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2" r:id="rId6"/>
    <p:sldId id="265" r:id="rId7"/>
    <p:sldId id="266" r:id="rId8"/>
    <p:sldId id="267"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2724417-88AE-4D5A-A574-E78892665761}" type="datetimeFigureOut">
              <a:rPr lang="ru-RU" smtClean="0"/>
              <a:pPr/>
              <a:t>12.04.2025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29F017-0D17-41FF-8E03-141AEB744CD1}" type="slidenum">
              <a:rPr lang="ru-RU" smtClean="0"/>
              <a:pPr/>
              <a:t>‹#›</a:t>
            </a:fld>
            <a:endParaRPr lang="ru-RU"/>
          </a:p>
        </p:txBody>
      </p:sp>
    </p:spTree>
    <p:extLst>
      <p:ext uri="{BB962C8B-B14F-4D97-AF65-F5344CB8AC3E}">
        <p14:creationId xmlns:p14="http://schemas.microsoft.com/office/powerpoint/2010/main" val="3682786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724417-88AE-4D5A-A574-E78892665761}" type="datetimeFigureOut">
              <a:rPr lang="ru-RU" smtClean="0"/>
              <a:pPr/>
              <a:t>12.04.2025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29F017-0D17-41FF-8E03-141AEB744CD1}" type="slidenum">
              <a:rPr lang="ru-RU" smtClean="0"/>
              <a:pPr/>
              <a:t>‹#›</a:t>
            </a:fld>
            <a:endParaRPr lang="ru-RU"/>
          </a:p>
        </p:txBody>
      </p:sp>
    </p:spTree>
    <p:extLst>
      <p:ext uri="{BB962C8B-B14F-4D97-AF65-F5344CB8AC3E}">
        <p14:creationId xmlns:p14="http://schemas.microsoft.com/office/powerpoint/2010/main" val="3171521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724417-88AE-4D5A-A574-E78892665761}" type="datetimeFigureOut">
              <a:rPr lang="ru-RU" smtClean="0"/>
              <a:pPr/>
              <a:t>12.04.2025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29F017-0D17-41FF-8E03-141AEB744CD1}" type="slidenum">
              <a:rPr lang="ru-RU" smtClean="0"/>
              <a:pPr/>
              <a:t>‹#›</a:t>
            </a:fld>
            <a:endParaRPr lang="ru-RU"/>
          </a:p>
        </p:txBody>
      </p:sp>
    </p:spTree>
    <p:extLst>
      <p:ext uri="{BB962C8B-B14F-4D97-AF65-F5344CB8AC3E}">
        <p14:creationId xmlns:p14="http://schemas.microsoft.com/office/powerpoint/2010/main" val="2799896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724417-88AE-4D5A-A574-E78892665761}" type="datetimeFigureOut">
              <a:rPr lang="ru-RU" smtClean="0"/>
              <a:pPr/>
              <a:t>12.04.2025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29F017-0D17-41FF-8E03-141AEB744CD1}" type="slidenum">
              <a:rPr lang="ru-RU" smtClean="0"/>
              <a:pPr/>
              <a:t>‹#›</a:t>
            </a:fld>
            <a:endParaRPr lang="ru-RU"/>
          </a:p>
        </p:txBody>
      </p:sp>
    </p:spTree>
    <p:extLst>
      <p:ext uri="{BB962C8B-B14F-4D97-AF65-F5344CB8AC3E}">
        <p14:creationId xmlns:p14="http://schemas.microsoft.com/office/powerpoint/2010/main" val="13617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2724417-88AE-4D5A-A574-E78892665761}" type="datetimeFigureOut">
              <a:rPr lang="ru-RU" smtClean="0"/>
              <a:pPr/>
              <a:t>12.04.2025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29F017-0D17-41FF-8E03-141AEB744CD1}" type="slidenum">
              <a:rPr lang="ru-RU" smtClean="0"/>
              <a:pPr/>
              <a:t>‹#›</a:t>
            </a:fld>
            <a:endParaRPr lang="ru-RU"/>
          </a:p>
        </p:txBody>
      </p:sp>
    </p:spTree>
    <p:extLst>
      <p:ext uri="{BB962C8B-B14F-4D97-AF65-F5344CB8AC3E}">
        <p14:creationId xmlns:p14="http://schemas.microsoft.com/office/powerpoint/2010/main" val="4141650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724417-88AE-4D5A-A574-E78892665761}" type="datetimeFigureOut">
              <a:rPr lang="ru-RU" smtClean="0"/>
              <a:pPr/>
              <a:t>12.04.2025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29F017-0D17-41FF-8E03-141AEB744CD1}" type="slidenum">
              <a:rPr lang="ru-RU" smtClean="0"/>
              <a:pPr/>
              <a:t>‹#›</a:t>
            </a:fld>
            <a:endParaRPr lang="ru-RU"/>
          </a:p>
        </p:txBody>
      </p:sp>
    </p:spTree>
    <p:extLst>
      <p:ext uri="{BB962C8B-B14F-4D97-AF65-F5344CB8AC3E}">
        <p14:creationId xmlns:p14="http://schemas.microsoft.com/office/powerpoint/2010/main" val="14772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2724417-88AE-4D5A-A574-E78892665761}" type="datetimeFigureOut">
              <a:rPr lang="ru-RU" smtClean="0"/>
              <a:pPr/>
              <a:t>12.04.2025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029F017-0D17-41FF-8E03-141AEB744CD1}" type="slidenum">
              <a:rPr lang="ru-RU" smtClean="0"/>
              <a:pPr/>
              <a:t>‹#›</a:t>
            </a:fld>
            <a:endParaRPr lang="ru-RU"/>
          </a:p>
        </p:txBody>
      </p:sp>
    </p:spTree>
    <p:extLst>
      <p:ext uri="{BB962C8B-B14F-4D97-AF65-F5344CB8AC3E}">
        <p14:creationId xmlns:p14="http://schemas.microsoft.com/office/powerpoint/2010/main" val="3891297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2724417-88AE-4D5A-A574-E78892665761}" type="datetimeFigureOut">
              <a:rPr lang="ru-RU" smtClean="0"/>
              <a:pPr/>
              <a:t>12.04.2025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029F017-0D17-41FF-8E03-141AEB744CD1}" type="slidenum">
              <a:rPr lang="ru-RU" smtClean="0"/>
              <a:pPr/>
              <a:t>‹#›</a:t>
            </a:fld>
            <a:endParaRPr lang="ru-RU"/>
          </a:p>
        </p:txBody>
      </p:sp>
    </p:spTree>
    <p:extLst>
      <p:ext uri="{BB962C8B-B14F-4D97-AF65-F5344CB8AC3E}">
        <p14:creationId xmlns:p14="http://schemas.microsoft.com/office/powerpoint/2010/main" val="297394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724417-88AE-4D5A-A574-E78892665761}" type="datetimeFigureOut">
              <a:rPr lang="ru-RU" smtClean="0"/>
              <a:pPr/>
              <a:t>12.04.2025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029F017-0D17-41FF-8E03-141AEB744CD1}" type="slidenum">
              <a:rPr lang="ru-RU" smtClean="0"/>
              <a:pPr/>
              <a:t>‹#›</a:t>
            </a:fld>
            <a:endParaRPr lang="ru-RU"/>
          </a:p>
        </p:txBody>
      </p:sp>
    </p:spTree>
    <p:extLst>
      <p:ext uri="{BB962C8B-B14F-4D97-AF65-F5344CB8AC3E}">
        <p14:creationId xmlns:p14="http://schemas.microsoft.com/office/powerpoint/2010/main" val="2352241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2724417-88AE-4D5A-A574-E78892665761}" type="datetimeFigureOut">
              <a:rPr lang="ru-RU" smtClean="0"/>
              <a:pPr/>
              <a:t>12.04.2025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29F017-0D17-41FF-8E03-141AEB744CD1}" type="slidenum">
              <a:rPr lang="ru-RU" smtClean="0"/>
              <a:pPr/>
              <a:t>‹#›</a:t>
            </a:fld>
            <a:endParaRPr lang="ru-RU"/>
          </a:p>
        </p:txBody>
      </p:sp>
    </p:spTree>
    <p:extLst>
      <p:ext uri="{BB962C8B-B14F-4D97-AF65-F5344CB8AC3E}">
        <p14:creationId xmlns:p14="http://schemas.microsoft.com/office/powerpoint/2010/main" val="550581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2724417-88AE-4D5A-A574-E78892665761}" type="datetimeFigureOut">
              <a:rPr lang="ru-RU" smtClean="0"/>
              <a:pPr/>
              <a:t>12.04.2025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29F017-0D17-41FF-8E03-141AEB744CD1}" type="slidenum">
              <a:rPr lang="ru-RU" smtClean="0"/>
              <a:pPr/>
              <a:t>‹#›</a:t>
            </a:fld>
            <a:endParaRPr lang="ru-RU"/>
          </a:p>
        </p:txBody>
      </p:sp>
    </p:spTree>
    <p:extLst>
      <p:ext uri="{BB962C8B-B14F-4D97-AF65-F5344CB8AC3E}">
        <p14:creationId xmlns:p14="http://schemas.microsoft.com/office/powerpoint/2010/main" val="3149546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24417-88AE-4D5A-A574-E78892665761}" type="datetimeFigureOut">
              <a:rPr lang="ru-RU" smtClean="0"/>
              <a:pPr/>
              <a:t>12.04.2025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9F017-0D17-41FF-8E03-141AEB744CD1}" type="slidenum">
              <a:rPr lang="ru-RU" smtClean="0"/>
              <a:pPr/>
              <a:t>‹#›</a:t>
            </a:fld>
            <a:endParaRPr lang="ru-RU"/>
          </a:p>
        </p:txBody>
      </p:sp>
    </p:spTree>
    <p:extLst>
      <p:ext uri="{BB962C8B-B14F-4D97-AF65-F5344CB8AC3E}">
        <p14:creationId xmlns:p14="http://schemas.microsoft.com/office/powerpoint/2010/main" val="2421962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99286" y="613975"/>
            <a:ext cx="9144000" cy="1084457"/>
          </a:xfrm>
        </p:spPr>
        <p:txBody>
          <a:bodyPr>
            <a:normAutofit/>
          </a:bodyPr>
          <a:lstStyle/>
          <a:p>
            <a:pPr>
              <a:lnSpc>
                <a:spcPct val="100000"/>
              </a:lnSpc>
            </a:pPr>
            <a:r>
              <a:rPr lang="ru-RU" sz="2800" dirty="0" smtClean="0">
                <a:solidFill>
                  <a:schemeClr val="accent2">
                    <a:lumMod val="50000"/>
                  </a:schemeClr>
                </a:solidFill>
                <a:latin typeface="Arial" panose="020B0604020202020204" pitchFamily="34" charset="0"/>
                <a:cs typeface="Arial" panose="020B0604020202020204" pitchFamily="34" charset="0"/>
              </a:rPr>
              <a:t>Задание по декоративно-прикладному творчеству </a:t>
            </a:r>
            <a:r>
              <a:rPr lang="ru-RU" sz="3200" b="1" dirty="0" smtClean="0">
                <a:solidFill>
                  <a:schemeClr val="accent2">
                    <a:lumMod val="50000"/>
                  </a:schemeClr>
                </a:solidFill>
                <a:latin typeface="Arial" panose="020B0604020202020204" pitchFamily="34" charset="0"/>
                <a:cs typeface="Arial" panose="020B0604020202020204" pitchFamily="34" charset="0"/>
              </a:rPr>
              <a:t>«Плетение из бумажных полосок»</a:t>
            </a:r>
            <a:endParaRPr lang="ru-RU" sz="3200" b="1" dirty="0">
              <a:solidFill>
                <a:schemeClr val="accent2">
                  <a:lumMod val="50000"/>
                </a:schemeClr>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3916017" y="2922104"/>
            <a:ext cx="7885043" cy="2514599"/>
          </a:xfrm>
        </p:spPr>
        <p:txBody>
          <a:bodyPr>
            <a:normAutofit/>
          </a:bodyPr>
          <a:lstStyle/>
          <a:p>
            <a:pPr algn="r">
              <a:lnSpc>
                <a:spcPct val="110000"/>
              </a:lnSpc>
              <a:spcBef>
                <a:spcPts val="0"/>
              </a:spcBef>
            </a:pPr>
            <a:r>
              <a:rPr lang="ru-RU" sz="2200" dirty="0" smtClean="0">
                <a:latin typeface="Arial" pitchFamily="34" charset="0"/>
                <a:cs typeface="Arial" pitchFamily="34" charset="0"/>
              </a:rPr>
              <a:t>Для </a:t>
            </a:r>
            <a:r>
              <a:rPr lang="ru-RU" sz="2200" smtClean="0">
                <a:latin typeface="Arial" pitchFamily="34" charset="0"/>
                <a:cs typeface="Arial" pitchFamily="34" charset="0"/>
              </a:rPr>
              <a:t>учащихся</a:t>
            </a:r>
            <a:r>
              <a:rPr lang="ru-RU" sz="2200" spc="80" smtClean="0">
                <a:latin typeface="Arial" pitchFamily="34" charset="0"/>
                <a:ea typeface="Cambria Math" panose="02040503050406030204" pitchFamily="18" charset="0"/>
                <a:cs typeface="Arial" pitchFamily="34" charset="0"/>
              </a:rPr>
              <a:t> </a:t>
            </a:r>
            <a:r>
              <a:rPr lang="ru-RU" sz="2200" spc="80" smtClean="0">
                <a:solidFill>
                  <a:prstClr val="black"/>
                </a:solidFill>
                <a:latin typeface="Arial" pitchFamily="34" charset="0"/>
                <a:ea typeface="Cambria Math" panose="02040503050406030204" pitchFamily="18" charset="0"/>
                <a:cs typeface="Arial" pitchFamily="34" charset="0"/>
              </a:rPr>
              <a:t>2 </a:t>
            </a:r>
            <a:r>
              <a:rPr lang="ru-RU" sz="2200" spc="80" dirty="0" smtClean="0">
                <a:solidFill>
                  <a:prstClr val="black"/>
                </a:solidFill>
                <a:latin typeface="Arial" pitchFamily="34" charset="0"/>
                <a:ea typeface="Cambria Math" panose="02040503050406030204" pitchFamily="18" charset="0"/>
                <a:cs typeface="Arial" pitchFamily="34" charset="0"/>
              </a:rPr>
              <a:t>года обучения</a:t>
            </a:r>
            <a:br>
              <a:rPr lang="ru-RU" sz="2200" spc="80" dirty="0" smtClean="0">
                <a:solidFill>
                  <a:prstClr val="black"/>
                </a:solidFill>
                <a:latin typeface="Arial" pitchFamily="34" charset="0"/>
                <a:ea typeface="Cambria Math" panose="02040503050406030204" pitchFamily="18" charset="0"/>
                <a:cs typeface="Arial" pitchFamily="34" charset="0"/>
              </a:rPr>
            </a:br>
            <a:r>
              <a:rPr lang="ru-RU" sz="2200" spc="80" dirty="0" smtClean="0">
                <a:solidFill>
                  <a:prstClr val="black"/>
                </a:solidFill>
                <a:latin typeface="Arial" pitchFamily="34" charset="0"/>
                <a:ea typeface="Cambria Math" panose="02040503050406030204" pitchFamily="18" charset="0"/>
                <a:cs typeface="Arial" pitchFamily="34" charset="0"/>
              </a:rPr>
              <a:t>дополнительной общеразвивающей</a:t>
            </a:r>
          </a:p>
          <a:p>
            <a:pPr algn="r">
              <a:lnSpc>
                <a:spcPct val="110000"/>
              </a:lnSpc>
              <a:spcBef>
                <a:spcPts val="0"/>
              </a:spcBef>
            </a:pPr>
            <a:r>
              <a:rPr lang="ru-RU" sz="2200" spc="80" dirty="0" smtClean="0">
                <a:solidFill>
                  <a:prstClr val="black"/>
                </a:solidFill>
                <a:latin typeface="Arial" pitchFamily="34" charset="0"/>
                <a:ea typeface="Cambria Math" panose="02040503050406030204" pitchFamily="18" charset="0"/>
                <a:cs typeface="Arial" pitchFamily="34" charset="0"/>
              </a:rPr>
              <a:t>программе «Умелые ручки»</a:t>
            </a:r>
            <a:br>
              <a:rPr lang="ru-RU" sz="2200" spc="80" dirty="0" smtClean="0">
                <a:solidFill>
                  <a:prstClr val="black"/>
                </a:solidFill>
                <a:latin typeface="Arial" pitchFamily="34" charset="0"/>
                <a:ea typeface="Cambria Math" panose="02040503050406030204" pitchFamily="18" charset="0"/>
                <a:cs typeface="Arial" pitchFamily="34" charset="0"/>
              </a:rPr>
            </a:br>
            <a:r>
              <a:rPr lang="ru-RU" sz="2200" spc="80" dirty="0" smtClean="0">
                <a:solidFill>
                  <a:prstClr val="black"/>
                </a:solidFill>
                <a:latin typeface="Arial" pitchFamily="34" charset="0"/>
                <a:ea typeface="Cambria Math" panose="02040503050406030204" pitchFamily="18" charset="0"/>
                <a:cs typeface="Arial" pitchFamily="34" charset="0"/>
              </a:rPr>
              <a:t>Возраст 4-5 лет</a:t>
            </a:r>
            <a:br>
              <a:rPr lang="ru-RU" sz="2200" spc="80" dirty="0" smtClean="0">
                <a:solidFill>
                  <a:prstClr val="black"/>
                </a:solidFill>
                <a:latin typeface="Arial" pitchFamily="34" charset="0"/>
                <a:ea typeface="Cambria Math" panose="02040503050406030204" pitchFamily="18" charset="0"/>
                <a:cs typeface="Arial" pitchFamily="34" charset="0"/>
              </a:rPr>
            </a:br>
            <a:r>
              <a:rPr lang="ru-RU" sz="2200" spc="80" dirty="0" smtClean="0">
                <a:solidFill>
                  <a:prstClr val="black"/>
                </a:solidFill>
                <a:latin typeface="Arial" pitchFamily="34" charset="0"/>
                <a:ea typeface="Cambria Math" panose="02040503050406030204" pitchFamily="18" charset="0"/>
                <a:cs typeface="Arial" pitchFamily="34" charset="0"/>
              </a:rPr>
              <a:t>Педагог дополнительного образования </a:t>
            </a:r>
          </a:p>
          <a:p>
            <a:pPr algn="r">
              <a:lnSpc>
                <a:spcPct val="110000"/>
              </a:lnSpc>
              <a:spcBef>
                <a:spcPts val="0"/>
              </a:spcBef>
            </a:pPr>
            <a:r>
              <a:rPr lang="ru-RU" sz="2200" spc="80" dirty="0" err="1" smtClean="0">
                <a:solidFill>
                  <a:prstClr val="black"/>
                </a:solidFill>
                <a:latin typeface="Arial" pitchFamily="34" charset="0"/>
                <a:ea typeface="Cambria Math" panose="02040503050406030204" pitchFamily="18" charset="0"/>
                <a:cs typeface="Arial" pitchFamily="34" charset="0"/>
              </a:rPr>
              <a:t>Слепченко</a:t>
            </a:r>
            <a:r>
              <a:rPr lang="ru-RU" sz="2200" spc="80" dirty="0" smtClean="0">
                <a:solidFill>
                  <a:prstClr val="black"/>
                </a:solidFill>
                <a:latin typeface="Arial" pitchFamily="34" charset="0"/>
                <a:ea typeface="Cambria Math" panose="02040503050406030204" pitchFamily="18" charset="0"/>
                <a:cs typeface="Arial" pitchFamily="34" charset="0"/>
              </a:rPr>
              <a:t> Татьяна Сергеевн</a:t>
            </a:r>
            <a:r>
              <a:rPr lang="ru-RU" spc="80" dirty="0" smtClean="0">
                <a:solidFill>
                  <a:prstClr val="black"/>
                </a:solidFill>
                <a:latin typeface="Arial" pitchFamily="34" charset="0"/>
                <a:ea typeface="Cambria Math" panose="02040503050406030204" pitchFamily="18" charset="0"/>
                <a:cs typeface="Arial" pitchFamily="34" charset="0"/>
              </a:rPr>
              <a:t>а</a:t>
            </a:r>
            <a:endParaRPr lang="ru-RU" dirty="0" smtClean="0">
              <a:latin typeface="Arial" pitchFamily="34" charset="0"/>
              <a:cs typeface="Arial" pitchFamily="34" charset="0"/>
            </a:endParaRPr>
          </a:p>
          <a:p>
            <a:endParaRPr lang="ru-RU" dirty="0" smtClean="0"/>
          </a:p>
          <a:p>
            <a:pPr algn="r"/>
            <a:endParaRPr lang="ru-RU" dirty="0" smtClean="0"/>
          </a:p>
          <a:p>
            <a:pPr algn="r"/>
            <a:endParaRPr lang="ru-RU" dirty="0" smtClean="0"/>
          </a:p>
          <a:p>
            <a:endParaRPr lang="ru-RU" dirty="0"/>
          </a:p>
        </p:txBody>
      </p:sp>
      <p:pic>
        <p:nvPicPr>
          <p:cNvPr id="1026" name="Picture 2" descr="C:\Users\цвррезерв1\Downloads\700-nw.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3770" y="2558141"/>
            <a:ext cx="2793819" cy="2793819"/>
          </a:xfrm>
          <a:prstGeom prst="rect">
            <a:avLst/>
          </a:prstGeom>
          <a:noFill/>
        </p:spPr>
      </p:pic>
      <p:sp>
        <p:nvSpPr>
          <p:cNvPr id="6" name="Прямоугольник 5"/>
          <p:cNvSpPr/>
          <p:nvPr/>
        </p:nvSpPr>
        <p:spPr>
          <a:xfrm>
            <a:off x="2869095" y="6211669"/>
            <a:ext cx="6096000" cy="461665"/>
          </a:xfrm>
          <a:prstGeom prst="rect">
            <a:avLst/>
          </a:prstGeom>
        </p:spPr>
        <p:txBody>
          <a:bodyPr>
            <a:spAutoFit/>
          </a:bodyPr>
          <a:lstStyle/>
          <a:p>
            <a:pPr algn="ctr"/>
            <a:r>
              <a:rPr lang="ru-RU" sz="1200" dirty="0" smtClean="0">
                <a:latin typeface="Arial" pitchFamily="34" charset="0"/>
                <a:cs typeface="Arial" pitchFamily="34" charset="0"/>
              </a:rPr>
              <a:t>МБУДО «Центр внешкольной работы»</a:t>
            </a:r>
          </a:p>
          <a:p>
            <a:pPr algn="ctr"/>
            <a:r>
              <a:rPr lang="ru-RU" sz="1200" dirty="0" smtClean="0">
                <a:latin typeface="Arial" pitchFamily="34" charset="0"/>
                <a:cs typeface="Arial" pitchFamily="34" charset="0"/>
              </a:rPr>
              <a:t>2025 год   </a:t>
            </a:r>
          </a:p>
        </p:txBody>
      </p:sp>
    </p:spTree>
    <p:extLst>
      <p:ext uri="{BB962C8B-B14F-4D97-AF65-F5344CB8AC3E}">
        <p14:creationId xmlns:p14="http://schemas.microsoft.com/office/powerpoint/2010/main" val="305023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a:latin typeface="Arial" panose="020B0604020202020204" pitchFamily="34" charset="0"/>
                <a:cs typeface="Arial" panose="020B0604020202020204" pitchFamily="34" charset="0"/>
              </a:rPr>
              <a:t>Уважаемые родители! </a:t>
            </a:r>
            <a:br>
              <a:rPr lang="ru-RU" sz="2400" dirty="0">
                <a:latin typeface="Arial" panose="020B0604020202020204" pitchFamily="34" charset="0"/>
                <a:cs typeface="Arial" panose="020B0604020202020204" pitchFamily="34" charset="0"/>
              </a:rPr>
            </a:br>
            <a:r>
              <a:rPr lang="ru-RU" sz="2400" dirty="0">
                <a:latin typeface="Arial" panose="020B0604020202020204" pitchFamily="34" charset="0"/>
                <a:cs typeface="Arial" panose="020B0604020202020204" pitchFamily="34" charset="0"/>
              </a:rPr>
              <a:t>Предлагаю </a:t>
            </a:r>
            <a:r>
              <a:rPr lang="ru-RU" sz="2400" dirty="0" smtClean="0">
                <a:latin typeface="Arial" panose="020B0604020202020204" pitchFamily="34" charset="0"/>
                <a:cs typeface="Arial" panose="020B0604020202020204" pitchFamily="34" charset="0"/>
              </a:rPr>
              <a:t>вам </a:t>
            </a:r>
            <a:r>
              <a:rPr lang="ru-RU" sz="2400" dirty="0">
                <a:latin typeface="Arial" panose="020B0604020202020204" pitchFamily="34" charset="0"/>
                <a:cs typeface="Arial" panose="020B0604020202020204" pitchFamily="34" charset="0"/>
              </a:rPr>
              <a:t>вместе с детьми сделать </a:t>
            </a:r>
            <a:r>
              <a:rPr lang="ru-RU" sz="2400" dirty="0" smtClean="0">
                <a:latin typeface="Arial" panose="020B0604020202020204" pitchFamily="34" charset="0"/>
                <a:cs typeface="Arial" panose="020B0604020202020204" pitchFamily="34" charset="0"/>
              </a:rPr>
              <a:t>аппликацию из бумаги </a:t>
            </a:r>
            <a:r>
              <a:rPr lang="ru-RU" sz="2400" dirty="0">
                <a:latin typeface="Arial" panose="020B0604020202020204" pitchFamily="34" charset="0"/>
                <a:cs typeface="Arial" panose="020B0604020202020204" pitchFamily="34" charset="0"/>
              </a:rPr>
              <a:t>в технике плетения из бумажных полос  </a:t>
            </a:r>
            <a:r>
              <a:rPr lang="ru-RU" sz="2400" dirty="0" smtClean="0">
                <a:solidFill>
                  <a:schemeClr val="accent2">
                    <a:lumMod val="50000"/>
                  </a:schemeClr>
                </a:solidFill>
                <a:latin typeface="Arial" panose="020B0604020202020204" pitchFamily="34" charset="0"/>
                <a:cs typeface="Arial" panose="020B0604020202020204" pitchFamily="34" charset="0"/>
              </a:rPr>
              <a:t>«Волшебная корзинка</a:t>
            </a:r>
            <a:r>
              <a:rPr lang="ru-RU" sz="2400" dirty="0" smtClean="0">
                <a:latin typeface="Arial" panose="020B0604020202020204" pitchFamily="34" charset="0"/>
                <a:cs typeface="Arial" panose="020B0604020202020204" pitchFamily="34" charset="0"/>
              </a:rPr>
              <a:t>».</a:t>
            </a:r>
            <a:endParaRPr lang="ru-RU" sz="24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18320" y="1746112"/>
            <a:ext cx="11042753" cy="4351338"/>
          </a:xfrm>
        </p:spPr>
        <p:txBody>
          <a:bodyPr>
            <a:normAutofit/>
          </a:bodyPr>
          <a:lstStyle/>
          <a:p>
            <a:pPr marL="0" indent="0">
              <a:buNone/>
            </a:pPr>
            <a:r>
              <a:rPr lang="ru-RU" sz="2400" dirty="0">
                <a:latin typeface="Arial" panose="020B0604020202020204" pitchFamily="34" charset="0"/>
                <a:cs typeface="Arial" panose="020B0604020202020204" pitchFamily="34" charset="0"/>
              </a:rPr>
              <a:t>Вам </a:t>
            </a:r>
            <a:r>
              <a:rPr lang="ru-RU" sz="2400" dirty="0" smtClean="0">
                <a:latin typeface="Arial" panose="020B0604020202020204" pitchFamily="34" charset="0"/>
                <a:cs typeface="Arial" panose="020B0604020202020204" pitchFamily="34" charset="0"/>
              </a:rPr>
              <a:t>понадобится:</a:t>
            </a:r>
          </a:p>
          <a:p>
            <a:pPr marL="0" indent="0">
              <a:buFontTx/>
              <a:buChar char="-"/>
            </a:pPr>
            <a:r>
              <a:rPr lang="ru-RU" sz="2400" dirty="0" smtClean="0">
                <a:latin typeface="Arial" panose="020B0604020202020204" pitchFamily="34" charset="0"/>
                <a:cs typeface="Arial" panose="020B0604020202020204" pitchFamily="34" charset="0"/>
              </a:rPr>
              <a:t> белая и цветная бумага, </a:t>
            </a:r>
          </a:p>
          <a:p>
            <a:pPr marL="0" indent="0">
              <a:buFontTx/>
              <a:buChar char="-"/>
            </a:pPr>
            <a:r>
              <a:rPr lang="ru-RU" sz="2400" dirty="0" smtClean="0">
                <a:latin typeface="Arial" panose="020B0604020202020204" pitchFamily="34" charset="0"/>
                <a:cs typeface="Arial" panose="020B0604020202020204" pitchFamily="34" charset="0"/>
              </a:rPr>
              <a:t> подготовленный шаблон из белой бумаги, </a:t>
            </a:r>
          </a:p>
          <a:p>
            <a:pPr marL="0" indent="0">
              <a:buFontTx/>
              <a:buChar char="-"/>
            </a:pPr>
            <a:r>
              <a:rPr lang="ru-RU" sz="2400" dirty="0" smtClean="0">
                <a:latin typeface="Arial" panose="020B0604020202020204" pitchFamily="34" charset="0"/>
                <a:cs typeface="Arial" panose="020B0604020202020204" pitchFamily="34" charset="0"/>
              </a:rPr>
              <a:t> цветные карандаши или фломастеры.</a:t>
            </a:r>
            <a:r>
              <a:rPr lang="ru-RU" sz="2400" dirty="0">
                <a:latin typeface="Arial" panose="020B0604020202020204" pitchFamily="34" charset="0"/>
                <a:cs typeface="Arial" panose="020B0604020202020204" pitchFamily="34" charset="0"/>
              </a:rPr>
              <a:t/>
            </a:r>
            <a:br>
              <a:rPr lang="ru-RU" sz="2400" dirty="0">
                <a:latin typeface="Arial" panose="020B0604020202020204" pitchFamily="34" charset="0"/>
                <a:cs typeface="Arial" panose="020B0604020202020204" pitchFamily="34" charset="0"/>
              </a:rPr>
            </a:br>
            <a:endParaRPr lang="ru-RU" sz="2400" dirty="0" smtClean="0">
              <a:latin typeface="Arial" panose="020B0604020202020204" pitchFamily="34" charset="0"/>
              <a:cs typeface="Arial" panose="020B0604020202020204" pitchFamily="34" charset="0"/>
            </a:endParaRPr>
          </a:p>
          <a:p>
            <a:pPr marL="0" indent="0">
              <a:buNone/>
            </a:pPr>
            <a:r>
              <a:rPr lang="ru-RU" sz="2400" dirty="0" smtClean="0">
                <a:latin typeface="Arial" panose="020B0604020202020204" pitchFamily="34" charset="0"/>
                <a:cs typeface="Arial" panose="020B0604020202020204" pitchFamily="34" charset="0"/>
              </a:rPr>
              <a:t>Для </a:t>
            </a:r>
            <a:r>
              <a:rPr lang="ru-RU" sz="2400" dirty="0">
                <a:latin typeface="Arial" panose="020B0604020202020204" pitchFamily="34" charset="0"/>
                <a:cs typeface="Arial" panose="020B0604020202020204" pitchFamily="34" charset="0"/>
              </a:rPr>
              <a:t>работы может быть использована любая </a:t>
            </a:r>
            <a:r>
              <a:rPr lang="ru-RU" sz="2400" dirty="0" smtClean="0">
                <a:latin typeface="Arial" panose="020B0604020202020204" pitchFamily="34" charset="0"/>
                <a:cs typeface="Arial" panose="020B0604020202020204" pitchFamily="34" charset="0"/>
              </a:rPr>
              <a:t>бумага, которая </a:t>
            </a:r>
            <a:r>
              <a:rPr lang="ru-RU" sz="2400" dirty="0">
                <a:latin typeface="Arial" panose="020B0604020202020204" pitchFamily="34" charset="0"/>
                <a:cs typeface="Arial" panose="020B0604020202020204" pitchFamily="34" charset="0"/>
              </a:rPr>
              <a:t>хорошо </a:t>
            </a:r>
            <a:r>
              <a:rPr lang="ru-RU" sz="2400" dirty="0" smtClean="0">
                <a:latin typeface="Arial" panose="020B0604020202020204" pitchFamily="34" charset="0"/>
                <a:cs typeface="Arial" panose="020B0604020202020204" pitchFamily="34" charset="0"/>
              </a:rPr>
              <a:t>переплетается.</a:t>
            </a:r>
          </a:p>
          <a:p>
            <a:pPr marL="0" indent="0">
              <a:buNone/>
            </a:pPr>
            <a:r>
              <a:rPr lang="ru-RU" sz="2400" dirty="0" smtClean="0">
                <a:latin typeface="Arial" panose="020B0604020202020204" pitchFamily="34" charset="0"/>
                <a:cs typeface="Arial" panose="020B0604020202020204" pitchFamily="34" charset="0"/>
              </a:rPr>
              <a:t>Особенно </a:t>
            </a:r>
            <a:r>
              <a:rPr lang="ru-RU" sz="2400" dirty="0">
                <a:latin typeface="Arial" panose="020B0604020202020204" pitchFamily="34" charset="0"/>
                <a:cs typeface="Arial" panose="020B0604020202020204" pitchFamily="34" charset="0"/>
              </a:rPr>
              <a:t>важно, чтобы толщина бумаги для разных деталей была одинаковой, иначе изготавливать поделку </a:t>
            </a:r>
            <a:r>
              <a:rPr lang="ru-RU" sz="2400" dirty="0" smtClean="0">
                <a:latin typeface="Arial" panose="020B0604020202020204" pitchFamily="34" charset="0"/>
                <a:cs typeface="Arial" panose="020B0604020202020204" pitchFamily="34" charset="0"/>
              </a:rPr>
              <a:t>будет затруднительно </a:t>
            </a:r>
            <a:r>
              <a:rPr lang="ru-RU" sz="2400" dirty="0">
                <a:latin typeface="Arial" panose="020B0604020202020204" pitchFamily="34" charset="0"/>
                <a:cs typeface="Arial" panose="020B0604020202020204" pitchFamily="34" charset="0"/>
              </a:rPr>
              <a:t>и </a:t>
            </a:r>
            <a:r>
              <a:rPr lang="ru-RU" sz="2400" dirty="0" smtClean="0">
                <a:latin typeface="Arial" panose="020B0604020202020204" pitchFamily="34" charset="0"/>
                <a:cs typeface="Arial" panose="020B0604020202020204" pitchFamily="34" charset="0"/>
              </a:rPr>
              <a:t>получится </a:t>
            </a:r>
            <a:r>
              <a:rPr lang="ru-RU" sz="2400" dirty="0">
                <a:latin typeface="Arial" panose="020B0604020202020204" pitchFamily="34" charset="0"/>
                <a:cs typeface="Arial" panose="020B0604020202020204" pitchFamily="34" charset="0"/>
              </a:rPr>
              <a:t>она неровной.</a:t>
            </a:r>
          </a:p>
          <a:p>
            <a:endParaRPr lang="ru-RU" dirty="0"/>
          </a:p>
        </p:txBody>
      </p:sp>
    </p:spTree>
    <p:extLst>
      <p:ext uri="{BB962C8B-B14F-4D97-AF65-F5344CB8AC3E}">
        <p14:creationId xmlns:p14="http://schemas.microsoft.com/office/powerpoint/2010/main" val="3690462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nSpc>
                <a:spcPct val="100000"/>
              </a:lnSpc>
            </a:pPr>
            <a:r>
              <a:rPr lang="ru-RU" sz="2700" dirty="0" smtClean="0">
                <a:latin typeface="Arial" panose="020B0604020202020204" pitchFamily="34" charset="0"/>
                <a:cs typeface="Arial" panose="020B0604020202020204" pitchFamily="34" charset="0"/>
              </a:rPr>
              <a:t>- Подготовьте шаблон </a:t>
            </a:r>
            <a:r>
              <a:rPr lang="ru-RU" sz="2700" dirty="0">
                <a:latin typeface="Arial" panose="020B0604020202020204" pitchFamily="34" charset="0"/>
                <a:cs typeface="Arial" panose="020B0604020202020204" pitchFamily="34" charset="0"/>
              </a:rPr>
              <a:t>для изготовления </a:t>
            </a:r>
            <a:r>
              <a:rPr lang="ru-RU" sz="2700" dirty="0" smtClean="0">
                <a:latin typeface="Arial" panose="020B0604020202020204" pitchFamily="34" charset="0"/>
                <a:cs typeface="Arial" panose="020B0604020202020204" pitchFamily="34" charset="0"/>
              </a:rPr>
              <a:t>корзинки, </a:t>
            </a:r>
            <a:br>
              <a:rPr lang="ru-RU" sz="2700" dirty="0" smtClean="0">
                <a:latin typeface="Arial" panose="020B0604020202020204" pitchFamily="34" charset="0"/>
                <a:cs typeface="Arial" panose="020B0604020202020204" pitchFamily="34" charset="0"/>
              </a:rPr>
            </a:br>
            <a:r>
              <a:rPr lang="ru-RU" sz="2700" dirty="0" smtClean="0">
                <a:latin typeface="Arial" panose="020B0604020202020204" pitchFamily="34" charset="0"/>
                <a:cs typeface="Arial" panose="020B0604020202020204" pitchFamily="34" charset="0"/>
              </a:rPr>
              <a:t>- согните </a:t>
            </a:r>
            <a:r>
              <a:rPr lang="ru-RU" sz="2700" dirty="0">
                <a:latin typeface="Arial" panose="020B0604020202020204" pitchFamily="34" charset="0"/>
                <a:cs typeface="Arial" panose="020B0604020202020204" pitchFamily="34" charset="0"/>
              </a:rPr>
              <a:t>основу по горизонтальной </a:t>
            </a:r>
            <a:r>
              <a:rPr lang="ru-RU" sz="2700" dirty="0" smtClean="0">
                <a:latin typeface="Arial" panose="020B0604020202020204" pitchFamily="34" charset="0"/>
                <a:cs typeface="Arial" panose="020B0604020202020204" pitchFamily="34" charset="0"/>
              </a:rPr>
              <a:t>линии, </a:t>
            </a:r>
            <a:br>
              <a:rPr lang="ru-RU" sz="2700" dirty="0" smtClean="0">
                <a:latin typeface="Arial" panose="020B0604020202020204" pitchFamily="34" charset="0"/>
                <a:cs typeface="Arial" panose="020B0604020202020204" pitchFamily="34" charset="0"/>
              </a:rPr>
            </a:br>
            <a:r>
              <a:rPr lang="ru-RU" sz="2700" dirty="0" smtClean="0">
                <a:latin typeface="Arial" panose="020B0604020202020204" pitchFamily="34" charset="0"/>
                <a:cs typeface="Arial" panose="020B0604020202020204" pitchFamily="34" charset="0"/>
              </a:rPr>
              <a:t>- разрежьте </a:t>
            </a:r>
            <a:r>
              <a:rPr lang="ru-RU" sz="2700" dirty="0">
                <a:latin typeface="Arial" panose="020B0604020202020204" pitchFamily="34" charset="0"/>
                <a:cs typeface="Arial" panose="020B0604020202020204" pitchFamily="34" charset="0"/>
              </a:rPr>
              <a:t>по вертикальной линии.</a:t>
            </a:r>
            <a:r>
              <a:rPr lang="ru-RU" sz="2700" dirty="0" smtClean="0"/>
              <a:t>                           </a:t>
            </a:r>
            <a:r>
              <a:rPr lang="ru-RU" sz="2700" dirty="0"/>
              <a:t/>
            </a:r>
            <a:br>
              <a:rPr lang="ru-RU" sz="2700" dirty="0"/>
            </a:br>
            <a:endParaRPr lang="ru-RU" sz="2400" dirty="0">
              <a:latin typeface="Arial" panose="020B0604020202020204" pitchFamily="34" charset="0"/>
              <a:cs typeface="Arial" panose="020B0604020202020204" pitchFamily="34" charset="0"/>
            </a:endParaRPr>
          </a:p>
        </p:txBody>
      </p:sp>
      <p:sp>
        <p:nvSpPr>
          <p:cNvPr id="17" name="Текст 16"/>
          <p:cNvSpPr>
            <a:spLocks noGrp="1"/>
          </p:cNvSpPr>
          <p:nvPr>
            <p:ph type="body" idx="1"/>
          </p:nvPr>
        </p:nvSpPr>
        <p:spPr>
          <a:xfrm flipH="1">
            <a:off x="5997575" y="1681163"/>
            <a:ext cx="5357813" cy="823912"/>
          </a:xfrm>
        </p:spPr>
        <p:txBody>
          <a:bodyPr/>
          <a:lstStyle/>
          <a:p>
            <a:r>
              <a:rPr lang="ru-RU" dirty="0" smtClean="0"/>
              <a:t>                      </a:t>
            </a:r>
            <a:endParaRPr lang="ru-RU" dirty="0"/>
          </a:p>
        </p:txBody>
      </p:sp>
      <p:sp>
        <p:nvSpPr>
          <p:cNvPr id="3" name="Объект 2"/>
          <p:cNvSpPr>
            <a:spLocks noGrp="1"/>
          </p:cNvSpPr>
          <p:nvPr>
            <p:ph sz="half" idx="2"/>
          </p:nvPr>
        </p:nvSpPr>
        <p:spPr/>
        <p:txBody>
          <a:bodyPr/>
          <a:lstStyle/>
          <a:p>
            <a:endParaRPr lang="ru-RU" dirty="0"/>
          </a:p>
          <a:p>
            <a:endParaRPr lang="ru-RU" dirty="0" smtClean="0"/>
          </a:p>
          <a:p>
            <a:endParaRPr lang="ru-RU" dirty="0"/>
          </a:p>
          <a:p>
            <a:endParaRPr lang="ru-RU" dirty="0"/>
          </a:p>
        </p:txBody>
      </p:sp>
      <p:sp>
        <p:nvSpPr>
          <p:cNvPr id="18" name="Текст 17"/>
          <p:cNvSpPr>
            <a:spLocks noGrp="1"/>
          </p:cNvSpPr>
          <p:nvPr>
            <p:ph type="body" sz="quarter" idx="3"/>
          </p:nvPr>
        </p:nvSpPr>
        <p:spPr>
          <a:xfrm>
            <a:off x="7536209" y="1681162"/>
            <a:ext cx="3973815" cy="1706930"/>
          </a:xfrm>
        </p:spPr>
        <p:txBody>
          <a:bodyPr>
            <a:noAutofit/>
          </a:bodyPr>
          <a:lstStyle/>
          <a:p>
            <a:r>
              <a:rPr lang="ru-RU" sz="1800" b="0" dirty="0">
                <a:latin typeface="Arial" panose="020B0604020202020204" pitchFamily="34" charset="0"/>
                <a:cs typeface="Arial" panose="020B0604020202020204" pitchFamily="34" charset="0"/>
              </a:rPr>
              <a:t>Все линии помеченные красным должны быть прорезаны ножницами</a:t>
            </a:r>
          </a:p>
          <a:p>
            <a:endParaRPr lang="ru-RU" sz="1800" b="0" dirty="0">
              <a:latin typeface="Arial" panose="020B0604020202020204" pitchFamily="34" charset="0"/>
              <a:cs typeface="Arial" panose="020B0604020202020204" pitchFamily="34" charset="0"/>
            </a:endParaRPr>
          </a:p>
        </p:txBody>
      </p:sp>
      <p:sp>
        <p:nvSpPr>
          <p:cNvPr id="19" name="Объект 18"/>
          <p:cNvSpPr>
            <a:spLocks noGrp="1"/>
          </p:cNvSpPr>
          <p:nvPr>
            <p:ph sz="quarter" idx="4"/>
          </p:nvPr>
        </p:nvSpPr>
        <p:spPr>
          <a:xfrm>
            <a:off x="7644248" y="4937759"/>
            <a:ext cx="3711139" cy="1347711"/>
          </a:xfrm>
        </p:spPr>
        <p:txBody>
          <a:bodyPr>
            <a:normAutofit/>
          </a:bodyPr>
          <a:lstStyle/>
          <a:p>
            <a:pPr marL="0" indent="0">
              <a:buNone/>
            </a:pPr>
            <a:r>
              <a:rPr lang="ru-RU" sz="1800" dirty="0" smtClean="0">
                <a:latin typeface="Arial" pitchFamily="34" charset="0"/>
                <a:cs typeface="Arial" pitchFamily="34" charset="0"/>
              </a:rPr>
              <a:t>Линия сгиба</a:t>
            </a:r>
            <a:endParaRPr lang="ru-RU" sz="1800" dirty="0">
              <a:latin typeface="Arial" pitchFamily="34" charset="0"/>
              <a:cs typeface="Arial" pitchFamily="34" charset="0"/>
            </a:endParaRPr>
          </a:p>
        </p:txBody>
      </p:sp>
      <p:pic>
        <p:nvPicPr>
          <p:cNvPr id="4" name="Рисунок 3"/>
          <p:cNvPicPr/>
          <p:nvPr/>
        </p:nvPicPr>
        <p:blipFill rotWithShape="1">
          <a:blip r:embed="rId2" cstate="screen">
            <a:extLst>
              <a:ext uri="{28A0092B-C50C-407E-A947-70E740481C1C}">
                <a14:useLocalDpi xmlns:a14="http://schemas.microsoft.com/office/drawing/2010/main"/>
              </a:ext>
            </a:extLst>
          </a:blip>
          <a:srcRect/>
          <a:stretch/>
        </p:blipFill>
        <p:spPr bwMode="auto">
          <a:xfrm>
            <a:off x="554524" y="1362656"/>
            <a:ext cx="6623222" cy="5025081"/>
          </a:xfrm>
          <a:prstGeom prst="rect">
            <a:avLst/>
          </a:prstGeom>
          <a:ln>
            <a:noFill/>
          </a:ln>
          <a:extLst>
            <a:ext uri="{53640926-AAD7-44D8-BBD7-CCE9431645EC}">
              <a14:shadowObscured xmlns:a14="http://schemas.microsoft.com/office/drawing/2010/main"/>
            </a:ext>
          </a:extLst>
        </p:spPr>
      </p:pic>
      <p:cxnSp>
        <p:nvCxnSpPr>
          <p:cNvPr id="8" name="Прямая соединительная линия 7"/>
          <p:cNvCxnSpPr/>
          <p:nvPr/>
        </p:nvCxnSpPr>
        <p:spPr>
          <a:xfrm>
            <a:off x="2943369" y="4341341"/>
            <a:ext cx="41189" cy="1647567"/>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Прямая соединительная линия 8"/>
          <p:cNvCxnSpPr/>
          <p:nvPr/>
        </p:nvCxnSpPr>
        <p:spPr>
          <a:xfrm>
            <a:off x="3319921" y="4319980"/>
            <a:ext cx="41189" cy="1647567"/>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Прямая соединительная линия 9"/>
          <p:cNvCxnSpPr/>
          <p:nvPr/>
        </p:nvCxnSpPr>
        <p:spPr>
          <a:xfrm>
            <a:off x="3676542" y="4341341"/>
            <a:ext cx="41189" cy="1647567"/>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Прямая соединительная линия 10"/>
          <p:cNvCxnSpPr/>
          <p:nvPr/>
        </p:nvCxnSpPr>
        <p:spPr>
          <a:xfrm>
            <a:off x="4143632" y="4333100"/>
            <a:ext cx="41189" cy="1647567"/>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Прямая соединительная линия 11"/>
          <p:cNvCxnSpPr/>
          <p:nvPr/>
        </p:nvCxnSpPr>
        <p:spPr>
          <a:xfrm>
            <a:off x="4530813" y="4341341"/>
            <a:ext cx="41189" cy="1647567"/>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Прямая соединительная линия 12"/>
          <p:cNvCxnSpPr/>
          <p:nvPr/>
        </p:nvCxnSpPr>
        <p:spPr>
          <a:xfrm>
            <a:off x="4950478" y="4316624"/>
            <a:ext cx="41189" cy="1647567"/>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Прямая соединительная линия 13"/>
          <p:cNvCxnSpPr/>
          <p:nvPr/>
        </p:nvCxnSpPr>
        <p:spPr>
          <a:xfrm>
            <a:off x="2579244" y="4341341"/>
            <a:ext cx="41189" cy="1647567"/>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Рисунок 15"/>
          <p:cNvPicPr/>
          <p:nvPr/>
        </p:nvPicPr>
        <p:blipFill rotWithShape="1">
          <a:blip r:embed="rId3" cstate="screen">
            <a:extLst>
              <a:ext uri="{28A0092B-C50C-407E-A947-70E740481C1C}">
                <a14:useLocalDpi xmlns:a14="http://schemas.microsoft.com/office/drawing/2010/main"/>
              </a:ext>
            </a:extLst>
          </a:blip>
          <a:srcRect/>
          <a:stretch/>
        </p:blipFill>
        <p:spPr bwMode="auto">
          <a:xfrm>
            <a:off x="4724967" y="5333977"/>
            <a:ext cx="533400" cy="742950"/>
          </a:xfrm>
          <a:prstGeom prst="rect">
            <a:avLst/>
          </a:prstGeom>
          <a:ln>
            <a:noFill/>
          </a:ln>
          <a:extLst>
            <a:ext uri="{53640926-AAD7-44D8-BBD7-CCE9431645EC}">
              <a14:shadowObscured xmlns:a14="http://schemas.microsoft.com/office/drawing/2010/main"/>
            </a:ext>
          </a:extLst>
        </p:spPr>
      </p:pic>
      <p:cxnSp>
        <p:nvCxnSpPr>
          <p:cNvPr id="20" name="Прямая соединительная линия 19"/>
          <p:cNvCxnSpPr/>
          <p:nvPr/>
        </p:nvCxnSpPr>
        <p:spPr>
          <a:xfrm rot="5460000">
            <a:off x="10030852" y="2442703"/>
            <a:ext cx="41189" cy="1647567"/>
          </a:xfrm>
          <a:prstGeom prst="line">
            <a:avLst/>
          </a:prstGeom>
        </p:spPr>
        <p:style>
          <a:lnRef idx="3">
            <a:schemeClr val="accent2"/>
          </a:lnRef>
          <a:fillRef idx="0">
            <a:schemeClr val="accent2"/>
          </a:fillRef>
          <a:effectRef idx="2">
            <a:schemeClr val="accent2"/>
          </a:effectRef>
          <a:fontRef idx="minor">
            <a:schemeClr val="tx1"/>
          </a:fontRef>
        </p:style>
      </p:cxnSp>
      <p:pic>
        <p:nvPicPr>
          <p:cNvPr id="21" name="Рисунок 20"/>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8309168" y="2929980"/>
            <a:ext cx="533400" cy="742950"/>
          </a:xfrm>
          <a:prstGeom prst="rect">
            <a:avLst/>
          </a:prstGeom>
          <a:ln>
            <a:noFill/>
          </a:ln>
          <a:extLst>
            <a:ext uri="{53640926-AAD7-44D8-BBD7-CCE9431645EC}">
              <a14:shadowObscured xmlns:a14="http://schemas.microsoft.com/office/drawing/2010/main"/>
            </a:ext>
          </a:extLst>
        </p:spPr>
      </p:pic>
      <p:sp>
        <p:nvSpPr>
          <p:cNvPr id="22" name="Минус 21"/>
          <p:cNvSpPr/>
          <p:nvPr/>
        </p:nvSpPr>
        <p:spPr>
          <a:xfrm>
            <a:off x="2473693" y="5159141"/>
            <a:ext cx="38501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Минус 22"/>
          <p:cNvSpPr/>
          <p:nvPr/>
        </p:nvSpPr>
        <p:spPr>
          <a:xfrm>
            <a:off x="2877760" y="5156883"/>
            <a:ext cx="38501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Минус 24"/>
          <p:cNvSpPr/>
          <p:nvPr/>
        </p:nvSpPr>
        <p:spPr>
          <a:xfrm>
            <a:off x="3405628" y="5160458"/>
            <a:ext cx="38501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Минус 25"/>
          <p:cNvSpPr/>
          <p:nvPr/>
        </p:nvSpPr>
        <p:spPr>
          <a:xfrm>
            <a:off x="3883347" y="5165124"/>
            <a:ext cx="38501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Минус 26"/>
          <p:cNvSpPr/>
          <p:nvPr/>
        </p:nvSpPr>
        <p:spPr>
          <a:xfrm>
            <a:off x="4330857" y="5179742"/>
            <a:ext cx="38501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Минус 27"/>
          <p:cNvSpPr/>
          <p:nvPr/>
        </p:nvSpPr>
        <p:spPr>
          <a:xfrm>
            <a:off x="4828622" y="5179742"/>
            <a:ext cx="38501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Минус 29"/>
          <p:cNvSpPr/>
          <p:nvPr/>
        </p:nvSpPr>
        <p:spPr>
          <a:xfrm>
            <a:off x="10043981" y="5179742"/>
            <a:ext cx="38501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Минус 30"/>
          <p:cNvSpPr/>
          <p:nvPr/>
        </p:nvSpPr>
        <p:spPr>
          <a:xfrm>
            <a:off x="10490454" y="5179741"/>
            <a:ext cx="38501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Минус 31"/>
          <p:cNvSpPr/>
          <p:nvPr/>
        </p:nvSpPr>
        <p:spPr>
          <a:xfrm>
            <a:off x="10908500" y="5179740"/>
            <a:ext cx="38501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9027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4" y="2398119"/>
            <a:ext cx="7090955" cy="1325563"/>
          </a:xfrm>
        </p:spPr>
        <p:txBody>
          <a:bodyPr>
            <a:noAutofit/>
          </a:bodyPr>
          <a:lstStyle/>
          <a:p>
            <a:pPr>
              <a:lnSpc>
                <a:spcPct val="100000"/>
              </a:lnSpc>
            </a:pPr>
            <a:r>
              <a:rPr lang="ru-RU" sz="2800" dirty="0" smtClean="0">
                <a:latin typeface="Arial" panose="020B0604020202020204" pitchFamily="34" charset="0"/>
                <a:cs typeface="Arial" panose="020B0604020202020204" pitchFamily="34" charset="0"/>
              </a:rPr>
              <a:t>Нарежьте полоски из цветной бумаги</a:t>
            </a:r>
            <a:br>
              <a:rPr lang="ru-RU" sz="2800" dirty="0" smtClean="0">
                <a:latin typeface="Arial" panose="020B0604020202020204" pitchFamily="34" charset="0"/>
                <a:cs typeface="Arial" panose="020B0604020202020204" pitchFamily="34" charset="0"/>
              </a:rPr>
            </a:br>
            <a:r>
              <a:rPr lang="ru-RU" sz="2800" dirty="0" smtClean="0">
                <a:latin typeface="Arial" panose="020B0604020202020204" pitchFamily="34" charset="0"/>
                <a:cs typeface="Arial" panose="020B0604020202020204" pitchFamily="34" charset="0"/>
              </a:rPr>
              <a:t>шириной 1 сантиметр</a:t>
            </a:r>
            <a:br>
              <a:rPr lang="ru-RU" sz="2800" dirty="0" smtClean="0">
                <a:latin typeface="Arial" panose="020B0604020202020204" pitchFamily="34" charset="0"/>
                <a:cs typeface="Arial" panose="020B0604020202020204" pitchFamily="34" charset="0"/>
              </a:rPr>
            </a:br>
            <a:r>
              <a:rPr lang="ru-RU" sz="2800" dirty="0" smtClean="0">
                <a:latin typeface="Arial" panose="020B0604020202020204" pitchFamily="34" charset="0"/>
                <a:cs typeface="Arial" panose="020B0604020202020204" pitchFamily="34" charset="0"/>
              </a:rPr>
              <a:t>в количестве </a:t>
            </a:r>
            <a:r>
              <a:rPr lang="ru-RU" sz="2800" dirty="0">
                <a:latin typeface="Arial" panose="020B0604020202020204" pitchFamily="34" charset="0"/>
                <a:cs typeface="Arial" panose="020B0604020202020204" pitchFamily="34" charset="0"/>
              </a:rPr>
              <a:t>5</a:t>
            </a:r>
            <a:r>
              <a:rPr lang="ru-RU" sz="2800" dirty="0" smtClean="0">
                <a:latin typeface="Arial" panose="020B0604020202020204" pitchFamily="34" charset="0"/>
                <a:cs typeface="Arial" panose="020B0604020202020204" pitchFamily="34" charset="0"/>
              </a:rPr>
              <a:t> штук.</a:t>
            </a:r>
            <a:endParaRPr lang="ru-RU" sz="2800" dirty="0">
              <a:latin typeface="Arial" panose="020B0604020202020204" pitchFamily="34" charset="0"/>
              <a:cs typeface="Arial" panose="020B0604020202020204" pitchFamily="34" charset="0"/>
            </a:endParaRPr>
          </a:p>
        </p:txBody>
      </p:sp>
      <p:pic>
        <p:nvPicPr>
          <p:cNvPr id="4" name="Объект 3"/>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7694130" y="1760311"/>
            <a:ext cx="3636000" cy="360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5546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367481"/>
            <a:ext cx="10515600" cy="323207"/>
          </a:xfrm>
        </p:spPr>
        <p:txBody>
          <a:bodyPr>
            <a:noAutofit/>
          </a:bodyPr>
          <a:lstStyle/>
          <a:p>
            <a:r>
              <a:rPr lang="ru-RU" sz="2400" dirty="0" smtClean="0">
                <a:latin typeface="Arial" panose="020B0604020202020204" pitchFamily="34" charset="0"/>
                <a:cs typeface="Arial" panose="020B0604020202020204" pitchFamily="34" charset="0"/>
              </a:rPr>
              <a:t>Переплетение должно быть исполнено </a:t>
            </a:r>
            <a:r>
              <a:rPr lang="ru-RU" sz="2400" dirty="0">
                <a:latin typeface="Arial" panose="020B0604020202020204" pitchFamily="34" charset="0"/>
                <a:cs typeface="Arial" panose="020B0604020202020204" pitchFamily="34" charset="0"/>
              </a:rPr>
              <a:t>шахматным рисунком. </a:t>
            </a:r>
            <a:r>
              <a:rPr lang="ru-RU" sz="2400" dirty="0" smtClean="0">
                <a:latin typeface="Arial" panose="020B0604020202020204" pitchFamily="34" charset="0"/>
                <a:cs typeface="Arial" panose="020B0604020202020204" pitchFamily="34" charset="0"/>
              </a:rPr>
              <a:t/>
            </a:r>
            <a:br>
              <a:rPr lang="ru-RU" sz="2400" dirty="0" smtClean="0">
                <a:latin typeface="Arial" panose="020B0604020202020204" pitchFamily="34" charset="0"/>
                <a:cs typeface="Arial" panose="020B0604020202020204" pitchFamily="34" charset="0"/>
              </a:rPr>
            </a:br>
            <a:r>
              <a:rPr lang="ru-RU" sz="2400" dirty="0" smtClean="0">
                <a:latin typeface="Arial" panose="020B0604020202020204" pitchFamily="34" charset="0"/>
                <a:cs typeface="Arial" panose="020B0604020202020204" pitchFamily="34" charset="0"/>
              </a:rPr>
              <a:t>Шахматным</a:t>
            </a:r>
            <a:r>
              <a:rPr lang="ru-RU" sz="2400" dirty="0">
                <a:latin typeface="Arial" panose="020B0604020202020204" pitchFamily="34" charset="0"/>
                <a:cs typeface="Arial" panose="020B0604020202020204" pitchFamily="34" charset="0"/>
              </a:rPr>
              <a:t>, потому что напоминает шахматную доску. </a:t>
            </a:r>
            <a:r>
              <a:rPr lang="ru-RU" sz="2400" dirty="0" smtClean="0">
                <a:latin typeface="Arial" panose="020B0604020202020204" pitchFamily="34" charset="0"/>
                <a:cs typeface="Arial" panose="020B0604020202020204" pitchFamily="34" charset="0"/>
              </a:rPr>
              <a:t/>
            </a:r>
            <a:br>
              <a:rPr lang="ru-RU" sz="2400" dirty="0" smtClean="0">
                <a:latin typeface="Arial" panose="020B0604020202020204" pitchFamily="34" charset="0"/>
                <a:cs typeface="Arial" panose="020B0604020202020204" pitchFamily="34" charset="0"/>
              </a:rPr>
            </a:br>
            <a:r>
              <a:rPr lang="ru-RU" sz="2400" dirty="0" smtClean="0">
                <a:latin typeface="Arial" panose="020B0604020202020204" pitchFamily="34" charset="0"/>
                <a:cs typeface="Arial" panose="020B0604020202020204" pitchFamily="34" charset="0"/>
              </a:rPr>
              <a:t>При </a:t>
            </a:r>
            <a:r>
              <a:rPr lang="ru-RU" sz="2400" dirty="0">
                <a:latin typeface="Arial" panose="020B0604020202020204" pitchFamily="34" charset="0"/>
                <a:cs typeface="Arial" panose="020B0604020202020204" pitchFamily="34" charset="0"/>
              </a:rPr>
              <a:t>выполнении шахматного плетения из полосок бумаги следует помнить, что полоски заплетаются </a:t>
            </a:r>
            <a:r>
              <a:rPr lang="ru-RU" sz="2400" dirty="0" smtClean="0">
                <a:latin typeface="Arial" panose="020B0604020202020204" pitchFamily="34" charset="0"/>
                <a:cs typeface="Arial" panose="020B0604020202020204" pitchFamily="34" charset="0"/>
              </a:rPr>
              <a:t>чередуясь.</a:t>
            </a:r>
            <a:br>
              <a:rPr lang="ru-RU" sz="2400" dirty="0" smtClean="0">
                <a:latin typeface="Arial" panose="020B0604020202020204" pitchFamily="34" charset="0"/>
                <a:cs typeface="Arial" panose="020B0604020202020204" pitchFamily="34" charset="0"/>
              </a:rPr>
            </a:br>
            <a:r>
              <a:rPr lang="ru-RU" sz="2400" dirty="0" smtClean="0">
                <a:latin typeface="Arial" panose="020B0604020202020204" pitchFamily="34" charset="0"/>
                <a:cs typeface="Arial" panose="020B0604020202020204" pitchFamily="34" charset="0"/>
              </a:rPr>
              <a:t>Если </a:t>
            </a:r>
            <a:r>
              <a:rPr lang="ru-RU" sz="2400" dirty="0">
                <a:latin typeface="Arial" panose="020B0604020202020204" pitchFamily="34" charset="0"/>
                <a:cs typeface="Arial" panose="020B0604020202020204" pitchFamily="34" charset="0"/>
              </a:rPr>
              <a:t>плетение первой полоской начиналось сверху (над второй полоской основы), то следующая полоска начинает вплетаться снизу (под второй полоской основы).</a:t>
            </a:r>
          </a:p>
        </p:txBody>
      </p:sp>
      <p:pic>
        <p:nvPicPr>
          <p:cNvPr id="4" name="Объект 3"/>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1371598" y="2991393"/>
            <a:ext cx="3528000" cy="3528000"/>
          </a:xfrm>
          <a:prstGeom prst="rect">
            <a:avLst/>
          </a:prstGeom>
          <a:ln>
            <a:noFill/>
          </a:ln>
          <a:extLst>
            <a:ext uri="{53640926-AAD7-44D8-BBD7-CCE9431645EC}">
              <a14:shadowObscured xmlns:a14="http://schemas.microsoft.com/office/drawing/2010/main"/>
            </a:ext>
          </a:extLst>
        </p:spPr>
      </p:pic>
      <p:pic>
        <p:nvPicPr>
          <p:cNvPr id="5" name="Объект 5"/>
          <p:cNvPicPr>
            <a:picLocks/>
          </p:cNvPicPr>
          <p:nvPr/>
        </p:nvPicPr>
        <p:blipFill rotWithShape="1">
          <a:blip r:embed="rId3" cstate="screen">
            <a:extLst>
              <a:ext uri="{28A0092B-C50C-407E-A947-70E740481C1C}">
                <a14:useLocalDpi xmlns:a14="http://schemas.microsoft.com/office/drawing/2010/main"/>
              </a:ext>
            </a:extLst>
          </a:blip>
          <a:srcRect/>
          <a:stretch/>
        </p:blipFill>
        <p:spPr bwMode="auto">
          <a:xfrm>
            <a:off x="7197635" y="2965267"/>
            <a:ext cx="3528000" cy="352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013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069" y="2781755"/>
            <a:ext cx="6244045" cy="1325563"/>
          </a:xfrm>
        </p:spPr>
        <p:txBody>
          <a:bodyPr>
            <a:noAutofit/>
          </a:bodyPr>
          <a:lstStyle/>
          <a:p>
            <a:pPr algn="ctr">
              <a:lnSpc>
                <a:spcPct val="100000"/>
              </a:lnSpc>
            </a:pPr>
            <a:r>
              <a:rPr lang="ru-RU" sz="2800" dirty="0" smtClean="0">
                <a:latin typeface="Arial" panose="020B0604020202020204" pitchFamily="34" charset="0"/>
                <a:cs typeface="Arial" panose="020B0604020202020204" pitchFamily="34" charset="0"/>
              </a:rPr>
              <a:t>Предложите ребенку раскрасить корзинку фломастерами или карандашами.</a:t>
            </a:r>
            <a:br>
              <a:rPr lang="ru-RU" sz="2800" dirty="0" smtClean="0">
                <a:latin typeface="Arial" panose="020B0604020202020204" pitchFamily="34" charset="0"/>
                <a:cs typeface="Arial" panose="020B0604020202020204" pitchFamily="34" charset="0"/>
              </a:rPr>
            </a:br>
            <a:r>
              <a:rPr lang="ru-RU" sz="2400" dirty="0" smtClean="0">
                <a:latin typeface="Arial" panose="020B0604020202020204" pitchFamily="34" charset="0"/>
                <a:cs typeface="Arial" panose="020B0604020202020204" pitchFamily="34" charset="0"/>
              </a:rPr>
              <a:t> </a:t>
            </a:r>
            <a:endParaRPr lang="ru-RU" sz="2400" dirty="0">
              <a:latin typeface="Arial" panose="020B0604020202020204" pitchFamily="34" charset="0"/>
              <a:cs typeface="Arial" panose="020B0604020202020204" pitchFamily="34" charset="0"/>
            </a:endParaRPr>
          </a:p>
        </p:txBody>
      </p:sp>
      <p:pic>
        <p:nvPicPr>
          <p:cNvPr id="4" name="Рисунок 3"/>
          <p:cNvPicPr/>
          <p:nvPr/>
        </p:nvPicPr>
        <p:blipFill rotWithShape="1">
          <a:blip r:embed="rId2" cstate="screen">
            <a:extLst>
              <a:ext uri="{28A0092B-C50C-407E-A947-70E740481C1C}">
                <a14:useLocalDpi xmlns:a14="http://schemas.microsoft.com/office/drawing/2010/main"/>
              </a:ext>
            </a:extLst>
          </a:blip>
          <a:srcRect/>
          <a:stretch/>
        </p:blipFill>
        <p:spPr bwMode="auto">
          <a:xfrm>
            <a:off x="6367800" y="1388100"/>
            <a:ext cx="5508642" cy="4495860"/>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cstate="screen">
            <a:extLst>
              <a:ext uri="{28A0092B-C50C-407E-A947-70E740481C1C}">
                <a14:useLocalDpi xmlns:a14="http://schemas.microsoft.com/office/drawing/2010/main"/>
              </a:ext>
            </a:extLst>
          </a:blip>
          <a:srcRect/>
          <a:stretch/>
        </p:blipFill>
        <p:spPr bwMode="auto">
          <a:xfrm>
            <a:off x="7837714" y="4036423"/>
            <a:ext cx="2423810" cy="17504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82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0189" y="2755628"/>
            <a:ext cx="6633754" cy="2345761"/>
          </a:xfrm>
        </p:spPr>
        <p:txBody>
          <a:bodyPr>
            <a:noAutofit/>
          </a:bodyPr>
          <a:lstStyle/>
          <a:p>
            <a:pPr algn="ctr">
              <a:lnSpc>
                <a:spcPct val="100000"/>
              </a:lnSpc>
            </a:pPr>
            <a:r>
              <a:rPr lang="ru-RU" sz="2800" dirty="0" smtClean="0">
                <a:latin typeface="Arial" pitchFamily="34" charset="0"/>
                <a:cs typeface="Arial" pitchFamily="34" charset="0"/>
              </a:rPr>
              <a:t>По желанию можно вырезать фрукты и </a:t>
            </a:r>
            <a:r>
              <a:rPr lang="ru-RU" sz="2800" dirty="0">
                <a:latin typeface="Arial" pitchFamily="34" charset="0"/>
                <a:cs typeface="Arial" pitchFamily="34" charset="0"/>
              </a:rPr>
              <a:t>о</a:t>
            </a:r>
            <a:r>
              <a:rPr lang="ru-RU" sz="2800" dirty="0" smtClean="0">
                <a:latin typeface="Arial" pitchFamily="34" charset="0"/>
                <a:cs typeface="Arial" pitchFamily="34" charset="0"/>
              </a:rPr>
              <a:t>вощи по шаблонам, и обыграть  с ребенком, предложив собрать фрукты в корзинку.</a:t>
            </a:r>
            <a:endParaRPr lang="ru-RU" sz="2800" dirty="0">
              <a:latin typeface="Arial" pitchFamily="34" charset="0"/>
              <a:cs typeface="Arial" pitchFamily="34" charset="0"/>
            </a:endParaRPr>
          </a:p>
        </p:txBody>
      </p:sp>
      <p:pic>
        <p:nvPicPr>
          <p:cNvPr id="4" name="Объект 3"/>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7508228" y="1546947"/>
            <a:ext cx="3960000" cy="396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7126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90057" y="1031966"/>
            <a:ext cx="7876903" cy="1200329"/>
          </a:xfrm>
          <a:prstGeom prst="rect">
            <a:avLst/>
          </a:prstGeom>
        </p:spPr>
        <p:txBody>
          <a:bodyPr wrap="square">
            <a:spAutoFit/>
          </a:bodyPr>
          <a:lstStyle/>
          <a:p>
            <a:pPr algn="ctr"/>
            <a:r>
              <a:rPr lang="ru-RU" sz="2400" b="1" i="1" kern="0" dirty="0" smtClean="0">
                <a:latin typeface="Arial" panose="020B0604020202020204" pitchFamily="34" charset="0"/>
                <a:cs typeface="Arial" panose="020B0604020202020204" pitchFamily="34" charset="0"/>
              </a:rPr>
              <a:t>Творческих вам успехов!</a:t>
            </a:r>
            <a:br>
              <a:rPr lang="ru-RU" sz="2400" b="1" i="1" kern="0" dirty="0" smtClean="0">
                <a:latin typeface="Arial" panose="020B0604020202020204" pitchFamily="34" charset="0"/>
                <a:cs typeface="Arial" panose="020B0604020202020204" pitchFamily="34" charset="0"/>
              </a:rPr>
            </a:br>
            <a:r>
              <a:rPr lang="ru-RU" sz="2400" b="1" i="1" kern="0" dirty="0" smtClean="0">
                <a:latin typeface="Arial" panose="020B0604020202020204" pitchFamily="34" charset="0"/>
                <a:cs typeface="Arial" panose="020B0604020202020204" pitchFamily="34" charset="0"/>
              </a:rPr>
              <a:t/>
            </a:r>
            <a:br>
              <a:rPr lang="ru-RU" sz="2400" b="1" i="1" kern="0" dirty="0" smtClean="0">
                <a:latin typeface="Arial" panose="020B0604020202020204" pitchFamily="34" charset="0"/>
                <a:cs typeface="Arial" panose="020B0604020202020204" pitchFamily="34" charset="0"/>
              </a:rPr>
            </a:br>
            <a:r>
              <a:rPr lang="ru-RU" sz="2400" b="1" i="1" kern="0" dirty="0" smtClean="0">
                <a:latin typeface="Arial" panose="020B0604020202020204" pitchFamily="34" charset="0"/>
                <a:cs typeface="Arial" panose="020B0604020202020204" pitchFamily="34" charset="0"/>
              </a:rPr>
              <a:t>Жду ваши поделки на следующем занятии</a:t>
            </a:r>
            <a:r>
              <a:rPr lang="ru-RU" sz="2400" b="1" kern="0" dirty="0" smtClean="0">
                <a:latin typeface="Arial" panose="020B0604020202020204" pitchFamily="34" charset="0"/>
                <a:cs typeface="Arial" panose="020B0604020202020204" pitchFamily="34" charset="0"/>
              </a:rPr>
              <a:t>!</a:t>
            </a:r>
            <a:endParaRPr lang="ru-RU" sz="2400" dirty="0"/>
          </a:p>
        </p:txBody>
      </p:sp>
      <p:pic>
        <p:nvPicPr>
          <p:cNvPr id="2050" name="Picture 2" descr="C:\Users\цвррезерв1\Desktop\9fd8c915cec6129295c8f7bab811837d.jpg"/>
          <p:cNvPicPr>
            <a:picLocks noChangeAspect="1" noChangeArrowheads="1"/>
          </p:cNvPicPr>
          <p:nvPr/>
        </p:nvPicPr>
        <p:blipFill>
          <a:blip r:embed="rId2"/>
          <a:srcRect/>
          <a:stretch>
            <a:fillRect/>
          </a:stretch>
        </p:blipFill>
        <p:spPr bwMode="auto">
          <a:xfrm>
            <a:off x="4342330" y="2792394"/>
            <a:ext cx="2997200" cy="29972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111</Words>
  <Application>Microsoft Office PowerPoint</Application>
  <PresentationFormat>Широкоэкранный</PresentationFormat>
  <Paragraphs>26</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Calibri</vt:lpstr>
      <vt:lpstr>Calibri Light</vt:lpstr>
      <vt:lpstr>Cambria Math</vt:lpstr>
      <vt:lpstr>Тема Office</vt:lpstr>
      <vt:lpstr>Задание по декоративно-прикладному творчеству «Плетение из бумажных полосок»</vt:lpstr>
      <vt:lpstr>Уважаемые родители!  Предлагаю вам вместе с детьми сделать аппликацию из бумаги в технике плетения из бумажных полос  «Волшебная корзинка».</vt:lpstr>
      <vt:lpstr>- Подготовьте шаблон для изготовления корзинки,  - согните основу по горизонтальной линии,  - разрежьте по вертикальной линии.                            </vt:lpstr>
      <vt:lpstr>Нарежьте полоски из цветной бумаги шириной 1 сантиметр в количестве 5 штук.</vt:lpstr>
      <vt:lpstr>Переплетение должно быть исполнено шахматным рисунком.  Шахматным, потому что напоминает шахматную доску.  При выполнении шахматного плетения из полосок бумаги следует помнить, что полоски заплетаются чередуясь. Если плетение первой полоской начиналось сверху (над второй полоской основы), то следующая полоска начинает вплетаться снизу (под второй полоской основы).</vt:lpstr>
      <vt:lpstr>Предложите ребенку раскрасить корзинку фломастерами или карандашами.  </vt:lpstr>
      <vt:lpstr>По желанию можно вырезать фрукты и овощи по шаблонам, и обыграть  с ребенком, предложив собрать фрукты в корзинку.</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Задание по декоративно-прикладному творчеству «Плетение из бумажных полосок»</dc:title>
  <dc:creator>user</dc:creator>
  <cp:lastModifiedBy>Евгений</cp:lastModifiedBy>
  <cp:revision>23</cp:revision>
  <dcterms:created xsi:type="dcterms:W3CDTF">2025-04-02T03:12:20Z</dcterms:created>
  <dcterms:modified xsi:type="dcterms:W3CDTF">2025-04-12T08:03:23Z</dcterms:modified>
</cp:coreProperties>
</file>