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3C877-DF54-456E-B1FD-30096E34C2B5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AA31B-0126-46CF-AA92-09EB43F151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4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A31B-0126-46CF-AA92-09EB43F1511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0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A31B-0126-46CF-AA92-09EB43F1511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5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868" y="3429000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Для учащихся 1-го года обучения</a:t>
            </a:r>
          </a:p>
          <a:p>
            <a:pPr algn="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по дополнительной общеразвивающей программе «Говорушки»</a:t>
            </a:r>
          </a:p>
          <a:p>
            <a:pPr algn="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возраст 4-5 лет </a:t>
            </a:r>
          </a:p>
          <a:p>
            <a:pPr algn="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педагог дополнительного образования</a:t>
            </a:r>
          </a:p>
          <a:p>
            <a:pPr algn="r"/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Рыжкова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Аурика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Витальевна</a:t>
            </a:r>
          </a:p>
          <a:p>
            <a:pPr algn="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F0ABF8B-D61E-4BC3-B9DE-A47F23D8C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926666"/>
            <a:ext cx="8208912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развитию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речи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«Упражнения на интонационную выразительность»</a:t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BF30B6-9596-4DD4-8B49-0EC9CF12D038}"/>
              </a:ext>
            </a:extLst>
          </p:cNvPr>
          <p:cNvSpPr txBox="1"/>
          <p:nvPr/>
        </p:nvSpPr>
        <p:spPr>
          <a:xfrm>
            <a:off x="3428992" y="6000768"/>
            <a:ext cx="2266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Петропавловск камчатский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2025г.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99A99B-0B21-4673-8568-4E4386FBA870}"/>
              </a:ext>
            </a:extLst>
          </p:cNvPr>
          <p:cNvSpPr txBox="1"/>
          <p:nvPr/>
        </p:nvSpPr>
        <p:spPr>
          <a:xfrm>
            <a:off x="2097284" y="217712"/>
            <a:ext cx="4949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дошкольное образования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2E13E28-D67F-4B49-AC2B-306419BCF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76" b="89718" l="7935" r="92717">
                        <a14:foregroundMark x1="19457" y1="22984" x2="19022" y2="31048"/>
                        <a14:foregroundMark x1="37391" y1="27016" x2="35435" y2="32460"/>
                        <a14:foregroundMark x1="35217" y1="9476" x2="37391" y2="10282"/>
                        <a14:foregroundMark x1="76630" y1="21573" x2="76630" y2="28427"/>
                        <a14:foregroundMark x1="41304" y1="48790" x2="41196" y2="59073"/>
                        <a14:foregroundMark x1="41196" y1="59073" x2="41196" y2="59073"/>
                        <a14:foregroundMark x1="7935" y1="78226" x2="15109" y2="84073"/>
                        <a14:foregroundMark x1="24022" y1="87903" x2="32500" y2="82460"/>
                        <a14:foregroundMark x1="32500" y1="82460" x2="32935" y2="81048"/>
                        <a14:foregroundMark x1="79022" y1="90121" x2="84891" y2="89718"/>
                        <a14:foregroundMark x1="84891" y1="89718" x2="89783" y2="84274"/>
                        <a14:foregroundMark x1="89783" y1="84274" x2="92065" y2="74194"/>
                        <a14:foregroundMark x1="92065" y1="74194" x2="92065" y2="73185"/>
                        <a14:foregroundMark x1="30326" y1="28024" x2="30326" y2="31250"/>
                        <a14:foregroundMark x1="62500" y1="27218" x2="61739" y2="25806"/>
                        <a14:foregroundMark x1="91304" y1="70968" x2="91413" y2="81653"/>
                        <a14:foregroundMark x1="91413" y1="81653" x2="89891" y2="86492"/>
                        <a14:foregroundMark x1="92717" y1="70766" x2="92283" y2="77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3733428" cy="20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3121518"/>
          </a:xfrm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дорогие ребята и родители!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pc="8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endParaRPr lang="ru-RU" spc="80" dirty="0" smtClean="0">
              <a:solidFill>
                <a:prstClr val="black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6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Предлагаю вместе с детьми продолжить </a:t>
            </a:r>
            <a:r>
              <a:rPr lang="ru-RU" sz="2600" spc="8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выполнять упражнения </a:t>
            </a:r>
            <a:r>
              <a:rPr lang="ru-RU" sz="26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на развитие интонации. 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ru-RU" sz="2600" spc="8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</a:t>
            </a:r>
            <a:endParaRPr lang="ru-RU" sz="2600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354AA55-7382-414D-A1FC-111827FA0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37" b="96861" l="4250" r="97875">
                        <a14:foregroundMark x1="39375" y1="9865" x2="15375" y2="14499"/>
                        <a14:foregroundMark x1="15375" y1="14499" x2="10000" y2="19432"/>
                        <a14:foregroundMark x1="10000" y1="19432" x2="10000" y2="29596"/>
                        <a14:foregroundMark x1="10000" y1="29596" x2="14750" y2="36472"/>
                        <a14:foregroundMark x1="14750" y1="36472" x2="16000" y2="37220"/>
                        <a14:foregroundMark x1="23375" y1="6129" x2="42000" y2="3886"/>
                        <a14:foregroundMark x1="5750" y1="18386" x2="4250" y2="25859"/>
                        <a14:foregroundMark x1="4250" y1="25859" x2="5625" y2="31689"/>
                        <a14:foregroundMark x1="29500" y1="33184" x2="30125" y2="35575"/>
                        <a14:foregroundMark x1="37000" y1="32885" x2="37875" y2="34679"/>
                        <a14:foregroundMark x1="32000" y1="47085" x2="32125" y2="45142"/>
                        <a14:foregroundMark x1="20750" y1="91480" x2="37375" y2="90284"/>
                        <a14:foregroundMark x1="13750" y1="44245" x2="18750" y2="50673"/>
                        <a14:foregroundMark x1="18750" y1="50673" x2="18750" y2="50673"/>
                        <a14:foregroundMark x1="73125" y1="14350" x2="66875" y2="17489"/>
                        <a14:foregroundMark x1="66875" y1="17489" x2="63500" y2="24066"/>
                        <a14:foregroundMark x1="63500" y1="24066" x2="63125" y2="29148"/>
                        <a14:foregroundMark x1="62500" y1="30045" x2="63250" y2="14649"/>
                        <a14:foregroundMark x1="63250" y1="14649" x2="68250" y2="9865"/>
                        <a14:foregroundMark x1="68250" y1="9865" x2="75500" y2="9417"/>
                        <a14:foregroundMark x1="75500" y1="9417" x2="79500" y2="11360"/>
                        <a14:foregroundMark x1="81750" y1="11958" x2="87250" y2="19133"/>
                        <a14:foregroundMark x1="87250" y1="19133" x2="89875" y2="26607"/>
                        <a14:foregroundMark x1="89875" y1="26607" x2="91750" y2="46039"/>
                        <a14:foregroundMark x1="91750" y1="46039" x2="91375" y2="46936"/>
                        <a14:foregroundMark x1="74250" y1="33333" x2="73375" y2="37369"/>
                        <a14:foregroundMark x1="52250" y1="96861" x2="55375" y2="96114"/>
                        <a14:foregroundMark x1="96250" y1="23617" x2="97875" y2="31091"/>
                        <a14:foregroundMark x1="97875" y1="31091" x2="92125" y2="58595"/>
                        <a14:foregroundMark x1="85250" y1="55755" x2="83500" y2="59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2736304" cy="22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47664" y="1484784"/>
            <a:ext cx="59766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lnSpc>
                <a:spcPct val="120000"/>
              </a:lnSpc>
              <a:buSzPct val="75000"/>
            </a:pPr>
            <a:endParaRPr lang="ru-RU" sz="2800" i="1" dirty="0"/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14DB42-7D0D-4A85-BB56-3F57A816EBCA}"/>
              </a:ext>
            </a:extLst>
          </p:cNvPr>
          <p:cNvSpPr txBox="1"/>
          <p:nvPr/>
        </p:nvSpPr>
        <p:spPr>
          <a:xfrm>
            <a:off x="431540" y="548680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 для интонации проводятся с помощью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звуков, слов, предложений, небольших текстов, стихотворений.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Основным элементом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упражнений является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отработка «скользящей» восходящей (↑) и нисходящей (↓) интонации с характерным «переломом» голоса из грудного в головное звучание (регистр) и наоборот.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— низкое грудное звучание;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— высокое головное звучание;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↑ — повышение тона голоса;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↓ — понижение тона голоса.</a:t>
            </a: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D634F289-EBC6-4050-8F69-CB62E46FA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4" b="90000" l="10000" r="90000">
                        <a14:foregroundMark x1="36286" y1="6389" x2="61429" y2="4722"/>
                        <a14:foregroundMark x1="61429" y1="4722" x2="68714" y2="6481"/>
                        <a14:foregroundMark x1="57429" y1="1204" x2="50429" y2="1204"/>
                        <a14:foregroundMark x1="70000" y1="87870" x2="75143" y2="87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246" y="3789040"/>
            <a:ext cx="1989301" cy="30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>
            <a:extLst>
              <a:ext uri="{FF2B5EF4-FFF2-40B4-BE49-F238E27FC236}">
                <a16:creationId xmlns:a16="http://schemas.microsoft.com/office/drawing/2014/main" id="{5EC2628C-AF96-4488-9A29-4817E234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38" b="90938" l="9662" r="92754">
                        <a14:foregroundMark x1="12077" y1="11875" x2="24638" y2="14063"/>
                        <a14:foregroundMark x1="15942" y1="11563" x2="18841" y2="12188"/>
                        <a14:foregroundMark x1="23671" y1="11563" x2="46860" y2="3438"/>
                        <a14:foregroundMark x1="46860" y1="3438" x2="50242" y2="3438"/>
                        <a14:foregroundMark x1="91304" y1="25000" x2="92754" y2="25938"/>
                        <a14:foregroundMark x1="34783" y1="88125" x2="38647" y2="9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022" y="3902354"/>
            <a:ext cx="1838794" cy="284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5"/>
          <p:cNvSpPr txBox="1">
            <a:spLocks/>
          </p:cNvSpPr>
          <p:nvPr/>
        </p:nvSpPr>
        <p:spPr>
          <a:xfrm>
            <a:off x="899592" y="1556792"/>
            <a:ext cx="741682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B3993-B1AA-42FF-AC02-C3D5A13AD6E8}"/>
              </a:ext>
            </a:extLst>
          </p:cNvPr>
          <p:cNvSpPr txBox="1"/>
          <p:nvPr/>
        </p:nvSpPr>
        <p:spPr>
          <a:xfrm>
            <a:off x="827584" y="332656"/>
            <a:ext cx="74888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произнесении последовательности гласных звуков воспроизведите удивленный вопрос — недоумение (восходящая интонация) и ответный возглас (нисходящая интонация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Звук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издавайте одновременно с мягким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выдохом.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Попросите ребенка повторить.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Описание: https://studfiles.net/html/2706/747/html_TFHq0j_lxI.06qr/img-9_hKw_.png">
            <a:extLst>
              <a:ext uri="{FF2B5EF4-FFF2-40B4-BE49-F238E27FC236}">
                <a16:creationId xmlns:a16="http://schemas.microsoft.com/office/drawing/2014/main" id="{0E53670F-A043-40D1-A7BF-C26795DB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973976"/>
            <a:ext cx="65817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5"/>
          <p:cNvSpPr txBox="1">
            <a:spLocks/>
          </p:cNvSpPr>
          <p:nvPr/>
        </p:nvSpPr>
        <p:spPr>
          <a:xfrm>
            <a:off x="899592" y="1556792"/>
            <a:ext cx="741682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B3993-B1AA-42FF-AC02-C3D5A13AD6E8}"/>
              </a:ext>
            </a:extLst>
          </p:cNvPr>
          <p:cNvSpPr txBox="1"/>
          <p:nvPr/>
        </p:nvSpPr>
        <p:spPr>
          <a:xfrm>
            <a:off x="827584" y="332656"/>
            <a:ext cx="748883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Вместе с ребенком произнесите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легкий высокий звук, затем, не прерывая выдоха, передайте голосом нисходящую интонацию с этим же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звуком.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Запомните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характер звучания.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Повторите упражнение.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аналогии выполните упражнение с другими гласными звуками.</a:t>
            </a:r>
          </a:p>
        </p:txBody>
      </p:sp>
      <p:pic>
        <p:nvPicPr>
          <p:cNvPr id="5122" name="Picture 2" descr="Описание: https://studfiles.net/html/2706/747/html_TFHq0j_lxI.06qr/img-q5deZJ.png">
            <a:extLst>
              <a:ext uri="{FF2B5EF4-FFF2-40B4-BE49-F238E27FC236}">
                <a16:creationId xmlns:a16="http://schemas.microsoft.com/office/drawing/2014/main" id="{987CC2BC-0533-41DB-8235-E8D334675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318089"/>
            <a:ext cx="4103526" cy="327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6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AA8592-8ACA-47A2-B2E4-B000DBD15356}"/>
              </a:ext>
            </a:extLst>
          </p:cNvPr>
          <p:cNvSpPr txBox="1"/>
          <p:nvPr/>
        </p:nvSpPr>
        <p:spPr>
          <a:xfrm>
            <a:off x="457200" y="1772816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>
                <a:srgbClr val="6C0000"/>
              </a:buClr>
              <a:buSzPct val="8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занятии мы продолжим эту тему.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7CF396D-571E-41DF-A22C-DA62E0BE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6" name="Picture 12" descr="https://avatars.mds.yandex.net/i?id=c2885bd92f5cac2b24b691f3ecbd172bf067851a-10452512-images-thumbs&amp;n=13">
            <a:extLst>
              <a:ext uri="{FF2B5EF4-FFF2-40B4-BE49-F238E27FC236}">
                <a16:creationId xmlns:a16="http://schemas.microsoft.com/office/drawing/2014/main" id="{D367E1C2-38A2-428B-8452-E93F4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6000" l="4583" r="98125">
                        <a14:foregroundMark x1="58125" y1="12000" x2="47500" y2="6909"/>
                        <a14:foregroundMark x1="47500" y1="6909" x2="46667" y2="8727"/>
                        <a14:foregroundMark x1="56458" y1="4000" x2="54375" y2="7636"/>
                        <a14:foregroundMark x1="85625" y1="47273" x2="77083" y2="81818"/>
                        <a14:foregroundMark x1="84583" y1="36000" x2="93125" y2="46545"/>
                        <a14:foregroundMark x1="93125" y1="46545" x2="93750" y2="63636"/>
                        <a14:foregroundMark x1="97917" y1="52364" x2="98333" y2="55273"/>
                        <a14:foregroundMark x1="76250" y1="93818" x2="73333" y2="96000"/>
                        <a14:foregroundMark x1="23542" y1="28000" x2="6458" y2="49818"/>
                        <a14:foregroundMark x1="6458" y1="49818" x2="4583" y2="62182"/>
                        <a14:foregroundMark x1="19167" y1="61091" x2="22083" y2="62182"/>
                        <a14:foregroundMark x1="52083" y1="27273" x2="51458" y2="36364"/>
                        <a14:foregroundMark x1="19792" y1="74182" x2="25208" y2="90545"/>
                        <a14:foregroundMark x1="25208" y1="90545" x2="24792" y2="93455"/>
                        <a14:foregroundMark x1="27292" y1="69818" x2="24583" y2="7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572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222</Words>
  <Application>Microsoft Office PowerPoint</Application>
  <PresentationFormat>Экран (4:3)</PresentationFormat>
  <Paragraphs>42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Тема Office</vt:lpstr>
      <vt:lpstr>Задание по развитию речи «Упражнения на интонационную выразительность»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Евгений</cp:lastModifiedBy>
  <cp:revision>35</cp:revision>
  <dcterms:created xsi:type="dcterms:W3CDTF">2014-08-08T16:01:14Z</dcterms:created>
  <dcterms:modified xsi:type="dcterms:W3CDTF">2025-05-03T06:42:35Z</dcterms:modified>
</cp:coreProperties>
</file>