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BD813E2-B92D-4BFE-92C5-E8B0B2B8AE2C}" type="datetimeFigureOut">
              <a:rPr lang="ru-RU"/>
              <a:pPr>
                <a:defRPr/>
              </a:pPr>
              <a:t>03.05.2025</a:t>
            </a:fld>
            <a:endParaRPr lang="ru-RU"/>
          </a:p>
        </p:txBody>
      </p:sp>
      <p:sp>
        <p:nvSpPr>
          <p:cNvPr id="4" name="Образ слайда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E51B6A3-3770-4072-83CD-99A6866AE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2FBE470-29DA-4DC4-A565-6518A171CEEB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90378E2-1A02-41FE-96A5-7A8549156982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CFC15D8-637A-4EA8-B3F2-EFF27834F94D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2821837-60C1-4B94-8B5C-B975D78D796D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11F5A34-4E03-4DFE-A215-D5A4831A58E3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2745A-8E75-46D3-AD8A-A2FFC582FEF4}" type="datetimeFigureOut">
              <a:rPr lang="ru-RU"/>
              <a:pPr>
                <a:defRPr/>
              </a:pPr>
              <a:t>03.05.2025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3041F-484A-4B1D-AAEC-D809491FEA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41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BA76-2354-4918-AC4A-26556248E2DC}" type="datetimeFigureOut">
              <a:rPr lang="ru-RU"/>
              <a:pPr>
                <a:defRPr/>
              </a:pPr>
              <a:t>03.05.2025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05E5D-DC4D-44CF-9AD8-4DF1580EF9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43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07FE7-4299-464C-8C93-48E380409D34}" type="datetimeFigureOut">
              <a:rPr lang="ru-RU"/>
              <a:pPr>
                <a:defRPr/>
              </a:pPr>
              <a:t>03.05.2025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4399A-1F41-4544-9D24-BE70C05DC5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258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BCCFD-887F-48CE-BC49-321B86CE7534}" type="datetimeFigureOut">
              <a:rPr lang="ru-RU"/>
              <a:pPr>
                <a:defRPr/>
              </a:pPr>
              <a:t>03.05.2025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8F11D-0247-47CF-A595-9B9A171F13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737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9785-189D-4F21-8C27-6D4331AF31D1}" type="datetimeFigureOut">
              <a:rPr lang="ru-RU"/>
              <a:pPr>
                <a:defRPr/>
              </a:pPr>
              <a:t>03.05.2025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B1637-E603-472E-902B-01611530EA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511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B07B4-1C2A-408B-98E6-ABE707A8B24D}" type="datetimeFigureOut">
              <a:rPr lang="ru-RU"/>
              <a:pPr>
                <a:defRPr/>
              </a:pPr>
              <a:t>03.05.2025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7F06B-7219-48BC-A85E-20FC853FEA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88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3C23B-8DF4-43CB-BA8B-AD27653DB4F4}" type="datetimeFigureOut">
              <a:rPr lang="ru-RU"/>
              <a:pPr>
                <a:defRPr/>
              </a:pPr>
              <a:t>03.05.2025</a:t>
            </a:fld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70E3B-D84E-4AC7-BA16-9790E85ED8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479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9DBF9-24F2-440D-B527-9DCA017AEA3D}" type="datetimeFigureOut">
              <a:rPr lang="ru-RU"/>
              <a:pPr>
                <a:defRPr/>
              </a:pPr>
              <a:t>03.05.2025</a:t>
            </a:fld>
            <a:endParaRPr 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8E5F-5E5A-4436-A238-912EC7EC8A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693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CE62-73B9-4E42-B78D-5938927E2486}" type="datetimeFigureOut">
              <a:rPr lang="ru-RU"/>
              <a:pPr>
                <a:defRPr/>
              </a:pPr>
              <a:t>03.05.2025</a:t>
            </a:fld>
            <a:endParaRPr lang="ru-RU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A0A81-BF4A-4B12-9EB7-DD88E413C6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582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D8BDF-FF4C-4E5F-BFD7-D4D5CD788204}" type="datetimeFigureOut">
              <a:rPr lang="ru-RU"/>
              <a:pPr>
                <a:defRPr/>
              </a:pPr>
              <a:t>03.05.2025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55044-A3A4-4330-82BF-C5E409EA0E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19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BCC72-40CF-4A91-8C47-3EF7A7E101FA}" type="datetimeFigureOut">
              <a:rPr lang="ru-RU"/>
              <a:pPr>
                <a:defRPr/>
              </a:pPr>
              <a:t>03.05.2025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A8D10-7926-42E6-ADD2-1B0FD6E558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209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93CA6D-71A8-4071-88CD-DB1D66A7425B}" type="datetimeFigureOut">
              <a:rPr lang="ru-RU"/>
              <a:pPr>
                <a:defRPr/>
              </a:pPr>
              <a:t>03.05.2025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12A0AC5-408C-4EAA-B8D1-90E520E978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AFCF7"/>
            </a:gs>
            <a:gs pos="74001">
              <a:srgbClr val="D2E0B4"/>
            </a:gs>
            <a:gs pos="83000">
              <a:srgbClr val="D2E0B4"/>
            </a:gs>
            <a:gs pos="100000">
              <a:srgbClr val="E1EBC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685800" y="884238"/>
            <a:ext cx="7772400" cy="26479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по </a:t>
            </a:r>
            <a:r>
              <a:rPr lang="ru-RU" altLang="ru-RU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</a:t>
            </a:r>
            <a:r>
              <a:rPr lang="ru-RU" altLang="ru-RU" sz="3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</a:t>
            </a:r>
            <a:r>
              <a:rPr lang="ru-RU" altLang="ru-RU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«Упражнения на слуховую память» </a:t>
            </a:r>
          </a:p>
        </p:txBody>
      </p:sp>
      <p:pic>
        <p:nvPicPr>
          <p:cNvPr id="3075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525" y="6351588"/>
            <a:ext cx="22669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7088" y="123825"/>
            <a:ext cx="4949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https://avatars.mds.yandex.net/i?id=1b2876e3964a4bd567bbe83e4a2bc48da88133b9-10125837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500438"/>
            <a:ext cx="34290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3286125" y="3500438"/>
            <a:ext cx="53578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Arial" panose="020B0604020202020204" pitchFamily="34" charset="0"/>
              </a:rPr>
              <a:t>Для учащихся 2-го года обучения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Arial" panose="020B0604020202020204" pitchFamily="34" charset="0"/>
              </a:rPr>
              <a:t>по дополнительной общеразвивающей программе «Говорушки»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Arial" panose="020B0604020202020204" pitchFamily="34" charset="0"/>
              </a:rPr>
              <a:t>возраст 5-6 лет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Arial" panose="020B0604020202020204" pitchFamily="34" charset="0"/>
              </a:rPr>
              <a:t>педагог дополнительного образования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Arial" panose="020B0604020202020204" pitchFamily="34" charset="0"/>
              </a:rPr>
              <a:t>Рыжкова Аурика Витальевна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CF7"/>
            </a:gs>
            <a:gs pos="74001">
              <a:srgbClr val="D2E0B4"/>
            </a:gs>
            <a:gs pos="83000">
              <a:srgbClr val="D2E0B4"/>
            </a:gs>
            <a:gs pos="100000">
              <a:srgbClr val="E1EBC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4"/>
          <p:cNvSpPr>
            <a:spLocks noGrp="1"/>
          </p:cNvSpPr>
          <p:nvPr>
            <p:ph idx="1"/>
          </p:nvPr>
        </p:nvSpPr>
        <p:spPr>
          <a:xfrm>
            <a:off x="500063" y="642938"/>
            <a:ext cx="8229600" cy="452596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дорогие ребята и родители!</a:t>
            </a:r>
          </a:p>
          <a:p>
            <a:pPr marL="0" indent="0" algn="ctr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Font typeface="Arial" charset="0"/>
              <a:buNone/>
              <a:defRPr/>
            </a:pPr>
            <a:endParaRPr lang="ru-RU" spc="80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Font typeface="Arial" charset="0"/>
              <a:buNone/>
              <a:defRPr/>
            </a:pPr>
            <a:r>
              <a:rPr lang="ru-RU" sz="2400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Предлагаю вместе с детьми продолжить выполнять упражнения на развитие слуховой памяти.  </a:t>
            </a:r>
          </a:p>
          <a:p>
            <a:pPr>
              <a:buFont typeface="Arial" charset="0"/>
              <a:buNone/>
              <a:defRPr/>
            </a:pPr>
            <a:endParaRPr lang="ru-RU" dirty="0" smtClean="0"/>
          </a:p>
          <a:p>
            <a:pPr marL="0" indent="0">
              <a:buFont typeface="Arial" charset="0"/>
              <a:buNone/>
              <a:defRPr/>
            </a:pPr>
            <a:endParaRPr lang="ru-RU" dirty="0" smtClean="0"/>
          </a:p>
        </p:txBody>
      </p:sp>
      <p:pic>
        <p:nvPicPr>
          <p:cNvPr id="5123" name="Picture 5" descr="https://avatars.mds.yandex.net/i?id=023822929bfbdce5c175d111d26dcd9d5dacf804-379666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3500438"/>
            <a:ext cx="514350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CF7"/>
            </a:gs>
            <a:gs pos="74001">
              <a:srgbClr val="D2E0B4"/>
            </a:gs>
            <a:gs pos="83000">
              <a:srgbClr val="D2E0B4"/>
            </a:gs>
            <a:gs pos="100000">
              <a:srgbClr val="E1EBC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Упражнение «Нарисуй</a:t>
            </a:r>
            <a:r>
              <a:rPr lang="ru-RU" altLang="ru-RU" sz="32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что услышал?»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571500" y="1357313"/>
            <a:ext cx="8212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>
                <a:latin typeface="Arial" panose="020B0604020202020204" pitchFamily="34" charset="0"/>
              </a:rPr>
              <a:t>Прочитайте ребенку стихотворение. Обсудите все образы.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latin typeface="Arial" panose="020B0604020202020204" pitchFamily="34" charset="0"/>
              </a:rPr>
              <a:t>Предложите ребенку по памяти нарисовать их. 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latin typeface="Arial" panose="020B0604020202020204" pitchFamily="34" charset="0"/>
              </a:rPr>
              <a:t>Упражнение направлено на формирование слухового внимания и восприятия, умения запоминать, воспроизводить услышанное. 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2011363" y="2852738"/>
            <a:ext cx="51212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i="1">
                <a:latin typeface="Arial" panose="020B0604020202020204" pitchFamily="34" charset="0"/>
              </a:rPr>
              <a:t>«Шар воздушный, шар воздушный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i="1">
                <a:latin typeface="Arial" panose="020B0604020202020204" pitchFamily="34" charset="0"/>
              </a:rPr>
              <a:t>Вырывается из рук.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i="1">
                <a:latin typeface="Arial" panose="020B0604020202020204" pitchFamily="34" charset="0"/>
              </a:rPr>
              <a:t>Непослушный, непослушный –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i="1">
                <a:latin typeface="Arial" panose="020B0604020202020204" pitchFamily="34" charset="0"/>
              </a:rPr>
              <a:t>К потолку взлетает вдруг.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i="1">
                <a:latin typeface="Arial" panose="020B0604020202020204" pitchFamily="34" charset="0"/>
              </a:rPr>
              <a:t>Надо мне его поймать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i="1">
                <a:latin typeface="Arial" panose="020B0604020202020204" pitchFamily="34" charset="0"/>
              </a:rPr>
              <a:t>И за хвостик привязать»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1">
                <a:latin typeface="Arial" panose="020B0604020202020204" pitchFamily="34" charset="0"/>
              </a:rPr>
              <a:t>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                           А. Ахундова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000">
              <a:latin typeface="Arial" panose="020B0604020202020204" pitchFamily="34" charset="0"/>
            </a:endParaRPr>
          </a:p>
        </p:txBody>
      </p:sp>
      <p:pic>
        <p:nvPicPr>
          <p:cNvPr id="6149" name="Picture 5" descr="https://avatars.mds.yandex.net/i?id=f5fb95b092fb74cc8b092a64172b14437d1bf289-986385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789363"/>
            <a:ext cx="197961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https://avatars.mds.yandex.net/i?id=12ea8e3410503bd7616dd034517999286a37e414-4591219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3990975"/>
            <a:ext cx="20574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CF7"/>
            </a:gs>
            <a:gs pos="74001">
              <a:srgbClr val="D2E0B4"/>
            </a:gs>
            <a:gs pos="83000">
              <a:srgbClr val="D2E0B4"/>
            </a:gs>
            <a:gs pos="100000">
              <a:srgbClr val="E1EBC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603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Упражнение «Что </a:t>
            </a:r>
            <a:r>
              <a:rPr lang="ru-RU" altLang="ru-RU" sz="32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лишнее?»</a:t>
            </a:r>
          </a:p>
        </p:txBody>
      </p:sp>
      <p:sp>
        <p:nvSpPr>
          <p:cNvPr id="7171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179512" y="2592944"/>
            <a:ext cx="8856984" cy="3786214"/>
          </a:xfrm>
          <a:ln>
            <a:miter lim="800000"/>
            <a:headEnd/>
            <a:tailEnd/>
          </a:ln>
          <a:extLst/>
        </p:spPr>
        <p:txBody>
          <a:bodyPr numCol="2"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i="1" dirty="0" smtClean="0">
                <a:latin typeface="Arial" pitchFamily="34" charset="0"/>
                <a:cs typeface="Arial" pitchFamily="34" charset="0"/>
              </a:rPr>
              <a:t>«Кружки </a:t>
            </a:r>
            <a:r>
              <a:rPr lang="ru-RU" altLang="ru-RU" sz="2000" i="1" dirty="0">
                <a:latin typeface="Arial" pitchFamily="34" charset="0"/>
                <a:cs typeface="Arial" pitchFamily="34" charset="0"/>
              </a:rPr>
              <a:t>ровно в ряд стоят</a:t>
            </a:r>
            <a:r>
              <a:rPr lang="ru-RU" altLang="ru-RU" sz="2000" i="1" dirty="0" smtClean="0">
                <a:latin typeface="Arial" pitchFamily="34" charset="0"/>
                <a:cs typeface="Arial" pitchFamily="34" charset="0"/>
              </a:rPr>
              <a:t>,</a:t>
            </a:r>
            <a:endParaRPr lang="ru-RU" altLang="ru-RU" sz="2000" i="1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i="1" dirty="0">
                <a:latin typeface="Arial" pitchFamily="34" charset="0"/>
                <a:cs typeface="Arial" pitchFamily="34" charset="0"/>
              </a:rPr>
              <a:t>Все тарелочки блестят,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i="1" dirty="0">
                <a:latin typeface="Arial" pitchFamily="34" charset="0"/>
                <a:cs typeface="Arial" pitchFamily="34" charset="0"/>
              </a:rPr>
              <a:t>На плите стоит кастрюля,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i="1" dirty="0">
                <a:latin typeface="Arial" pitchFamily="34" charset="0"/>
                <a:cs typeface="Arial" pitchFamily="34" charset="0"/>
              </a:rPr>
              <a:t>Сковородочка – чистюля!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i="1" dirty="0">
                <a:latin typeface="Arial" pitchFamily="34" charset="0"/>
                <a:cs typeface="Arial" pitchFamily="34" charset="0"/>
              </a:rPr>
              <a:t>Возле ложек </a:t>
            </a:r>
            <a:r>
              <a:rPr lang="ru-RU" altLang="ru-RU" sz="2000" b="1" i="1" dirty="0">
                <a:latin typeface="Arial" pitchFamily="34" charset="0"/>
                <a:cs typeface="Arial" pitchFamily="34" charset="0"/>
              </a:rPr>
              <a:t>мяч</a:t>
            </a:r>
            <a:r>
              <a:rPr lang="ru-RU" altLang="ru-RU" sz="2000" i="1" dirty="0">
                <a:latin typeface="Arial" pitchFamily="34" charset="0"/>
                <a:cs typeface="Arial" pitchFamily="34" charset="0"/>
              </a:rPr>
              <a:t> лежит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i="1" dirty="0">
                <a:latin typeface="Arial" pitchFamily="34" charset="0"/>
                <a:cs typeface="Arial" pitchFamily="34" charset="0"/>
              </a:rPr>
              <a:t>Он, как новенький блестит!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i="1" dirty="0">
                <a:latin typeface="Arial" pitchFamily="34" charset="0"/>
                <a:cs typeface="Arial" pitchFamily="34" charset="0"/>
              </a:rPr>
              <a:t>Всю посуду перемыли,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i="1" dirty="0">
                <a:latin typeface="Arial" pitchFamily="34" charset="0"/>
                <a:cs typeface="Arial" pitchFamily="34" charset="0"/>
              </a:rPr>
              <a:t>Ничего не </a:t>
            </a:r>
            <a:r>
              <a:rPr lang="ru-RU" altLang="ru-RU" sz="2000" i="1" dirty="0" smtClean="0">
                <a:latin typeface="Arial" pitchFamily="34" charset="0"/>
                <a:cs typeface="Arial" pitchFamily="34" charset="0"/>
              </a:rPr>
              <a:t>упустили»</a:t>
            </a:r>
            <a:endParaRPr lang="ru-RU" altLang="ru-RU" sz="2000" i="1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sz="2000" i="1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sz="2000" i="1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sz="2000" i="1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i="1" dirty="0" smtClean="0">
                <a:latin typeface="Arial" pitchFamily="34" charset="0"/>
                <a:cs typeface="Arial" pitchFamily="34" charset="0"/>
              </a:rPr>
              <a:t>«Вот </a:t>
            </a:r>
            <a:r>
              <a:rPr lang="ru-RU" altLang="ru-RU" sz="2000" i="1" dirty="0">
                <a:latin typeface="Arial" pitchFamily="34" charset="0"/>
                <a:cs typeface="Arial" pitchFamily="34" charset="0"/>
              </a:rPr>
              <a:t>большой стеклянный чайник.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i="1" dirty="0">
                <a:latin typeface="Arial" pitchFamily="34" charset="0"/>
                <a:cs typeface="Arial" pitchFamily="34" charset="0"/>
              </a:rPr>
              <a:t>Очень важный, как начальник.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i="1" dirty="0">
                <a:latin typeface="Arial" pitchFamily="34" charset="0"/>
                <a:cs typeface="Arial" pitchFamily="34" charset="0"/>
              </a:rPr>
              <a:t>Вот фарфоровые чашки,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i="1" dirty="0">
                <a:latin typeface="Arial" pitchFamily="34" charset="0"/>
                <a:cs typeface="Arial" pitchFamily="34" charset="0"/>
              </a:rPr>
              <a:t>Очень крупные, бедняжки.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i="1" dirty="0">
                <a:latin typeface="Arial" pitchFamily="34" charset="0"/>
                <a:cs typeface="Arial" pitchFamily="34" charset="0"/>
              </a:rPr>
              <a:t>Вот фарфоровые блюдца,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i="1" dirty="0">
                <a:latin typeface="Arial" pitchFamily="34" charset="0"/>
                <a:cs typeface="Arial" pitchFamily="34" charset="0"/>
              </a:rPr>
              <a:t>Только стукни — разобьются.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i="1" dirty="0">
                <a:latin typeface="Arial" pitchFamily="34" charset="0"/>
                <a:cs typeface="Arial" pitchFamily="34" charset="0"/>
              </a:rPr>
              <a:t>Вот серебряные ложки,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i="1" dirty="0">
                <a:latin typeface="Arial" pitchFamily="34" charset="0"/>
                <a:cs typeface="Arial" pitchFamily="34" charset="0"/>
              </a:rPr>
              <a:t>Голова на тонкой ножке.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i="1" dirty="0">
                <a:latin typeface="Arial" pitchFamily="34" charset="0"/>
                <a:cs typeface="Arial" pitchFamily="34" charset="0"/>
              </a:rPr>
              <a:t>А вот и </a:t>
            </a:r>
            <a:r>
              <a:rPr lang="ru-RU" altLang="ru-RU" sz="2000" b="1" i="1" dirty="0">
                <a:latin typeface="Arial" pitchFamily="34" charset="0"/>
                <a:cs typeface="Arial" pitchFamily="34" charset="0"/>
              </a:rPr>
              <a:t>лохматый пес</a:t>
            </a:r>
            <a:r>
              <a:rPr lang="ru-RU" altLang="ru-RU" sz="1800" b="1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i="1" dirty="0">
                <a:latin typeface="Arial" pitchFamily="34" charset="0"/>
                <a:cs typeface="Arial" pitchFamily="34" charset="0"/>
              </a:rPr>
              <a:t>Он посуду нам </a:t>
            </a:r>
            <a:r>
              <a:rPr lang="ru-RU" altLang="ru-RU" sz="2000" i="1" dirty="0" smtClean="0">
                <a:latin typeface="Arial" pitchFamily="34" charset="0"/>
                <a:cs typeface="Arial" pitchFamily="34" charset="0"/>
              </a:rPr>
              <a:t>принес»</a:t>
            </a:r>
            <a:endParaRPr lang="ru-RU" alt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85750" y="500063"/>
            <a:ext cx="86439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>
              <a:defRPr/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latin typeface="Arial" panose="020B0604020202020204" pitchFamily="34" charset="0"/>
              </a:rPr>
              <a:t>Прочитайте ребенку стихотворение.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latin typeface="Arial" panose="020B0604020202020204" pitchFamily="34" charset="0"/>
              </a:rPr>
              <a:t>Попросите его назвать все предметы обобщающим словом и найти лишнее слово.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latin typeface="Arial" panose="020B0604020202020204" pitchFamily="34" charset="0"/>
              </a:rPr>
              <a:t>Упражнение направлено на развитие слухового внимания, классификацию предметов.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CF7"/>
            </a:gs>
            <a:gs pos="74001">
              <a:srgbClr val="D2E0B4"/>
            </a:gs>
            <a:gs pos="83000">
              <a:srgbClr val="D2E0B4"/>
            </a:gs>
            <a:gs pos="100000">
              <a:srgbClr val="E1EBC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Упражнение «Послушай </a:t>
            </a:r>
            <a:r>
              <a:rPr lang="ru-RU" altLang="ru-RU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повтори»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57200" y="1203325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Прохлопайте в ладоши или отстукайте мячом простой ритм. Попросите ребенка повторить. </a:t>
            </a:r>
          </a:p>
          <a:p>
            <a:pPr>
              <a:lnSpc>
                <a:spcPct val="150000"/>
              </a:lnSpc>
            </a:pP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Например, сделайте три коротких и два длинных хлопка.</a:t>
            </a:r>
            <a:endParaRPr lang="ru-RU" altLang="ru-RU" sz="2400" smtClean="0"/>
          </a:p>
        </p:txBody>
      </p:sp>
      <p:pic>
        <p:nvPicPr>
          <p:cNvPr id="10244" name="Picture 2" descr="https://avatars.mds.yandex.net/i?id=041ac0afd58a28f2ffd1d67512c2c44d611b590d-571359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48101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CF7"/>
            </a:gs>
            <a:gs pos="74001">
              <a:srgbClr val="D2E0B4"/>
            </a:gs>
            <a:gs pos="83000">
              <a:srgbClr val="D2E0B4"/>
            </a:gs>
            <a:gs pos="100000">
              <a:srgbClr val="E1EBC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ru-RU" altLang="ru-RU" sz="3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5" descr="https://avatars.mds.yandex.net/i?id=3457339ab3cc39f105ecba8a3ba64adc9ff236ac-1243948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3113" y="3284538"/>
            <a:ext cx="5056187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428625" y="1428750"/>
            <a:ext cx="81438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6C0000"/>
              </a:buClr>
              <a:buSzPct val="80000"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На занятии мы продолжим эту тему.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274</Words>
  <Application>Microsoft Office PowerPoint</Application>
  <PresentationFormat>Экран (4:3)</PresentationFormat>
  <Paragraphs>58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Arial</vt:lpstr>
      <vt:lpstr>Cambria Math</vt:lpstr>
      <vt:lpstr>Тема Office</vt:lpstr>
      <vt:lpstr>Задание по развитию речи «Упражнения на слуховую память» </vt:lpstr>
      <vt:lpstr>Презентация PowerPoint</vt:lpstr>
      <vt:lpstr>Упражнение «Нарисуй, что услышал?»</vt:lpstr>
      <vt:lpstr>Упражнение «Что лишнее?»</vt:lpstr>
      <vt:lpstr>Упражнение «Послушай и повтори»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Евгений</cp:lastModifiedBy>
  <cp:revision>24</cp:revision>
  <dcterms:created xsi:type="dcterms:W3CDTF">2012-05-12T09:17:54Z</dcterms:created>
  <dcterms:modified xsi:type="dcterms:W3CDTF">2025-05-03T06:43:01Z</dcterms:modified>
</cp:coreProperties>
</file>