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9" r:id="rId4"/>
    <p:sldId id="268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0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82516BA-12D5-4F0C-8155-8DA3A56D67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A4B60E-E563-44F3-B77E-E457B2FB79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BE96DE8A-F185-4EC9-A4D8-86E335C666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552890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92129-8190-415C-90E4-533EF6C2E0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76875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3FC12-ECF2-4817-B969-940FB2E3E2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34662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52BF8-1662-4E4E-952C-8816F87B31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25387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1661-715B-4A23-86D6-9508CCBAE0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52872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42179-F600-47D8-8D9F-81CDB0B13F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82421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AE311-A4C4-4217-BEF8-ABD918E0AE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85146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93E47-C51A-431B-BC41-36BDBED7DD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38404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C2E39-3A70-4EEB-BFD4-899C56FFD3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34294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3F5ED-3F7C-4920-B1CB-5D90FEB86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33907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8D8C3-4318-4652-8D05-CBE8014E3A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40648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Текст второго уровня</a:t>
            </a:r>
          </a:p>
          <a:p>
            <a:pPr lvl="2"/>
            <a:r>
              <a:rPr lang="ru-RU" altLang="ru-RU" smtClean="0"/>
              <a:t>Текст третьего уровня</a:t>
            </a:r>
          </a:p>
          <a:p>
            <a:pPr lvl="3"/>
            <a:r>
              <a:rPr lang="ru-RU" altLang="ru-RU" smtClean="0"/>
              <a:t> Текст четвертого уровня</a:t>
            </a:r>
          </a:p>
          <a:p>
            <a:pPr lvl="4"/>
            <a:r>
              <a:rPr lang="ru-RU" altLang="ru-RU" smtClean="0"/>
              <a:t>Текст пятого уровня</a:t>
            </a:r>
          </a:p>
          <a:p>
            <a:pPr lvl="1"/>
            <a:endParaRPr lang="ru-RU" altLang="ru-RU" smtClean="0"/>
          </a:p>
          <a:p>
            <a:pPr lvl="2"/>
            <a:endParaRPr lang="ru-RU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/>
            </a:lvl1pPr>
          </a:lstStyle>
          <a:p>
            <a:pPr>
              <a:defRPr/>
            </a:pPr>
            <a:fld id="{0A8EB26B-5D07-4260-BEB4-DB3D42A730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 kern="1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4cea554367932dfe8825ff04ac815a53/?r=plemwd" TargetMode="External"/><Relationship Id="rId2" Type="http://schemas.openxmlformats.org/officeDocument/2006/relationships/hyperlink" Target="https://rutube.ru/video/7e493ce8828330a5b1d33f07d577f95b/?r=plemwd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1042988" y="1541463"/>
            <a:ext cx="7886700" cy="1325562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по музыке </a:t>
            </a:r>
            <a:r>
              <a:rPr lang="ru-RU" altLang="ru-RU" sz="3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6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«Весело-грустно, громко-тихо»</a:t>
            </a:r>
          </a:p>
        </p:txBody>
      </p:sp>
      <p:sp>
        <p:nvSpPr>
          <p:cNvPr id="5123" name="Подзаголовок 4"/>
          <p:cNvSpPr>
            <a:spLocks noGrp="1"/>
          </p:cNvSpPr>
          <p:nvPr>
            <p:ph type="body" idx="1"/>
          </p:nvPr>
        </p:nvSpPr>
        <p:spPr>
          <a:xfrm>
            <a:off x="1173163" y="223838"/>
            <a:ext cx="6911975" cy="8239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1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Текст 2"/>
          <p:cNvSpPr>
            <a:spLocks noGrp="1"/>
          </p:cNvSpPr>
          <p:nvPr>
            <p:ph type="body" sz="quarter" idx="3"/>
          </p:nvPr>
        </p:nvSpPr>
        <p:spPr>
          <a:xfrm>
            <a:off x="4075113" y="3068638"/>
            <a:ext cx="4822825" cy="1944687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ru-RU" altLang="ru-RU" sz="2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1 года обучения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ru-RU" altLang="ru-RU" sz="2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«Музыка»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ru-RU" altLang="ru-RU" sz="2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4-5 лет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ru-RU" altLang="ru-RU" sz="2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ru-RU" altLang="ru-RU" sz="2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Денисова Екатерина Викторовна </a:t>
            </a:r>
          </a:p>
        </p:txBody>
      </p:sp>
      <p:sp>
        <p:nvSpPr>
          <p:cNvPr id="5125" name="Объект 3"/>
          <p:cNvSpPr>
            <a:spLocks noGrp="1"/>
          </p:cNvSpPr>
          <p:nvPr>
            <p:ph sz="quarter" idx="4"/>
          </p:nvPr>
        </p:nvSpPr>
        <p:spPr>
          <a:xfrm>
            <a:off x="3635375" y="5876925"/>
            <a:ext cx="3024188" cy="6477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г.</a:t>
            </a:r>
          </a:p>
        </p:txBody>
      </p:sp>
      <p:pic>
        <p:nvPicPr>
          <p:cNvPr id="2" name="Picture 5" descr="Picture backgroun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974" y="2867644"/>
            <a:ext cx="3714750" cy="278320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93688"/>
            <a:ext cx="8002587" cy="503237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chemeClr val="tx1"/>
                </a:solidFill>
              </a:rPr>
              <a:t>Здравствуйте, уважаемые родители и дети!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87413" y="1196975"/>
            <a:ext cx="7540625" cy="2808288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buFontTx/>
              <a:buNone/>
            </a:pPr>
            <a:r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Предлагаю совершить музыкальное путешествие. 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r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altLang="ru-RU" sz="2400" smtClean="0">
                <a:solidFill>
                  <a:schemeClr val="tx1"/>
                </a:solidFill>
              </a:rPr>
              <a:t>узыка обладает волшебством: она умеет передавать настроение, как у человека.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r>
              <a:rPr lang="ru-RU" altLang="ru-RU" sz="2400" smtClean="0">
                <a:solidFill>
                  <a:schemeClr val="tx1"/>
                </a:solidFill>
              </a:rPr>
              <a:t>Может быть веселой или грустной, громкой или тихой… 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r>
              <a:rPr lang="ru-RU" altLang="ru-RU" sz="2400" smtClean="0">
                <a:solidFill>
                  <a:schemeClr val="tx1"/>
                </a:solidFill>
              </a:rPr>
              <a:t>Нужно только научиться её понимать и слушать.</a:t>
            </a:r>
            <a:endParaRPr lang="ru-RU" altLang="ru-RU" sz="2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5" descr="Picture backgroun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-3657600"/>
            <a:ext cx="67659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474" y="4005064"/>
            <a:ext cx="64008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700338" y="219075"/>
            <a:ext cx="4160837" cy="7112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Весело и грустно</a:t>
            </a:r>
          </a:p>
        </p:txBody>
      </p:sp>
      <p:sp>
        <p:nvSpPr>
          <p:cNvPr id="7171" name="Текст 3"/>
          <p:cNvSpPr>
            <a:spLocks noGrp="1"/>
          </p:cNvSpPr>
          <p:nvPr>
            <p:ph sz="half" idx="2"/>
          </p:nvPr>
        </p:nvSpPr>
        <p:spPr>
          <a:xfrm>
            <a:off x="611188" y="930275"/>
            <a:ext cx="8316912" cy="13462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музыки есть два помощника, два музыкальных лада.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Звуки в музыке могут ладить между собой или не ладить, не дружить.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</a:p>
        </p:txBody>
      </p:sp>
      <p:pic>
        <p:nvPicPr>
          <p:cNvPr id="7172" name="Picture 5" descr="Picture backgroun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1175" y="2492375"/>
            <a:ext cx="16779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933825"/>
            <a:ext cx="17176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Прямоугольник 1"/>
          <p:cNvSpPr>
            <a:spLocks noChangeArrowheads="1"/>
          </p:cNvSpPr>
          <p:nvPr/>
        </p:nvSpPr>
        <p:spPr bwMode="auto">
          <a:xfrm>
            <a:off x="2911475" y="2576513"/>
            <a:ext cx="3949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/>
              <a:t>Веселый помощник,</a:t>
            </a:r>
          </a:p>
          <a:p>
            <a:r>
              <a:rPr lang="ru-RU" altLang="ru-RU" sz="2000"/>
              <a:t>лад </a:t>
            </a:r>
            <a:r>
              <a:rPr lang="ru-RU" altLang="ru-RU" sz="2000">
                <a:solidFill>
                  <a:schemeClr val="accent2"/>
                </a:solidFill>
              </a:rPr>
              <a:t>МАЖОР, </a:t>
            </a:r>
            <a:r>
              <a:rPr lang="ru-RU" altLang="ru-RU" sz="2000"/>
              <a:t>шутит, смеётся, радуется.</a:t>
            </a:r>
          </a:p>
          <a:p>
            <a:r>
              <a:rPr lang="ru-RU" altLang="ru-RU" sz="2000"/>
              <a:t>Его музыка всегда </a:t>
            </a:r>
            <a:r>
              <a:rPr lang="ru-RU" altLang="ru-RU" sz="2000">
                <a:solidFill>
                  <a:schemeClr val="accent2"/>
                </a:solidFill>
              </a:rPr>
              <a:t>весёлая</a:t>
            </a:r>
            <a:r>
              <a:rPr lang="ru-RU" altLang="ru-RU" sz="2000"/>
              <a:t>.  </a:t>
            </a:r>
          </a:p>
        </p:txBody>
      </p:sp>
      <p:sp>
        <p:nvSpPr>
          <p:cNvPr id="7175" name="Прямоугольник 2"/>
          <p:cNvSpPr>
            <a:spLocks noChangeArrowheads="1"/>
          </p:cNvSpPr>
          <p:nvPr/>
        </p:nvSpPr>
        <p:spPr bwMode="auto">
          <a:xfrm>
            <a:off x="2700338" y="4724400"/>
            <a:ext cx="37449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/>
              <a:t>Грустный помощник,</a:t>
            </a:r>
          </a:p>
          <a:p>
            <a:r>
              <a:rPr lang="ru-RU" altLang="ru-RU" sz="2000"/>
              <a:t>лад </a:t>
            </a:r>
            <a:r>
              <a:rPr lang="ru-RU" altLang="ru-RU" sz="2000">
                <a:solidFill>
                  <a:schemeClr val="accent2"/>
                </a:solidFill>
              </a:rPr>
              <a:t>МИНОР</a:t>
            </a:r>
            <a:r>
              <a:rPr lang="ru-RU" altLang="ru-RU" sz="2000"/>
              <a:t>, плачет, расстраивается. </a:t>
            </a:r>
          </a:p>
          <a:p>
            <a:r>
              <a:rPr lang="ru-RU" altLang="ru-RU" sz="2000"/>
              <a:t>Его музыка всегда </a:t>
            </a:r>
            <a:r>
              <a:rPr lang="ru-RU" altLang="ru-RU" sz="2000">
                <a:solidFill>
                  <a:schemeClr val="accent2"/>
                </a:solidFill>
              </a:rPr>
              <a:t>грустная</a:t>
            </a:r>
            <a:r>
              <a:rPr lang="ru-RU" altLang="ru-RU" sz="20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557463" y="620713"/>
            <a:ext cx="4019550" cy="647700"/>
          </a:xfrm>
        </p:spPr>
        <p:txBody>
          <a:bodyPr/>
          <a:lstStyle/>
          <a:p>
            <a:pPr algn="ctr"/>
            <a:r>
              <a:rPr lang="ru-RU" altLang="ru-RU" sz="3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Угадай-ка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>
          <a:xfrm>
            <a:off x="1835150" y="1412875"/>
            <a:ext cx="5857875" cy="1500188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chemeClr val="tx1"/>
                </a:solidFill>
              </a:rPr>
              <a:t>Посмотрите на картинку и покажите, какая погода подходит ладу </a:t>
            </a:r>
            <a:r>
              <a:rPr lang="ru-RU" altLang="ru-RU" smtClean="0">
                <a:solidFill>
                  <a:schemeClr val="accent2"/>
                </a:solidFill>
              </a:rPr>
              <a:t>МАЖОРУ</a:t>
            </a:r>
            <a:r>
              <a:rPr lang="ru-RU" altLang="ru-RU" smtClean="0">
                <a:solidFill>
                  <a:schemeClr val="tx1"/>
                </a:solidFill>
              </a:rPr>
              <a:t>, а какая ладу </a:t>
            </a:r>
            <a:r>
              <a:rPr lang="ru-RU" altLang="ru-RU" smtClean="0">
                <a:solidFill>
                  <a:schemeClr val="accent2"/>
                </a:solidFill>
              </a:rPr>
              <a:t>МИНОРУ</a:t>
            </a:r>
            <a:r>
              <a:rPr lang="ru-RU" altLang="ru-RU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196" name="Picture 2" descr="Picture 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60963" y="3429000"/>
            <a:ext cx="2833687" cy="2395538"/>
          </a:xfrm>
          <a:noFill/>
        </p:spPr>
      </p:pic>
      <p:pic>
        <p:nvPicPr>
          <p:cNvPr id="8197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8775" y="3429000"/>
            <a:ext cx="2938463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295525" y="244475"/>
            <a:ext cx="4160838" cy="7112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Громко и тихо</a:t>
            </a:r>
          </a:p>
        </p:txBody>
      </p:sp>
      <p:sp>
        <p:nvSpPr>
          <p:cNvPr id="9219" name="Текст 3"/>
          <p:cNvSpPr>
            <a:spLocks noGrp="1"/>
          </p:cNvSpPr>
          <p:nvPr>
            <p:ph sz="half" idx="2"/>
          </p:nvPr>
        </p:nvSpPr>
        <p:spPr>
          <a:xfrm>
            <a:off x="635000" y="976313"/>
            <a:ext cx="7978775" cy="1804987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музыки есть музыкальные краски.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Её можно исполнять по разному.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Громко, активно, ярко…  Или тихо и спокойно.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ru-RU" altLang="ru-RU" sz="24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лают собачки?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Большая собачка громко лает: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«Гав - гав».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2" descr="Picture backgroun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363" y="2924175"/>
            <a:ext cx="215741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4652963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Прямоугольник 1"/>
          <p:cNvSpPr>
            <a:spLocks noChangeArrowheads="1"/>
          </p:cNvSpPr>
          <p:nvPr/>
        </p:nvSpPr>
        <p:spPr bwMode="auto">
          <a:xfrm>
            <a:off x="3203575" y="5373688"/>
            <a:ext cx="4572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5000"/>
              </a:lnSpc>
              <a:buClr>
                <a:srgbClr val="808080"/>
              </a:buClr>
            </a:pPr>
            <a:r>
              <a:rPr lang="ru-RU" altLang="ru-RU" sz="2400">
                <a:solidFill>
                  <a:srgbClr val="000000"/>
                </a:solidFill>
                <a:cs typeface="Arial" panose="020B0604020202020204" pitchFamily="34" charset="0"/>
              </a:rPr>
              <a:t>Маленькая собачка лает тихо: «Аф - аф».  </a:t>
            </a:r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Текст 3"/>
          <p:cNvSpPr>
            <a:spLocks noGrp="1"/>
          </p:cNvSpPr>
          <p:nvPr>
            <p:ph sz="half" idx="2"/>
          </p:nvPr>
        </p:nvSpPr>
        <p:spPr>
          <a:xfrm>
            <a:off x="684213" y="476250"/>
            <a:ext cx="7978775" cy="5905500"/>
          </a:xfrm>
          <a:solidFill>
            <a:schemeClr val="bg1"/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мы познакомились с музыкальными помощниками ладами – МАЖОР и МИНОР и ГРОМКОСТЬЮ в звучании музыки.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ru-RU" altLang="ru-RU" sz="24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Посмотрите видео материал и повторите, с что нового узнали.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Музыкальная игра «Мажор и минор»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Tx/>
              <a:buNone/>
            </a:pPr>
            <a:r>
              <a:rPr lang="en-US" altLang="ru-RU" sz="2000" smtClean="0">
                <a:solidFill>
                  <a:srgbClr val="000000"/>
                </a:solidFill>
                <a:hlinkClick r:id="rId2"/>
              </a:rPr>
              <a:t>https://rutube.ru/video/7e493ce8828330a5b1d33f07d577f95b/?r=plemwd</a:t>
            </a:r>
            <a:endParaRPr lang="ru-RU" altLang="ru-RU" sz="200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Музыкально-дидактическая игра «Тихие и громкие звоночки»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Tx/>
              <a:buNone/>
            </a:pPr>
            <a:r>
              <a:rPr lang="en-US" altLang="ru-RU" sz="2000" smtClean="0">
                <a:hlinkClick r:id="rId3"/>
              </a:rPr>
              <a:t>https://rutube.ru/video/4cea554367932dfe8825ff04ac815a53/?r=plemwd</a:t>
            </a:r>
            <a:endParaRPr lang="ru-RU" altLang="ru-RU" sz="2000" smtClean="0"/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684213" y="476250"/>
            <a:ext cx="7978775" cy="5905500"/>
          </a:xfrm>
          <a:solidFill>
            <a:schemeClr val="bg1"/>
          </a:solidFill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</a:p>
          <a:p>
            <a:pPr algn="just">
              <a:spcBef>
                <a:spcPts val="0"/>
              </a:spcBef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Придумайте и нарисуйте своих человечков, музыкальных помощников – лад </a:t>
            </a:r>
            <a:r>
              <a:rPr lang="ru-RU" alt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МАЖОР</a:t>
            </a:r>
            <a:r>
              <a:rPr lang="ru-RU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лад </a:t>
            </a:r>
            <a:r>
              <a:rPr lang="ru-RU" alt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МИНОР</a:t>
            </a:r>
            <a:r>
              <a:rPr lang="ru-RU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Придумайте картинки к музыкальным краскам – ГРОМКО и ТИХО. </a:t>
            </a:r>
          </a:p>
          <a:p>
            <a:pPr algn="just">
              <a:spcBef>
                <a:spcPts val="0"/>
              </a:spcBef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Рисунки принесите на следующее наше занятие.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altLang="ru-RU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чебный семинар — презентация">
  <a:themeElements>
    <a:clrScheme name="Учебный семинар — презентация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Учебный семинар — презентация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Учебный семинар — презентац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семинар — презентац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Учебный семинар — презентация</Template>
  <TotalTime>359</TotalTime>
  <Words>306</Words>
  <Application>Microsoft Office PowerPoint</Application>
  <PresentationFormat>Экран (4:3)</PresentationFormat>
  <Paragraphs>56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Times New Roman</vt:lpstr>
      <vt:lpstr>Учебный семинар — презентация</vt:lpstr>
      <vt:lpstr>Задание по музыке  «Весело-грустно, громко-тихо»</vt:lpstr>
      <vt:lpstr>Здравствуйте, уважаемые родители и дети!</vt:lpstr>
      <vt:lpstr>Весело и грустно</vt:lpstr>
      <vt:lpstr>Угадай-ка</vt:lpstr>
      <vt:lpstr>Громко и тихо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subject/>
  <dc:creator>user2704</dc:creator>
  <cp:keywords/>
  <dc:description/>
  <cp:lastModifiedBy>Евгений</cp:lastModifiedBy>
  <cp:revision>41</cp:revision>
  <dcterms:created xsi:type="dcterms:W3CDTF">2008-10-13T04:34:44Z</dcterms:created>
  <dcterms:modified xsi:type="dcterms:W3CDTF">2025-04-08T06:19:10Z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