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90033"/>
    <a:srgbClr val="663300"/>
    <a:srgbClr val="24486C"/>
    <a:srgbClr val="336699"/>
    <a:srgbClr val="9078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115" d="100"/>
          <a:sy n="115" d="100"/>
        </p:scale>
        <p:origin x="124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AEE01A6-3DCA-4851-9D00-8315B60AD5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3733800"/>
            <a:ext cx="9144000" cy="552450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/>
              <a:t>Образец заголовка</a:t>
            </a:r>
            <a:endParaRPr lang="en-US" altLang="ru-RU" noProof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D8DE247-331D-4AF7-9979-C8C940C41C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343400"/>
            <a:ext cx="9144000" cy="381000"/>
          </a:xfrm>
        </p:spPr>
        <p:txBody>
          <a:bodyPr/>
          <a:lstStyle>
            <a:lvl1pPr marL="0" indent="0"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  <a:endParaRPr lang="en-US" altLang="ru-RU" noProof="0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C3586982-4662-4902-BEE9-021C74577B5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 b="0">
                <a:solidFill>
                  <a:srgbClr val="24486C"/>
                </a:solidFill>
                <a:latin typeface="Arial Black" panose="020B0A04020102020204" pitchFamily="34" charset="0"/>
              </a:defRPr>
            </a:lvl1pPr>
          </a:lstStyle>
          <a:p>
            <a:endParaRPr lang="en-US" altLang="ru-RU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D2DD539E-B767-46D5-AC5B-5BC2A2E2FF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solidFill>
                  <a:srgbClr val="24486C"/>
                </a:solidFill>
                <a:latin typeface="Arial Black" panose="020B0A04020102020204" pitchFamily="34" charset="0"/>
              </a:defRPr>
            </a:lvl1pPr>
          </a:lstStyle>
          <a:p>
            <a:endParaRPr lang="en-US" altLang="ru-RU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81FA60E4-0F2C-4243-A44A-4D25334B3B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 b="0">
                <a:solidFill>
                  <a:srgbClr val="24486C"/>
                </a:solidFill>
                <a:latin typeface="Arial Black" panose="020B0A04020102020204" pitchFamily="34" charset="0"/>
              </a:defRPr>
            </a:lvl1pPr>
          </a:lstStyle>
          <a:p>
            <a:fld id="{0D50F95A-D9B4-4315-858F-9AA098A44E3D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F83407-29E8-4DE4-87F9-864C9A8A1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8AE4EAD-090F-4932-9004-156C77C15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BCE2D8-0CFA-4E80-A9FC-36C299B29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F03011-F12A-4DEF-87E1-BC1E4149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8968F7-36F9-4992-85EB-7CDC7A34E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4D960-5C13-4031-99FF-B066BB77C0A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9351626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0F105A1-F65B-410B-9758-64FD8E7B4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886450" y="0"/>
            <a:ext cx="1733550" cy="6553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F4F876-F76E-4FAF-949D-16BE231AB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048250" cy="6553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4626C9-CD7C-4A8F-9E14-3C88C1F53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011AF8-6BF1-48D4-9C3F-27ACACC5A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2FEF0B-41A4-453C-836B-82B85823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F0FF4C-40F4-403E-8B0C-D8FFE9C8134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25256873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D9BD60-ED28-4D0D-9C37-DC4F679E0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0"/>
            <a:ext cx="6858000" cy="609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03A649-3C5D-4A2B-9EEE-E10BD15BC3A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609600"/>
            <a:ext cx="3390900" cy="5943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5E9FD2-9AF0-4CCB-AC2E-90E268AF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29100" y="609600"/>
            <a:ext cx="3390900" cy="5943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C3790F-1A7A-4DC4-80FC-548C1B7FD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133600" cy="19685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58EC52-B1FF-4B2E-923D-79E540FB4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689725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0E495B-BD7F-457C-A73B-903D18774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689725"/>
            <a:ext cx="2133600" cy="136525"/>
          </a:xfrm>
        </p:spPr>
        <p:txBody>
          <a:bodyPr/>
          <a:lstStyle>
            <a:lvl1pPr>
              <a:defRPr/>
            </a:lvl1pPr>
          </a:lstStyle>
          <a:p>
            <a:fld id="{A7CA59FE-5196-4A21-A979-36D958F5840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5380982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A0E3E9-A558-4700-AC34-9212EC364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39BEDC-D814-4D76-8074-C24938452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C7A7AB-189F-43E7-9ECF-0B96391A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898E14-9214-4AFD-8476-435C3DD69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F1B1F-495D-4AC4-A0D1-D936D41B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1BD6C-B9A4-47A5-948E-C2FCE65B3FC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1238376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83A5C0-42B1-42BF-B0F5-A3A7C72DE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3B4F78-8252-427E-B0E2-0D271B020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DCF8A0-F0AB-4AF2-8948-31AEE10E1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B139C1-D143-4A01-84D4-9C1AEEA8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D8F811-EED0-4C9A-A92A-C1C98A577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39A5D-AA6D-4F91-8307-E90F0557210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08086653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9194F-4C07-4A04-A25C-004C9DF3A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7470D-D01C-436A-916D-F3F858C51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609600"/>
            <a:ext cx="3390900" cy="5943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4AEDA6C-DBF1-481A-8B25-5934FFE45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29100" y="609600"/>
            <a:ext cx="3390900" cy="59436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54208A-969A-4A1F-9095-FB44B3D8F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5EE8AB-4CD2-4978-86AD-DD779C8F3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3635AC-D425-4BFC-98BC-B5F8ADDA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5577C-78E6-4808-90F5-FC117EBBCAA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3664827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F76292-F1CD-4FAF-9276-9D8EA1D2E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6D2E97-745E-4980-9624-26F714944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5D789B-74A5-486D-B315-643BAF0CA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CC10167-E32C-4217-9B1A-1158E3CAB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A0F8980-E982-45CC-84B6-E22AC386A0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B17A47-3F27-42E1-9361-3A50B1DAC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8C78F3D-F3AA-41A3-8D92-4E3D69E1F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B91F89-47E1-4D58-A6A2-D0321B5C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AFD2B-C7E0-4B29-BB20-547145229BC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63050548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6B5A48-9F45-4187-BAD4-7D29D21A5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68834B2-A1BE-4270-A22D-8AE2F1CE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B23C57-D8BF-4816-A850-9F11400C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FB75224-3EAC-4133-8E68-3D375E997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A26E7-3B4D-4862-B439-E884E29BFB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61219593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323E7A-58D7-441D-BFD4-000651562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187B140-DB82-48BF-9F79-141562B47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405D829-4D42-4E50-BE89-9902DC6DB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341E2-6222-4E26-A842-C8AF1087A8A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84376924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38ED1D-37F1-4BDF-B9AF-F88E33987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59E6A2-39D2-4F9B-A5E2-0136DCAE8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BE85C1A-A7BF-4EE4-84E0-1FE687749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A05C96-F189-478B-974C-CD9AB021C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CE6129-1360-4444-B13B-17AB8D100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E2DC864-54D0-4F0A-AD71-8C3507E0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D93C4-F1CC-4E50-ACB5-FC24B4A2B44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29441769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BE8DAF-0266-42FC-956B-22D2F2C32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964BA3-CE0B-4FEE-86A7-BCE9E88D7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06A690-4A28-4835-A299-8185D7BFB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73734B-894E-4A17-9D00-7166F20AA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864DB4-446F-48FE-BA9E-BF0BF9A59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4671F7-2C25-46A9-88EE-3C984F1A0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0E9A8-AFD0-4F7E-B5A8-35808EAB456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53879459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56AEC8-5FE1-4228-BFCD-7E27AB16E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0"/>
            <a:ext cx="685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89ADBC-3A03-4E19-B5D2-59F0FCA7DF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09600"/>
            <a:ext cx="69342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0DF677-22BD-4B35-A86E-7AEF214C41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36BA0F6-4A13-45D2-A142-8005E6FEA2C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E3992E7-CD6F-4C13-A9F9-D8F8677DAB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+mn-lt"/>
              </a:defRPr>
            </a:lvl1pPr>
          </a:lstStyle>
          <a:p>
            <a:fld id="{F594B6DA-9E1E-4B28-9619-233E96AF449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SzPct val="200000"/>
        <a:defRPr sz="2400" b="1" kern="12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200000"/>
        <a:defRPr sz="2000" b="1" kern="1200">
          <a:solidFill>
            <a:srgbClr val="336699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200000"/>
        <a:defRPr b="1" kern="1200">
          <a:solidFill>
            <a:srgbClr val="336699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 kern="1200">
          <a:solidFill>
            <a:srgbClr val="336699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200000"/>
        <a:defRPr sz="1600" b="1" kern="1200">
          <a:solidFill>
            <a:srgbClr val="3366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023042D-5C83-496A-AF48-A51C2F4FA7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3568" y="404664"/>
            <a:ext cx="7200800" cy="2297410"/>
          </a:xfrm>
        </p:spPr>
        <p:txBody>
          <a:bodyPr/>
          <a:lstStyle/>
          <a:p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Задание по</a:t>
            </a:r>
            <a:b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ru-RU" sz="3600" b="0" i="0" u="none" strike="noStrike" kern="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изобразительному творчеству</a:t>
            </a:r>
            <a:r>
              <a:rPr kumimoji="0" lang="ru-RU" sz="5400" b="0" i="0" u="none" strike="noStrike" kern="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5400" b="0" i="0" u="none" strike="noStrike" kern="0" cap="none" spc="0" normalizeH="0" baseline="0" noProof="0" dirty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1" i="1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90000"/>
                  </a:schemeClr>
                </a:solidFill>
                <a:effectLst/>
                <a:uLnTx/>
                <a:uFillTx/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«Рыбка»</a:t>
            </a:r>
            <a:endParaRPr lang="en-US" altLang="ru-RU" sz="44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B3007BB-3D1F-4D3C-A1D8-7BA8A0E3FC7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159766" y="3645024"/>
            <a:ext cx="4860032" cy="2109936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Для учащихся 1 года обучения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по дополнительной общеразвивающей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программе «Маленькие художники»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Возраст детей – 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4,5-5 </a:t>
            </a: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лет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Педагог дополнительного образования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1" u="none" strike="noStrike" kern="0" cap="none" spc="0" normalizeH="0" baseline="0" noProof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Масалитина</a:t>
            </a:r>
            <a:r>
              <a:rPr kumimoji="0" lang="ru-RU" sz="1800" b="0" i="1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Александра Викторовна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EDD342-1F77-4757-9156-C302718BEFA4}"/>
              </a:ext>
            </a:extLst>
          </p:cNvPr>
          <p:cNvSpPr txBox="1"/>
          <p:nvPr/>
        </p:nvSpPr>
        <p:spPr>
          <a:xfrm>
            <a:off x="2195736" y="6021288"/>
            <a:ext cx="457200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МБУДО «Центр внешкольной работы»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«Школа «Радость»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2025 г.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C11FF90-0089-42A6-9E70-D2A8FEFC5C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206" y="3140968"/>
            <a:ext cx="3909060" cy="219341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1956" y="1052736"/>
            <a:ext cx="4120083" cy="1440160"/>
          </a:xfrm>
        </p:spPr>
        <p:txBody>
          <a:bodyPr/>
          <a:lstStyle/>
          <a:p>
            <a:r>
              <a:rPr lang="ru-RU" sz="2800" b="0" dirty="0">
                <a:solidFill>
                  <a:srgbClr val="002060"/>
                </a:solidFill>
              </a:rPr>
              <a:t>Свои рисунки принесите на наше следующее занятие</a:t>
            </a:r>
            <a:r>
              <a:rPr lang="ru-RU" sz="2800" b="0" dirty="0" smtClean="0">
                <a:solidFill>
                  <a:srgbClr val="002060"/>
                </a:solidFill>
              </a:rPr>
              <a:t>.</a:t>
            </a:r>
            <a:endParaRPr lang="en-US" altLang="ru-RU" sz="2800" b="0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3568" y="3429000"/>
            <a:ext cx="4145210" cy="1853530"/>
          </a:xfrm>
        </p:spPr>
        <p:txBody>
          <a:bodyPr/>
          <a:lstStyle/>
          <a:p>
            <a:pPr marL="0" indent="0" algn="ctr" defTabSz="457200" fontAlgn="auto">
              <a:spcBef>
                <a:spcPts val="0"/>
              </a:spcBef>
              <a:spcAft>
                <a:spcPts val="600"/>
              </a:spcAft>
              <a:buClr>
                <a:srgbClr val="A53010"/>
              </a:buClr>
              <a:buSzTx/>
              <a:defRPr/>
            </a:pPr>
            <a:r>
              <a:rPr lang="ru-RU" sz="3200" i="1" dirty="0">
                <a:solidFill>
                  <a:srgbClr val="008000"/>
                </a:solidFill>
                <a:latin typeface="Century Gothic" panose="020B0502020202020204"/>
              </a:rPr>
              <a:t>Творческих успехов и вдохновения!</a:t>
            </a:r>
            <a:endParaRPr lang="ru-RU" sz="3200" b="0" dirty="0">
              <a:solidFill>
                <a:srgbClr val="008000"/>
              </a:solidFill>
              <a:latin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A53010"/>
              </a:buClr>
              <a:buSzTx/>
              <a:buFontTx/>
              <a:buNone/>
              <a:tabLst/>
              <a:defRPr/>
            </a:pPr>
            <a:endParaRPr kumimoji="0" lang="ru-RU" altLang="ru-RU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FED2774-4DA7-4C59-8805-65D814F079E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64088" y="1124744"/>
            <a:ext cx="3029975" cy="3926164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230119260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7550" y="304800"/>
            <a:ext cx="6858000" cy="609600"/>
          </a:xfrm>
        </p:spPr>
        <p:txBody>
          <a:bodyPr/>
          <a:lstStyle/>
          <a:p>
            <a:r>
              <a:rPr lang="ru-RU" altLang="ru-RU" sz="3200" dirty="0">
                <a:solidFill>
                  <a:schemeClr val="accent2"/>
                </a:solidFill>
              </a:rPr>
              <a:t>Уважаемые родители!</a:t>
            </a:r>
            <a:endParaRPr lang="en-US" altLang="ru-RU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17550" y="1268760"/>
            <a:ext cx="7558608" cy="4320480"/>
          </a:xfrm>
        </p:spPr>
        <p:txBody>
          <a:bodyPr/>
          <a:lstStyle/>
          <a:p>
            <a:pPr marL="0" lvl="0" indent="0" defTabSz="457200" fontAlgn="auto">
              <a:spcBef>
                <a:spcPts val="0"/>
              </a:spcBef>
              <a:spcAft>
                <a:spcPts val="600"/>
              </a:spcAft>
              <a:buClr>
                <a:srgbClr val="A53010"/>
              </a:buClr>
              <a:buSzTx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ea typeface="+mn-ea"/>
                <a:cs typeface="+mn-cs"/>
              </a:rPr>
              <a:t>	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Предлагаем </a:t>
            </a:r>
            <a:r>
              <a:rPr lang="ru-RU" b="0" dirty="0">
                <a:solidFill>
                  <a:srgbClr val="002060"/>
                </a:solidFill>
              </a:rPr>
              <a:t>вам вместе с детьми заняться рисованием ладошкой.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A53010"/>
              </a:buClr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	Это задание развивает фантазию детей, аккуратность, мелкую моторику.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	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A53010"/>
              </a:buClr>
              <a:buSzTx/>
              <a:buFont typeface="Wingdings 3" charset="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Для рисования приготовьте: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ea typeface="+mn-ea"/>
                <a:cs typeface="+mn-cs"/>
              </a:rPr>
              <a:t>альбомный лист,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ea typeface="+mn-ea"/>
                <a:cs typeface="+mn-cs"/>
              </a:rPr>
              <a:t>гуашевые краски,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ea typeface="+mn-ea"/>
                <a:cs typeface="+mn-cs"/>
              </a:rPr>
              <a:t>круглую мягкую кисть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ea typeface="+mn-ea"/>
                <a:cs typeface="+mn-cs"/>
              </a:rPr>
              <a:t>(№6, пони или белка),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ea typeface="+mn-ea"/>
                <a:cs typeface="+mn-cs"/>
              </a:rPr>
              <a:t>баночку с водой, тряпочку.</a:t>
            </a:r>
          </a:p>
          <a:p>
            <a:pPr marL="0" indent="0"/>
            <a:endParaRPr lang="en-US" altLang="ru-RU" sz="200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260416F-5FBF-412A-9980-75D5B21C863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8104" y="3789040"/>
            <a:ext cx="3109229" cy="2261812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260648"/>
            <a:ext cx="6858000" cy="1107976"/>
          </a:xfrm>
        </p:spPr>
        <p:txBody>
          <a:bodyPr/>
          <a:lstStyle/>
          <a:p>
            <a:r>
              <a:rPr lang="ru-RU" altLang="ru-RU" dirty="0">
                <a:solidFill>
                  <a:schemeClr val="accent2"/>
                </a:solidFill>
              </a:rPr>
              <a:t>Прочитайте ребёнку стихотворение про рыбок</a:t>
            </a:r>
            <a:endParaRPr lang="en-US" altLang="ru-RU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556792"/>
            <a:ext cx="5256584" cy="331236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Чешуя блестит как искры,</a:t>
            </a:r>
            <a:b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Плавники взлетают быстро.</a:t>
            </a:r>
            <a:b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Влево, вправо, вниз и вверх –</a:t>
            </a:r>
            <a:b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На пруду беззвучный смех.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Летом весело играть</a:t>
            </a:r>
            <a:b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И друг друга догонять.</a:t>
            </a:r>
            <a:b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По воде спешат круги.</a:t>
            </a:r>
            <a:b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Рыбка, рыбку догони!</a:t>
            </a:r>
            <a:r>
              <a:rPr kumimoji="0" lang="ru-RU" sz="24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	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</a:pPr>
            <a:r>
              <a:rPr lang="ru-RU" sz="1600" b="0" i="1" dirty="0">
                <a:solidFill>
                  <a:srgbClr val="002060"/>
                </a:solidFill>
                <a:ea typeface="Times New Roman" panose="02020603050405020304" pitchFamily="18" charset="0"/>
              </a:rPr>
              <a:t>Ираида Мордовина</a:t>
            </a:r>
            <a:endParaRPr lang="en-US" altLang="ru-RU" sz="1600" b="0" dirty="0">
              <a:solidFill>
                <a:srgbClr val="00206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802D8B-789D-4E6C-BBD3-92F6721EE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12" y="4005064"/>
            <a:ext cx="3018912" cy="226127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881716049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260648"/>
            <a:ext cx="6858000" cy="1107976"/>
          </a:xfrm>
        </p:spPr>
        <p:txBody>
          <a:bodyPr/>
          <a:lstStyle/>
          <a:p>
            <a:r>
              <a:rPr lang="ru-RU" altLang="ru-RU" dirty="0">
                <a:solidFill>
                  <a:schemeClr val="accent2"/>
                </a:solidFill>
              </a:rPr>
              <a:t>Задайте ребёнку вопросы про рыбок</a:t>
            </a:r>
            <a:endParaRPr lang="en-US" altLang="ru-RU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043608" y="1597993"/>
            <a:ext cx="7704856" cy="33123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-"/>
            </a:pPr>
            <a:r>
              <a:rPr lang="ru-RU" altLang="ru-RU" b="0" dirty="0">
                <a:solidFill>
                  <a:srgbClr val="002060"/>
                </a:solidFill>
              </a:rPr>
              <a:t>Где живут рыбки? </a:t>
            </a:r>
            <a:r>
              <a:rPr lang="ru-RU" altLang="ru-RU" b="0" i="1" dirty="0">
                <a:solidFill>
                  <a:srgbClr val="002060"/>
                </a:solidFill>
              </a:rPr>
              <a:t>(в воде, в море, в реке, в пруду, в аквариуме, …..)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-"/>
            </a:pPr>
            <a:r>
              <a:rPr lang="ru-RU" altLang="ru-RU" b="0" dirty="0">
                <a:solidFill>
                  <a:srgbClr val="002060"/>
                </a:solidFill>
              </a:rPr>
              <a:t>Какие части тела есть у рыбки? </a:t>
            </a:r>
            <a:r>
              <a:rPr lang="ru-RU" altLang="ru-RU" b="0" i="1" dirty="0">
                <a:solidFill>
                  <a:srgbClr val="002060"/>
                </a:solidFill>
              </a:rPr>
              <a:t>(туловище, плавники, глаза, рот, хвост,…)</a:t>
            </a:r>
          </a:p>
          <a:p>
            <a:pPr marL="0" indent="0">
              <a:spcBef>
                <a:spcPts val="0"/>
              </a:spcBef>
            </a:pPr>
            <a:endParaRPr lang="en-US" altLang="ru-RU" sz="1600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C85704F-127C-4F81-9AB4-0B524F9F8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3669821"/>
            <a:ext cx="3672408" cy="2750762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14028164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218040" cy="1107976"/>
          </a:xfrm>
        </p:spPr>
        <p:txBody>
          <a:bodyPr/>
          <a:lstStyle/>
          <a:p>
            <a:r>
              <a:rPr lang="ru-RU" altLang="ru-RU" sz="2800" dirty="0">
                <a:solidFill>
                  <a:schemeClr val="accent2"/>
                </a:solidFill>
              </a:rPr>
              <a:t>Предлагаю нарисовать рыбку ладошкой!</a:t>
            </a:r>
            <a:endParaRPr lang="en-US" altLang="ru-RU" sz="2800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14822" y="1296616"/>
            <a:ext cx="7560840" cy="1700336"/>
          </a:xfrm>
        </p:spPr>
        <p:txBody>
          <a:bodyPr/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altLang="ru-RU" sz="1800" b="0" dirty="0"/>
              <a:t>Нанесите на ладошку ребёнка кисточкой гуашевую краску.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800" b="0" dirty="0"/>
              <a:t>Цвета можете выбрать любые.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800" b="0" dirty="0"/>
              <a:t>Пальчики ладошки должны быть сложены вместе, кончик большого пальца немного приподнять. 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altLang="ru-RU" sz="1800" b="0" dirty="0"/>
              <a:t>Прижмите ладошку к листу бумаги и потом аккуратно поднимете ладошку.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B80A2B-CA3C-4FD7-9A66-48607F6FE099}"/>
              </a:ext>
            </a:extLst>
          </p:cNvPr>
          <p:cNvSpPr txBox="1"/>
          <p:nvPr/>
        </p:nvSpPr>
        <p:spPr>
          <a:xfrm>
            <a:off x="899592" y="6042426"/>
            <a:ext cx="720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buSzPct val="200000"/>
              <a:defRPr/>
            </a:pPr>
            <a:r>
              <a:rPr lang="ru-RU" altLang="ru-RU" i="1" dirty="0">
                <a:solidFill>
                  <a:srgbClr val="990033"/>
                </a:solidFill>
                <a:latin typeface="Tahoma"/>
              </a:rPr>
              <a:t>Смойте краску с </a:t>
            </a:r>
            <a:r>
              <a:rPr lang="ru-RU" altLang="ru-RU" i="1" dirty="0" smtClean="0">
                <a:solidFill>
                  <a:srgbClr val="990033"/>
                </a:solidFill>
                <a:latin typeface="Tahoma"/>
              </a:rPr>
              <a:t>ладошки </a:t>
            </a:r>
            <a:r>
              <a:rPr kumimoji="0" lang="ru-RU" altLang="ru-RU" i="1" u="none" strike="noStrike" kern="1200" cap="none" spc="0" normalizeH="0" baseline="0" noProof="0" dirty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ребенка </a:t>
            </a:r>
            <a:r>
              <a:rPr lang="ru-RU" altLang="ru-RU" i="1" dirty="0">
                <a:solidFill>
                  <a:srgbClr val="990033"/>
                </a:solidFill>
                <a:latin typeface="Tahoma"/>
              </a:rPr>
              <a:t>тёплой </a:t>
            </a:r>
            <a:r>
              <a:rPr lang="ru-RU" altLang="ru-RU" i="1" dirty="0" smtClean="0">
                <a:solidFill>
                  <a:srgbClr val="990033"/>
                </a:solidFill>
                <a:latin typeface="Tahoma"/>
              </a:rPr>
              <a:t>водой </a:t>
            </a:r>
            <a:r>
              <a:rPr lang="ru-RU" altLang="ru-RU" i="1" dirty="0">
                <a:solidFill>
                  <a:srgbClr val="990033"/>
                </a:solidFill>
                <a:latin typeface="Tahoma"/>
              </a:rPr>
              <a:t> </a:t>
            </a:r>
            <a:r>
              <a:rPr lang="ru-RU" altLang="ru-RU" i="1" dirty="0" smtClean="0">
                <a:solidFill>
                  <a:srgbClr val="990033"/>
                </a:solidFill>
                <a:latin typeface="Tahoma"/>
              </a:rPr>
              <a:t>с мылом. </a:t>
            </a:r>
            <a:endParaRPr kumimoji="0" lang="en-US" altLang="ru-RU" i="1" u="none" strike="noStrike" kern="1200" cap="none" spc="0" normalizeH="0" baseline="0" noProof="0" dirty="0">
              <a:ln>
                <a:noFill/>
              </a:ln>
              <a:solidFill>
                <a:srgbClr val="990033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7D3FD85-2BAC-41A4-A9D1-33D32019952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9752" y="3068960"/>
            <a:ext cx="4067944" cy="2878656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06367602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6078" y="252736"/>
            <a:ext cx="7218040" cy="864096"/>
          </a:xfrm>
        </p:spPr>
        <p:txBody>
          <a:bodyPr/>
          <a:lstStyle/>
          <a:p>
            <a:r>
              <a:rPr lang="ru-RU" altLang="ru-RU" sz="3600" dirty="0">
                <a:solidFill>
                  <a:schemeClr val="accent2"/>
                </a:solidFill>
              </a:rPr>
              <a:t>Рисуем рыбку</a:t>
            </a:r>
            <a:endParaRPr lang="en-US" altLang="ru-RU" sz="3600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14822" y="1296616"/>
            <a:ext cx="7025530" cy="17003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000" b="0" dirty="0"/>
              <a:t>Теперь возьмите круглую мягкую кисточку и черной краской нарисуйте глазик рыбки.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</a:pPr>
            <a:r>
              <a:rPr lang="ru-RU" altLang="ru-RU" sz="2000" b="0" dirty="0"/>
              <a:t>Рыбы плоские, поэтому мы видим только один глаз с одной стороны.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E2F7EC-3B24-4A88-9C97-D9C87658F40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8173" y="3140968"/>
            <a:ext cx="4808830" cy="3402940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16673287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6078" y="252736"/>
            <a:ext cx="7218040" cy="864096"/>
          </a:xfrm>
        </p:spPr>
        <p:txBody>
          <a:bodyPr/>
          <a:lstStyle/>
          <a:p>
            <a:r>
              <a:rPr lang="ru-RU" altLang="ru-RU" sz="3600" dirty="0">
                <a:solidFill>
                  <a:schemeClr val="accent2"/>
                </a:solidFill>
              </a:rPr>
              <a:t>Рисуем рыбку</a:t>
            </a:r>
            <a:endParaRPr lang="en-US" altLang="ru-RU" sz="3600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55576" y="1116832"/>
            <a:ext cx="7025530" cy="1700336"/>
          </a:xfrm>
          <a:noFill/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000" b="0" dirty="0"/>
              <a:t>Наберите на кисточку синюю краску и нарисуйте </a:t>
            </a:r>
            <a:r>
              <a:rPr lang="ru-RU" altLang="ru-RU" sz="2000" b="0" dirty="0" smtClean="0"/>
              <a:t>тонкой линией рот рыбки.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000" b="0" dirty="0" smtClean="0"/>
              <a:t>Также синей краской нарисуйте </a:t>
            </a:r>
            <a:r>
              <a:rPr lang="ru-RU" altLang="ru-RU" sz="2000" b="0" dirty="0"/>
              <a:t>маленькие кружочки от рта рыбки вверх. Это </a:t>
            </a:r>
            <a:r>
              <a:rPr lang="ru-RU" altLang="ru-RU" sz="2000" b="0" dirty="0" smtClean="0"/>
              <a:t>пузырьки воздуха, которые выпускают рыбки в воде.</a:t>
            </a:r>
            <a:endParaRPr lang="ru-RU" altLang="ru-RU" sz="2000" b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750F5E5-62F1-4BE9-AB58-CA58974E33E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0683" y="3284984"/>
            <a:ext cx="4808830" cy="3402940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182742681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6078" y="252736"/>
            <a:ext cx="7218040" cy="864096"/>
          </a:xfrm>
        </p:spPr>
        <p:txBody>
          <a:bodyPr/>
          <a:lstStyle/>
          <a:p>
            <a:r>
              <a:rPr lang="ru-RU" altLang="ru-RU" sz="3600" dirty="0">
                <a:solidFill>
                  <a:schemeClr val="accent2"/>
                </a:solidFill>
              </a:rPr>
              <a:t>Рисуем рыбку</a:t>
            </a:r>
            <a:endParaRPr lang="en-US" altLang="ru-RU" sz="3600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14822" y="1296616"/>
            <a:ext cx="7025530" cy="17003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000" b="0" dirty="0"/>
              <a:t>Теперь нарисуем место, где плавает наша рыбка.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</a:pPr>
            <a:r>
              <a:rPr lang="ru-RU" altLang="ru-RU" sz="2000" b="0" dirty="0"/>
              <a:t>Наберите на кончик кисточки жёлтую краску и маленькими точками внизу листа нарисуйте песок на дне.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1447D85-57EA-41B8-97C4-82098B6767B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0683" y="3176736"/>
            <a:ext cx="4808830" cy="3402940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71650849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AA0478-208D-4177-A476-033445882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6078" y="252736"/>
            <a:ext cx="7218040" cy="864096"/>
          </a:xfrm>
        </p:spPr>
        <p:txBody>
          <a:bodyPr/>
          <a:lstStyle/>
          <a:p>
            <a:r>
              <a:rPr lang="ru-RU" altLang="ru-RU" sz="3600" dirty="0">
                <a:solidFill>
                  <a:schemeClr val="accent2"/>
                </a:solidFill>
              </a:rPr>
              <a:t>Рисуем рыбку</a:t>
            </a:r>
            <a:endParaRPr lang="en-US" altLang="ru-RU" sz="3600" dirty="0">
              <a:solidFill>
                <a:schemeClr val="accent2"/>
              </a:solidFill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A6B29BA-2158-4D9A-86E8-8F515A5256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8853" y="1116832"/>
            <a:ext cx="7379296" cy="141230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altLang="ru-RU" sz="2000" b="0" dirty="0" smtClean="0"/>
              <a:t>Зелёной </a:t>
            </a:r>
            <a:r>
              <a:rPr lang="ru-RU" altLang="ru-RU" sz="2000" b="0" dirty="0"/>
              <a:t>краской нарисуйте волнистыми линиями водоросли.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</a:pPr>
            <a:r>
              <a:rPr lang="ru-RU" altLang="ru-RU" sz="2000" b="0" dirty="0"/>
              <a:t>Вода </a:t>
            </a:r>
            <a:r>
              <a:rPr lang="ru-RU" altLang="ru-RU" sz="2000" b="0" dirty="0" smtClean="0"/>
              <a:t>колышет водоросли, </a:t>
            </a:r>
            <a:r>
              <a:rPr lang="ru-RU" altLang="ru-RU" sz="2000" b="0" dirty="0"/>
              <a:t>поэтому они двигаются, </a:t>
            </a:r>
            <a:r>
              <a:rPr lang="ru-RU" altLang="ru-RU" sz="2000" b="0" dirty="0" smtClean="0"/>
              <a:t>волнуются.</a:t>
            </a:r>
            <a:endParaRPr lang="ru-RU" altLang="ru-RU" sz="2000" b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7AFB04-78F0-4C25-BCF6-77CCDB81901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0683" y="2529136"/>
            <a:ext cx="4808830" cy="3402940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1403648" y="611186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</a:pPr>
            <a:r>
              <a:rPr lang="ru-RU" altLang="ru-RU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Наш рисунок готов!</a:t>
            </a:r>
            <a:endParaRPr lang="ru-RU" altLang="ru-RU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173883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lly_mime">
  <a:themeElements>
    <a:clrScheme name="silly_mi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illy_mi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illy_mi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lly_mi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lly_mi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lly_mi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lly_mi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lly_mi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lly_mi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lly_mi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lly_mi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lly_mi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lly_mi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lly_mi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berrylishious</Template>
  <TotalTime>463</TotalTime>
  <Words>274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Arial Black</vt:lpstr>
      <vt:lpstr>Century Gothic</vt:lpstr>
      <vt:lpstr>Symbol</vt:lpstr>
      <vt:lpstr>Tahoma</vt:lpstr>
      <vt:lpstr>Times New Roman</vt:lpstr>
      <vt:lpstr>Wingdings</vt:lpstr>
      <vt:lpstr>Wingdings 3</vt:lpstr>
      <vt:lpstr>silly_mime</vt:lpstr>
      <vt:lpstr>Задание по изобразительному творчеству «Рыбка»</vt:lpstr>
      <vt:lpstr>Уважаемые родители!</vt:lpstr>
      <vt:lpstr>Прочитайте ребёнку стихотворение про рыбок</vt:lpstr>
      <vt:lpstr>Задайте ребёнку вопросы про рыбок</vt:lpstr>
      <vt:lpstr>Предлагаю нарисовать рыбку ладошкой!</vt:lpstr>
      <vt:lpstr>Рисуем рыбку</vt:lpstr>
      <vt:lpstr>Рисуем рыбку</vt:lpstr>
      <vt:lpstr>Рисуем рыбку</vt:lpstr>
      <vt:lpstr>Рисуем рыбку</vt:lpstr>
      <vt:lpstr>Свои рисунки принесите на наше следующее занятие.</vt:lpstr>
    </vt:vector>
  </TitlesOfParts>
  <Company>eclipsed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по изобразительному творчеству «Рыбка»</dc:title>
  <dc:creator>Admin</dc:creator>
  <cp:lastModifiedBy>Евгений</cp:lastModifiedBy>
  <cp:revision>15</cp:revision>
  <dcterms:created xsi:type="dcterms:W3CDTF">2025-12-09T01:36:50Z</dcterms:created>
  <dcterms:modified xsi:type="dcterms:W3CDTF">2025-12-10T07:29:32Z</dcterms:modified>
</cp:coreProperties>
</file>