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62" r:id="rId5"/>
    <p:sldId id="259" r:id="rId6"/>
    <p:sldId id="261" r:id="rId7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135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906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820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dt" idx="10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Calibri" charset="0"/>
                <a:ea typeface="宋体" charset="0"/>
                <a:cs typeface="Droid Sans" charset="0"/>
              </a:rPr>
              <a:t>Date/Time</a:t>
            </a:r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4" name="Текстовое поле"/>
          <p:cNvSpPr>
            <a:spLocks noGrp="1"/>
          </p:cNvSpPr>
          <p:nvPr>
            <p:ph type="ftr"/>
          </p:nvPr>
        </p:nvSpPr>
        <p:spPr>
          <a:xfrm>
            <a:off x="3124200" y="6356349"/>
            <a:ext cx="2895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5" name="Текстовое поле"/>
          <p:cNvSpPr>
            <a:spLocks noGrp="1"/>
          </p:cNvSpPr>
          <p:nvPr>
            <p:ph type="sldNum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fld id="{CAD2D6BD-DE1B-4B5F-8B41-2702339687B9}" type="slidenum"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‹#›</a:t>
            </a:fld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86315"/>
      </p:ext>
    </p:extLst>
  </p:cSld>
  <p:clrMapOvr>
    <a:masterClrMapping/>
  </p:clrMapOvr>
  <p:hf sldNu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"/>
          <p:cNvSpPr>
            <a:spLocks noGrp="1"/>
          </p:cNvSpPr>
          <p:nvPr>
            <p:ph type="dt" idx="10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Calibri" charset="0"/>
                <a:ea typeface="宋体" charset="0"/>
                <a:cs typeface="Droid Sans" charset="0"/>
              </a:rPr>
              <a:t>Date/Time</a:t>
            </a:r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3" name="Текстовое поле"/>
          <p:cNvSpPr>
            <a:spLocks noGrp="1"/>
          </p:cNvSpPr>
          <p:nvPr>
            <p:ph type="ftr"/>
          </p:nvPr>
        </p:nvSpPr>
        <p:spPr>
          <a:xfrm>
            <a:off x="3124200" y="6356349"/>
            <a:ext cx="2895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4" name="Текстовое поле"/>
          <p:cNvSpPr>
            <a:spLocks noGrp="1"/>
          </p:cNvSpPr>
          <p:nvPr>
            <p:ph type="sldNum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fld id="{CAD2D6BD-DE1B-4B5F-8B41-2702339687B9}" type="slidenum"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‹#›</a:t>
            </a:fld>
            <a:endParaRPr lang="zh-CN" altLang="en-US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8564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9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3668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79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Текстовое поле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133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12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7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02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253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6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ctr" defTabSz="914400" eaLnBrk="0" fontAlgn="base" hangingPunct="0">
        <a:spcBef>
          <a:spcPts val="0"/>
        </a:spcBef>
        <a:spcAft>
          <a:spcPts val="0"/>
        </a:spcAft>
        <a:buNone/>
        <a:defRPr sz="44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1pPr>
    </p:titleStyle>
    <p:bodyStyle>
      <a:lvl1pPr marL="342900" indent="-342900" algn="l" defTabSz="914400" eaLnBrk="0" fontAlgn="base" hangingPunct="0">
        <a:spcBef>
          <a:spcPct val="2000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1pPr>
      <a:lvl2pPr marL="742950" indent="-285750" algn="l" defTabSz="914400" eaLnBrk="0" fontAlgn="base" hangingPunct="0">
        <a:spcBef>
          <a:spcPct val="20000"/>
        </a:spcBef>
        <a:spcAft>
          <a:spcPts val="0"/>
        </a:spcAft>
        <a:buFont typeface="Arial" charset="0"/>
        <a:buChar char="–"/>
        <a:defRPr sz="28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2pPr>
      <a:lvl3pPr marL="1143000" indent="-228600" algn="l" defTabSz="914400" eaLnBrk="0" fontAlgn="base" hangingPunct="0">
        <a:spcBef>
          <a:spcPct val="20000"/>
        </a:spcBef>
        <a:spcAft>
          <a:spcPts val="0"/>
        </a:spcAft>
        <a:buFont typeface="Arial" charset="0"/>
        <a:buChar char="•"/>
        <a:defRPr sz="24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3pPr>
      <a:lvl4pPr marL="1600200" indent="-228600" algn="l" defTabSz="914400" eaLnBrk="0" fontAlgn="base" hangingPunct="0">
        <a:spcBef>
          <a:spcPct val="20000"/>
        </a:spcBef>
        <a:spcAft>
          <a:spcPts val="0"/>
        </a:spcAft>
        <a:buFont typeface="Arial" charset="0"/>
        <a:buChar char="–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4pPr>
      <a:lvl5pPr marL="2057400" indent="-228600" algn="l" defTabSz="914400" eaLnBrk="0" fontAlgn="base" hangingPunct="0">
        <a:spcBef>
          <a:spcPct val="20000"/>
        </a:spcBef>
        <a:spcAft>
          <a:spcPts val="0"/>
        </a:spcAft>
        <a:buFont typeface="Arial" charset="0"/>
        <a:buChar char="»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Droid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35972-64A0-4F6E-A7AF-99F93CC80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18" y="1970345"/>
            <a:ext cx="2830849" cy="3762911"/>
          </a:xfrm>
          <a:prstGeom prst="rect">
            <a:avLst/>
          </a:prstGeom>
        </p:spPr>
      </p:pic>
      <p:grpSp>
        <p:nvGrpSpPr>
          <p:cNvPr id="8" name="Объединение"/>
          <p:cNvGrpSpPr>
            <a:grpSpLocks/>
          </p:cNvGrpSpPr>
          <p:nvPr/>
        </p:nvGrpSpPr>
        <p:grpSpPr>
          <a:xfrm>
            <a:off x="971500" y="709491"/>
            <a:ext cx="7737154" cy="4375690"/>
            <a:chOff x="971500" y="709491"/>
            <a:chExt cx="7737154" cy="4375690"/>
          </a:xfrm>
        </p:grpSpPr>
        <p:sp>
          <p:nvSpPr>
            <p:cNvPr id="6" name="Прямоугольники"/>
            <p:cNvSpPr>
              <a:spLocks/>
            </p:cNvSpPr>
            <p:nvPr/>
          </p:nvSpPr>
          <p:spPr>
            <a:xfrm>
              <a:off x="971500" y="709491"/>
              <a:ext cx="7331385" cy="1538883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500" b="1" i="0" u="none" strike="noStrike" kern="1200" cap="none" spc="0" baseline="0" dirty="0" err="1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Задание</a:t>
              </a:r>
              <a:endParaRPr lang="ru-RU" altLang="zh-CN" sz="3500" b="1" dirty="0">
                <a:ln w="19050" cap="flat">
                  <a:solidFill>
                    <a:srgbClr val="FFFFFF"/>
                  </a:solidFill>
                  <a:prstDash val="solid"/>
                  <a:round/>
                </a:ln>
                <a:latin typeface="Arial" charset="0"/>
                <a:ea typeface="宋体" charset="0"/>
                <a:cs typeface="Arial" charset="0"/>
              </a:endParaRPr>
            </a:p>
            <a:p>
              <a:pPr algn="ctr" fontAlgn="base"/>
              <a:r>
                <a:rPr lang="en-US" altLang="zh-CN" sz="3500" b="1" i="0" u="none" strike="noStrike" kern="1200" cap="none" spc="0" baseline="0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"</a:t>
              </a:r>
              <a:r>
                <a:rPr lang="ru-RU" altLang="zh-CN" sz="3500" b="1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latin typeface="Arial" charset="0"/>
                  <a:ea typeface="宋体" charset="0"/>
                  <a:cs typeface="Arial" charset="0"/>
                </a:rPr>
                <a:t>Игра в перевоплощение</a:t>
              </a:r>
              <a:r>
                <a:rPr lang="en-US" altLang="zh-CN" sz="3500" b="1" i="0" u="none" strike="noStrike" kern="1200" cap="none" spc="0" baseline="0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"</a:t>
              </a:r>
              <a:endParaRPr lang="en-US" altLang="zh-CN" sz="3500" b="1" i="0" u="none" strike="noStrike" kern="1200" cap="none" spc="0" baseline="0" dirty="0">
                <a:ln w="1905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00"/>
                </a:solidFill>
                <a:latin typeface="Arial" charset="0"/>
                <a:ea typeface="宋体" charset="0"/>
                <a:cs typeface="Arial" charset="0"/>
              </a:endParaRPr>
            </a:p>
            <a:p>
              <a:pPr marL="0"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1200" cap="none" spc="0" baseline="0" dirty="0" err="1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по</a:t>
              </a:r>
              <a:r>
                <a:rPr lang="en-US" altLang="zh-CN" sz="2400" b="1" i="0" u="none" strike="noStrike" kern="1200" cap="none" spc="0" baseline="0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2400" b="1" i="0" u="none" strike="noStrike" kern="1200" cap="none" spc="0" baseline="0" dirty="0" err="1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предмету</a:t>
              </a:r>
              <a:r>
                <a:rPr lang="en-US" altLang="zh-CN" sz="2400" b="1" i="0" u="none" strike="noStrike" kern="1200" cap="none" spc="0" baseline="0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 «</a:t>
              </a:r>
              <a:r>
                <a:rPr lang="en-US" altLang="zh-CN" sz="2400" b="1" i="0" u="none" strike="noStrike" kern="1200" cap="none" spc="0" baseline="0" dirty="0" err="1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Театр</a:t>
              </a:r>
              <a:r>
                <a:rPr lang="en-US" altLang="zh-CN" sz="2400" b="1" i="0" u="none" strike="noStrike" kern="1200" cap="none" spc="0" baseline="0" dirty="0">
                  <a:ln w="19050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»</a:t>
              </a:r>
              <a:endParaRPr lang="zh-CN" altLang="en-US" sz="2400" b="1" i="0" u="none" strike="noStrike" kern="1200" cap="none" spc="0" baseline="0" dirty="0">
                <a:ln w="19050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7" name="Прямоугольники"/>
            <p:cNvSpPr>
              <a:spLocks/>
            </p:cNvSpPr>
            <p:nvPr/>
          </p:nvSpPr>
          <p:spPr>
            <a:xfrm>
              <a:off x="3563860" y="3053856"/>
              <a:ext cx="5144794" cy="2031325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для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учащихся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ru-RU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1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-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го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года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обучения</a:t>
              </a:r>
              <a:endParaRPr lang="en-US" altLang="zh-CN" sz="1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endParaRPr>
            </a:p>
            <a:p>
              <a:pPr marL="0" indent="0" algn="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по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дополнительной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общеразвивающей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программе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«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Введение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в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мир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театра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»</a:t>
              </a:r>
            </a:p>
            <a:p>
              <a:pPr marL="0" indent="0" algn="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Возраст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ru-RU" altLang="zh-CN" dirty="0">
                  <a:latin typeface="Arial" charset="0"/>
                  <a:ea typeface="宋体" charset="0"/>
                  <a:cs typeface="Arial" charset="0"/>
                </a:rPr>
                <a:t>4-5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лет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</a:p>
            <a:p>
              <a:pPr marL="0" indent="0" algn="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Педагог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дополнительного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образования</a:t>
              </a:r>
              <a:endParaRPr lang="en-US" altLang="zh-CN" sz="1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endParaRPr>
            </a:p>
            <a:p>
              <a:pPr marL="0" indent="0" algn="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Рыжкова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</a:t>
              </a:r>
              <a:r>
                <a:rPr lang="en-US" altLang="zh-CN" sz="1800" b="0" i="0" u="none" strike="noStrike" kern="1200" cap="none" spc="0" baseline="0" dirty="0" err="1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Аурика</a:t>
              </a: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rPr>
                <a:t> Витальевна</a:t>
              </a:r>
            </a:p>
            <a:p>
              <a:pPr marL="0"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800" b="0" i="0" u="none" strike="noStrike" kern="1200" cap="none" spc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 charset="0"/>
                  <a:ea typeface="宋体" charset="0"/>
                  <a:cs typeface="Arial" charset="0"/>
                </a:rPr>
                <a:t> </a:t>
              </a:r>
              <a:endParaRPr lang="zh-CN" altLang="en-US" sz="1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</p:grpSp>
      <p:sp>
        <p:nvSpPr>
          <p:cNvPr id="9" name="Прямоугольники"/>
          <p:cNvSpPr>
            <a:spLocks/>
          </p:cNvSpPr>
          <p:nvPr/>
        </p:nvSpPr>
        <p:spPr>
          <a:xfrm>
            <a:off x="1844824" y="292006"/>
            <a:ext cx="5454352" cy="30777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МБУДО «Центр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внешкольной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работы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»</a:t>
            </a:r>
            <a:endParaRPr lang="zh-CN" altLang="en-US" sz="1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Droid Sans" charset="0"/>
            </a:endParaRPr>
          </a:p>
        </p:txBody>
      </p:sp>
      <p:sp>
        <p:nvSpPr>
          <p:cNvPr id="11" name="Прямоугольники"/>
          <p:cNvSpPr>
            <a:spLocks/>
          </p:cNvSpPr>
          <p:nvPr/>
        </p:nvSpPr>
        <p:spPr>
          <a:xfrm>
            <a:off x="3596969" y="5733256"/>
            <a:ext cx="2431563" cy="52322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г.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Петропавловск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-Камчатский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Droid Sans" charset="0"/>
              </a:rPr>
              <a:t>2025г.</a:t>
            </a:r>
            <a:endParaRPr lang="zh-CN" altLang="en-US" sz="1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е поле"/>
          <p:cNvSpPr>
            <a:spLocks noGrp="1"/>
          </p:cNvSpPr>
          <p:nvPr>
            <p:ph type="title"/>
          </p:nvPr>
        </p:nvSpPr>
        <p:spPr>
          <a:xfrm>
            <a:off x="971550" y="692696"/>
            <a:ext cx="7200900" cy="6477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 dirty="0" err="1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Здравствуйте</a:t>
            </a:r>
            <a:r>
              <a:rPr lang="en-US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,</a:t>
            </a:r>
            <a:r>
              <a:rPr lang="ru-RU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/>
            </a:r>
            <a:br>
              <a:rPr lang="ru-RU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</a:br>
            <a:r>
              <a:rPr lang="en-US" altLang="zh-CN" sz="3200" b="0" i="0" u="none" strike="noStrike" kern="1200" cap="none" spc="0" baseline="0" dirty="0" err="1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дорогие</a:t>
            </a:r>
            <a:r>
              <a:rPr lang="en-US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3200" b="0" i="0" u="none" strike="noStrike" kern="1200" cap="none" spc="0" baseline="0" dirty="0" err="1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родители</a:t>
            </a:r>
            <a:r>
              <a:rPr lang="ru-RU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и дети</a:t>
            </a:r>
            <a:r>
              <a:rPr lang="en-US" altLang="zh-CN" sz="32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!</a:t>
            </a:r>
            <a:endParaRPr lang="zh-CN" altLang="en-US" sz="48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6" name="Текстовое поле"/>
          <p:cNvSpPr>
            <a:spLocks noGrp="1"/>
          </p:cNvSpPr>
          <p:nvPr>
            <p:ph type="body" idx="4294967295"/>
          </p:nvPr>
        </p:nvSpPr>
        <p:spPr>
          <a:xfrm>
            <a:off x="979601" y="1844780"/>
            <a:ext cx="7200900" cy="172819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2800" b="0" i="0" u="none" strike="noStrike" kern="1200" cap="none" spc="0" baseline="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Предлагаю </a:t>
            </a:r>
            <a:r>
              <a:rPr lang="en-US" altLang="zh-CN" sz="2800" b="0" i="0" u="none" strike="noStrike" kern="1200" cap="none" spc="0" baseline="0" dirty="0" err="1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ва</a:t>
            </a:r>
            <a:r>
              <a:rPr lang="ru-RU" altLang="zh-CN" sz="2800" b="0" i="0" u="none" strike="noStrike" kern="1200" cap="none" spc="0" baseline="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м вместе с </a:t>
            </a:r>
            <a:r>
              <a:rPr lang="en-US" altLang="zh-CN" sz="2800" b="0" i="0" u="none" strike="noStrike" kern="1200" cap="none" spc="0" baseline="0" dirty="0" err="1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дет</a:t>
            </a:r>
            <a:r>
              <a:rPr lang="ru-RU" altLang="zh-CN" sz="2800" b="0" i="0" u="none" strike="noStrike" kern="1200" cap="none" spc="0" baseline="0" dirty="0" err="1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ьми</a:t>
            </a:r>
            <a:r>
              <a:rPr lang="ru-RU" altLang="zh-CN" sz="2800" b="0" i="0" u="none" strike="noStrike" kern="1200" cap="none" spc="0" baseline="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в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ыполнит</a:t>
            </a:r>
            <a:r>
              <a:rPr lang="ru-RU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ь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три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задания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,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которые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помогут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раскрыть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ru-RU" altLang="zh-CN" sz="28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ваш </a:t>
            </a:r>
            <a:r>
              <a:rPr lang="en-US" altLang="zh-CN" sz="2800" b="0" i="0" u="none" strike="noStrike" kern="1200" cap="none" spc="0" baseline="0" dirty="0" err="1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актёрский</a:t>
            </a:r>
            <a:r>
              <a:rPr lang="ru-RU" altLang="zh-CN" sz="28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ru-RU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талант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D9B89-5B27-4998-95AD-CC28AFFB49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14" b="90000" l="9736" r="90264">
                        <a14:foregroundMark x1="50101" y1="56429" x2="41379" y2="62143"/>
                        <a14:foregroundMark x1="41379" y1="62143" x2="38337" y2="62714"/>
                        <a14:foregroundMark x1="30020" y1="8857" x2="30629" y2="9143"/>
                        <a14:foregroundMark x1="45233" y1="15714" x2="58621" y2="22000"/>
                        <a14:foregroundMark x1="62677" y1="10429" x2="69574" y2="16714"/>
                        <a14:foregroundMark x1="69574" y1="16714" x2="69574" y2="16714"/>
                        <a14:foregroundMark x1="67748" y1="18571" x2="67748" y2="25143"/>
                        <a14:foregroundMark x1="69980" y1="19571" x2="70385" y2="24000"/>
                        <a14:foregroundMark x1="69777" y1="19857" x2="71602" y2="23000"/>
                        <a14:foregroundMark x1="60649" y1="18714" x2="48682" y2="18714"/>
                        <a14:foregroundMark x1="56389" y1="18714" x2="56389" y2="18714"/>
                        <a14:foregroundMark x1="54158" y1="18143" x2="63692" y2="18429"/>
                        <a14:foregroundMark x1="70385" y1="26429" x2="66126" y2="31429"/>
                        <a14:foregroundMark x1="48073" y1="21571" x2="58215" y2="26857"/>
                        <a14:foregroundMark x1="58215" y1="26857" x2="58418" y2="27143"/>
                        <a14:foregroundMark x1="53955" y1="30286" x2="52130" y2="33286"/>
                        <a14:foregroundMark x1="89858" y1="40714" x2="90264" y2="43429"/>
                        <a14:foregroundMark x1="65923" y1="43429" x2="59026" y2="46571"/>
                        <a14:foregroundMark x1="50913" y1="36571" x2="48276" y2="39143"/>
                        <a14:foregroundMark x1="60041" y1="47571" x2="61866" y2="4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553" y="3428999"/>
            <a:ext cx="241499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C59BB-D5FB-4DEA-8689-5101E70EE4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250" y1="12833" x2="54250" y2="21167"/>
                        <a14:foregroundMark x1="54250" y1="21167" x2="52125" y2="29667"/>
                        <a14:foregroundMark x1="52125" y1="29667" x2="43250" y2="35000"/>
                        <a14:foregroundMark x1="55125" y1="42167" x2="49000" y2="45500"/>
                        <a14:foregroundMark x1="49000" y1="45500" x2="47500" y2="44333"/>
                        <a14:foregroundMark x1="55000" y1="40500" x2="55000" y2="41333"/>
                        <a14:backgroundMark x1="33625" y1="45833" x2="35000" y2="66500"/>
                        <a14:backgroundMark x1="35000" y1="66500" x2="33875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10" y="4853560"/>
            <a:ext cx="4458090" cy="33435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5446B-EF3D-4F6D-88D5-46635CE75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0000" l="10000" r="96125">
                        <a14:foregroundMark x1="87750" y1="6333" x2="81125" y2="13833"/>
                        <a14:foregroundMark x1="77750" y1="1167" x2="77875" y2="2833"/>
                        <a14:foregroundMark x1="81375" y1="26667" x2="81375" y2="33000"/>
                        <a14:foregroundMark x1="77250" y1="34500" x2="88750" y2="34500"/>
                        <a14:foregroundMark x1="86875" y1="30333" x2="96125" y2="41833"/>
                        <a14:foregroundMark x1="81250" y1="18500" x2="81250" y2="26833"/>
                        <a14:backgroundMark x1="33250" y1="48500" x2="30875" y2="70333"/>
                        <a14:backgroundMark x1="34500" y1="44667" x2="32125" y2="46500"/>
                        <a14:backgroundMark x1="34000" y1="44833" x2="36500" y2="4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70" y="5094145"/>
            <a:ext cx="3816530" cy="2862398"/>
          </a:xfrm>
          <a:prstGeom prst="rect">
            <a:avLst/>
          </a:prstGeom>
        </p:spPr>
      </p:pic>
      <p:sp>
        <p:nvSpPr>
          <p:cNvPr id="18" name="Текстовое поле"/>
          <p:cNvSpPr>
            <a:spLocks noGrp="1"/>
          </p:cNvSpPr>
          <p:nvPr>
            <p:ph type="title"/>
          </p:nvPr>
        </p:nvSpPr>
        <p:spPr>
          <a:xfrm>
            <a:off x="251400" y="332656"/>
            <a:ext cx="8641200" cy="6476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«</a:t>
            </a:r>
            <a:r>
              <a:rPr lang="ru-RU" altLang="zh-CN" sz="4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Любимый персонаж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»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9" name="Текстовое поле"/>
          <p:cNvSpPr>
            <a:spLocks noGrp="1"/>
          </p:cNvSpPr>
          <p:nvPr>
            <p:ph type="body" idx="4294967295"/>
          </p:nvPr>
        </p:nvSpPr>
        <p:spPr>
          <a:xfrm>
            <a:off x="503435" y="999046"/>
            <a:ext cx="8137130" cy="424859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2000" dirty="0">
                <a:latin typeface="Arial" charset="0"/>
                <a:cs typeface="Arial" charset="0"/>
              </a:rPr>
              <a:t>Спросите у ребёнка про его любимого мультипликационного героя.</a:t>
            </a:r>
          </a:p>
          <a:p>
            <a:pPr marL="0" indent="0" algn="just">
              <a:buNone/>
            </a:pP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Обсудите с ним характер выбранного героя</a:t>
            </a:r>
            <a:r>
              <a:rPr lang="ru-RU" altLang="zh-CN" sz="2000" dirty="0" smtClean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r>
              <a:rPr lang="ru-RU" altLang="zh-CN" sz="2000" dirty="0">
                <a:latin typeface="Arial" charset="0"/>
                <a:cs typeface="Arial" charset="0"/>
              </a:rPr>
              <a:t>Например: ребёнок выбрал Чебурашку. Чебурашка какой? Добрый, спокойный, мягкий, неуклюжий и т.д.</a:t>
            </a:r>
          </a:p>
          <a:p>
            <a:pPr marL="0" indent="0" algn="just">
              <a:buNone/>
            </a:pPr>
            <a:r>
              <a:rPr lang="ru-RU" altLang="zh-CN" sz="2000" dirty="0" smtClean="0">
                <a:latin typeface="Arial" charset="0"/>
                <a:cs typeface="Arial" charset="0"/>
              </a:rPr>
              <a:t>Предложите ребёнку  </a:t>
            </a:r>
            <a:r>
              <a:rPr lang="ru-RU" altLang="zh-CN" sz="2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изобразить этого </a:t>
            </a: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героя</a:t>
            </a:r>
            <a:r>
              <a:rPr lang="ru-RU" altLang="zh-CN" sz="2000" dirty="0" smtClean="0">
                <a:latin typeface="Arial" charset="0"/>
                <a:cs typeface="Arial" charset="0"/>
              </a:rPr>
              <a:t> (как </a:t>
            </a:r>
            <a:r>
              <a:rPr lang="ru-RU" altLang="zh-CN" sz="2000" dirty="0">
                <a:latin typeface="Arial" charset="0"/>
                <a:cs typeface="Arial" charset="0"/>
              </a:rPr>
              <a:t>он ходит, говорит, как выглядит и что делает</a:t>
            </a:r>
            <a:r>
              <a:rPr lang="ru-RU" altLang="zh-CN" sz="2000" dirty="0" smtClean="0">
                <a:latin typeface="Arial" charset="0"/>
                <a:cs typeface="Arial" charset="0"/>
              </a:rPr>
              <a:t>).</a:t>
            </a:r>
            <a:endParaRPr lang="ru-RU" altLang="zh-CN" sz="2000" dirty="0">
              <a:latin typeface="Arial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Следите </a:t>
            </a:r>
            <a:r>
              <a:rPr lang="ru-RU" altLang="zh-CN" sz="2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за тем, чтобы ребёнок старался передать манеру поведения и характерные жесты </a:t>
            </a: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персонажа.</a:t>
            </a:r>
          </a:p>
          <a:p>
            <a:pPr mar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2000" dirty="0" smtClean="0">
                <a:latin typeface="Arial" charset="0"/>
                <a:cs typeface="Arial" charset="0"/>
              </a:rPr>
              <a:t>Попросите </a:t>
            </a:r>
            <a:r>
              <a:rPr lang="ru-RU" altLang="zh-CN" sz="2000" dirty="0">
                <a:latin typeface="Arial" charset="0"/>
                <a:cs typeface="Arial" charset="0"/>
              </a:rPr>
              <a:t>ребёнка помочь вам </a:t>
            </a:r>
            <a:r>
              <a:rPr lang="ru-RU" altLang="zh-CN" sz="2000" dirty="0" smtClean="0">
                <a:latin typeface="Arial" charset="0"/>
                <a:cs typeface="Arial" charset="0"/>
              </a:rPr>
              <a:t>что-нибудь выполнить, </a:t>
            </a:r>
            <a:r>
              <a:rPr lang="ru-RU" altLang="zh-CN" sz="2000" dirty="0">
                <a:latin typeface="Arial" charset="0"/>
                <a:cs typeface="Arial" charset="0"/>
              </a:rPr>
              <a:t>изображая этого героя.</a:t>
            </a:r>
          </a:p>
          <a:p>
            <a:pPr marL="0" indent="0" algn="just">
              <a:buNone/>
            </a:pPr>
            <a:r>
              <a:rPr lang="ru-RU" altLang="zh-CN" sz="2000" dirty="0">
                <a:latin typeface="Arial" charset="0"/>
                <a:cs typeface="Arial" charset="0"/>
              </a:rPr>
              <a:t>Ситуация: маме тяжело убирать игрушки одной. Что бы сделал Чебурашка? Помог.</a:t>
            </a:r>
          </a:p>
          <a:p>
            <a:pPr mar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20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4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овое поле"/>
          <p:cNvSpPr>
            <a:spLocks noGrp="1"/>
          </p:cNvSpPr>
          <p:nvPr>
            <p:ph type="title"/>
          </p:nvPr>
        </p:nvSpPr>
        <p:spPr>
          <a:xfrm>
            <a:off x="287405" y="801026"/>
            <a:ext cx="8641200" cy="6476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«</a:t>
            </a:r>
            <a:r>
              <a:rPr lang="ru-RU" altLang="zh-CN" sz="4000" dirty="0">
                <a:latin typeface="Arial" charset="0"/>
                <a:ea typeface="宋体" charset="0"/>
                <a:cs typeface="Arial" charset="0"/>
              </a:rPr>
              <a:t>А теперь наоборот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»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9" name="Текстовое поле"/>
          <p:cNvSpPr>
            <a:spLocks noGrp="1"/>
          </p:cNvSpPr>
          <p:nvPr>
            <p:ph type="body" idx="4294967295"/>
          </p:nvPr>
        </p:nvSpPr>
        <p:spPr>
          <a:xfrm>
            <a:off x="539440" y="1628750"/>
            <a:ext cx="8137130" cy="29524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zh-CN" sz="2000" dirty="0">
                <a:latin typeface="Arial" charset="0"/>
                <a:cs typeface="Arial" charset="0"/>
              </a:rPr>
              <a:t>Обсудите с ребёнком вашего </a:t>
            </a:r>
            <a:r>
              <a:rPr lang="ru-RU" altLang="zh-CN" sz="2000" dirty="0" smtClean="0">
                <a:latin typeface="Arial" charset="0"/>
                <a:cs typeface="Arial" charset="0"/>
              </a:rPr>
              <a:t>любимого </a:t>
            </a:r>
            <a:r>
              <a:rPr lang="ru-RU" altLang="zh-CN" sz="2000" dirty="0">
                <a:latin typeface="Arial" charset="0"/>
                <a:cs typeface="Arial" charset="0"/>
              </a:rPr>
              <a:t>мультипликационного героя, которого ребёнок </a:t>
            </a:r>
            <a:r>
              <a:rPr lang="ru-RU" altLang="zh-CN" sz="2000" dirty="0" smtClean="0">
                <a:latin typeface="Arial" charset="0"/>
                <a:cs typeface="Arial" charset="0"/>
              </a:rPr>
              <a:t>знает.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zh-CN" sz="2000" dirty="0">
                <a:latin typeface="Arial" charset="0"/>
                <a:cs typeface="Arial" charset="0"/>
              </a:rPr>
              <a:t>Например: Вы выбрали Шапокляк. Она какая? Старая, вредная, непослушная. Как одета Шапокляк? В чёрное платье и шляпу. И т.д.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zh-CN" sz="2000" dirty="0" smtClean="0">
                <a:latin typeface="Arial" charset="0"/>
                <a:cs typeface="Arial" charset="0"/>
              </a:rPr>
              <a:t>Изобразите своего героя </a:t>
            </a: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(постарайтесь </a:t>
            </a:r>
            <a:r>
              <a:rPr lang="ru-RU" altLang="zh-CN" sz="20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передать жесты, манеру поведения,  голос и вид) </a:t>
            </a:r>
            <a:r>
              <a:rPr lang="ru-RU" altLang="zh-CN" sz="20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и</a:t>
            </a:r>
            <a:r>
              <a:rPr lang="ru-RU" altLang="zh-CN" sz="2000" b="0" i="0" u="none" strike="noStrike" kern="1200" cap="none" spc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расскажите, почему именно так вы его изображали.</a:t>
            </a:r>
            <a:endParaRPr lang="ru-RU" altLang="zh-CN" sz="20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9D8F7-E677-4A1A-AE28-2881F705A5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46" l="0" r="100000">
                        <a14:foregroundMark x1="38931" y1="6623" x2="48092" y2="72517"/>
                        <a14:foregroundMark x1="58015" y1="9603" x2="30534" y2="9934"/>
                        <a14:foregroundMark x1="54580" y1="40397" x2="75191" y2="55298"/>
                        <a14:foregroundMark x1="75191" y1="55298" x2="74427" y2="80795"/>
                        <a14:foregroundMark x1="74427" y1="80795" x2="58397" y2="93046"/>
                        <a14:foregroundMark x1="58397" y1="93046" x2="33588" y2="93046"/>
                        <a14:backgroundMark x1="31679" y1="38742" x2="22137" y2="32450"/>
                        <a14:backgroundMark x1="19466" y1="56291" x2="21374" y2="66556"/>
                        <a14:backgroundMark x1="24046" y1="66225" x2="17939" y2="74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92350" y="4941210"/>
            <a:ext cx="1350917" cy="1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Изображения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529" y="3856324"/>
            <a:ext cx="2149940" cy="235864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2" name="Изображения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118" y="3857566"/>
            <a:ext cx="2131849" cy="22692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4" name="Изображения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985" y="3857566"/>
            <a:ext cx="2149940" cy="214309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5" name="Изображения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7" y="3870818"/>
            <a:ext cx="2143339" cy="213460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22" name="Текстовое поле"/>
          <p:cNvSpPr>
            <a:spLocks noGrp="1"/>
          </p:cNvSpPr>
          <p:nvPr>
            <p:ph type="title"/>
          </p:nvPr>
        </p:nvSpPr>
        <p:spPr>
          <a:xfrm>
            <a:off x="971550" y="290973"/>
            <a:ext cx="7200900" cy="6476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3600" dirty="0" smtClean="0">
                <a:latin typeface="Arial" charset="0"/>
                <a:ea typeface="宋体" charset="0"/>
                <a:cs typeface="Arial" charset="0"/>
              </a:rPr>
              <a:t>Задание</a:t>
            </a:r>
            <a:endParaRPr lang="zh-CN" altLang="en-US" sz="3600" b="0" i="0" u="none" strike="noStrike" kern="1200" cap="none" spc="0" baseline="0" dirty="0">
              <a:solidFill>
                <a:schemeClr val="tx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23" name="Текстовое поле"/>
          <p:cNvSpPr>
            <a:spLocks noGrp="1"/>
          </p:cNvSpPr>
          <p:nvPr>
            <p:ph type="body" idx="4294967295"/>
          </p:nvPr>
        </p:nvSpPr>
        <p:spPr>
          <a:xfrm>
            <a:off x="531666" y="1159704"/>
            <a:ext cx="8136904" cy="22692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zh-CN" sz="2400" dirty="0">
                <a:latin typeface="Arial" charset="0"/>
                <a:cs typeface="Arial" charset="0"/>
              </a:rPr>
              <a:t>Предложите 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ребёнку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выбрать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животное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из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предл</a:t>
            </a:r>
            <a:r>
              <a:rPr lang="ru-RU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а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гаемых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ниже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ru-RU" altLang="zh-CN" sz="24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картинок</a:t>
            </a:r>
            <a:r>
              <a:rPr lang="ru-RU" altLang="zh-CN" sz="2400" dirty="0">
                <a:latin typeface="Arial" charset="0"/>
                <a:cs typeface="Arial" charset="0"/>
              </a:rPr>
              <a:t> </a:t>
            </a:r>
            <a:r>
              <a:rPr lang="ru-RU" altLang="zh-CN" sz="2400" dirty="0" smtClean="0">
                <a:latin typeface="Arial" charset="0"/>
                <a:cs typeface="Arial" charset="0"/>
              </a:rPr>
              <a:t>и изобразить,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zh-CN" sz="2400" b="0" i="0" u="none" strike="noStrike" kern="1200" cap="none" spc="0" baseline="0" dirty="0" smtClean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как </a:t>
            </a:r>
            <a:r>
              <a:rPr lang="ru-RU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животное двигается, разговаривает</a:t>
            </a:r>
            <a:r>
              <a:rPr lang="ru-RU" altLang="zh-CN" sz="2400" dirty="0">
                <a:latin typeface="Arial" charset="0"/>
                <a:cs typeface="Arial" charset="0"/>
              </a:rPr>
              <a:t>, </a:t>
            </a:r>
            <a:r>
              <a:rPr lang="ru-RU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ведёт себя в разных ситуациях.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zh-CN" sz="2400" b="0" i="0" u="none" strike="noStrike" kern="1200" cap="none" spc="0" baseline="0" dirty="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rPr>
              <a:t>Например: чешет спинку, хочет кушать, мёрзнет.</a:t>
            </a:r>
            <a:endParaRPr lang="zh-CN" altLang="en-US" sz="1600" b="0" i="0" u="none" strike="noStrike" kern="1200" cap="none" spc="0" baseline="0" dirty="0">
              <a:solidFill>
                <a:srgbClr val="0070C0"/>
              </a:solidFill>
              <a:latin typeface="Comic Sans MS" pitchFamily="66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1830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1494E-48AC-428A-A40D-47347E689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93" y="3068950"/>
            <a:ext cx="3028413" cy="33493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480" y="1484730"/>
            <a:ext cx="792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altLang="zh-CN" sz="240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На следующем занятии мы обсудим</a:t>
            </a:r>
          </a:p>
          <a:p>
            <a:pPr lvl="0" algn="ctr">
              <a:lnSpc>
                <a:spcPct val="150000"/>
              </a:lnSpc>
            </a:pPr>
            <a:r>
              <a:rPr lang="ru-RU" altLang="zh-CN" sz="240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ваших любимых героев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!</a:t>
            </a:r>
            <a:endParaRPr lang="zh-CN" altLang="en-US" sz="2400" dirty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7274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1_Тема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1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Тема Offic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575</TotalTime>
  <Words>282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Comic Sans MS</vt:lpstr>
      <vt:lpstr>Droid Sans</vt:lpstr>
      <vt:lpstr>Lucida Sans</vt:lpstr>
      <vt:lpstr>1_Тема Office</vt:lpstr>
      <vt:lpstr>Презентация PowerPoint</vt:lpstr>
      <vt:lpstr>Здравствуйте, дорогие родители и дети!</vt:lpstr>
      <vt:lpstr>«Любимый персонаж»</vt:lpstr>
      <vt:lpstr>«А теперь наоборот»</vt:lpstr>
      <vt:lpstr>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Евгений</cp:lastModifiedBy>
  <cp:revision>79</cp:revision>
  <dcterms:created xsi:type="dcterms:W3CDTF">2014-07-06T18:18:01Z</dcterms:created>
  <dcterms:modified xsi:type="dcterms:W3CDTF">2025-12-05T01:40:50Z</dcterms:modified>
</cp:coreProperties>
</file>