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68" r:id="rId5"/>
    <p:sldId id="269" r:id="rId6"/>
    <p:sldId id="270" r:id="rId7"/>
    <p:sldId id="273" r:id="rId8"/>
    <p:sldId id="272" r:id="rId9"/>
    <p:sldId id="260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1CEF75-56ED-44DA-B04E-C45B3E70D8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662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84C4F9-4307-4375-8F5D-9E3A779011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5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619D52-089A-4568-AD1D-B05F18FD98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562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A88FA7-86C1-4B60-8B1D-05360B7A5E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6573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9F2F87-F569-4DDC-B215-DFAB816207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71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FF4F05-9506-4E16-A9BE-D5A48BFAAC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324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92EE9F-2801-40FA-97EF-4F5002C005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4331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3659AA-6582-4694-BCB3-37E876618F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566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B6F364-6E38-40D3-89A2-40DBBB5C33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7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2F05A5-D1C8-4017-A04E-FF3413E07F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383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D61C2-BA9D-4F8F-A555-A057886718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442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8062215-8810-45F4-8BEA-91EE3F42823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00113" y="1185863"/>
            <a:ext cx="7772400" cy="11509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altLang="ru-RU" sz="2400" b="1" smtClean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2400" b="1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2400" b="1" smtClean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2400" b="1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2400" b="1" smtClean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2400" b="1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2400" b="1" smtClean="0">
                <a:solidFill>
                  <a:schemeClr val="tx1"/>
                </a:solidFill>
                <a:cs typeface="Arial" panose="020B0604020202020204" pitchFamily="34" charset="0"/>
              </a:rPr>
              <a:t>Задание по изобразительному творчеству</a:t>
            </a:r>
            <a:br>
              <a:rPr lang="ru-RU" altLang="ru-RU" sz="2400" b="1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3600" b="1" smtClean="0">
                <a:solidFill>
                  <a:schemeClr val="tx1"/>
                </a:solidFill>
                <a:cs typeface="Arial" panose="020B0604020202020204" pitchFamily="34" charset="0"/>
              </a:rPr>
              <a:t>«Заяц» </a:t>
            </a:r>
            <a:br>
              <a:rPr lang="ru-RU" altLang="ru-RU" sz="3600" b="1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3600" b="1" smtClean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3600" b="1" smtClean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ru-RU" altLang="ru-RU" sz="160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692275" y="5840413"/>
            <a:ext cx="6400800" cy="50482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2025 г.</a:t>
            </a:r>
          </a:p>
        </p:txBody>
      </p:sp>
      <p:sp>
        <p:nvSpPr>
          <p:cNvPr id="2052" name="Rectangle 2"/>
          <p:cNvSpPr txBox="1">
            <a:spLocks noChangeArrowheads="1"/>
          </p:cNvSpPr>
          <p:nvPr/>
        </p:nvSpPr>
        <p:spPr bwMode="auto">
          <a:xfrm>
            <a:off x="292100" y="327025"/>
            <a:ext cx="878522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/>
              <a:t>Муниципальное бюджетное учреждение дополнительного образования </a:t>
            </a:r>
            <a:br>
              <a:rPr lang="ru-RU" altLang="ru-RU" sz="1400"/>
            </a:br>
            <a:r>
              <a:rPr lang="ru-RU" altLang="ru-RU" sz="1400"/>
              <a:t>«Центр внешкольной работы»</a:t>
            </a:r>
          </a:p>
        </p:txBody>
      </p:sp>
      <p:pic>
        <p:nvPicPr>
          <p:cNvPr id="2053" name="Picture 6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2276475"/>
            <a:ext cx="308133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Box 8"/>
          <p:cNvSpPr txBox="1">
            <a:spLocks noChangeArrowheads="1"/>
          </p:cNvSpPr>
          <p:nvPr/>
        </p:nvSpPr>
        <p:spPr bwMode="auto">
          <a:xfrm>
            <a:off x="4211638" y="3141663"/>
            <a:ext cx="45974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i="1">
                <a:cs typeface="Arial" panose="020B0604020202020204" pitchFamily="34" charset="0"/>
              </a:rPr>
              <a:t>Для учащихся 3 года обучения</a:t>
            </a:r>
            <a:br>
              <a:rPr lang="ru-RU" altLang="ru-RU" i="1">
                <a:cs typeface="Arial" panose="020B0604020202020204" pitchFamily="34" charset="0"/>
              </a:rPr>
            </a:br>
            <a:r>
              <a:rPr lang="ru-RU" altLang="ru-RU" i="1">
                <a:cs typeface="Arial" panose="020B0604020202020204" pitchFamily="34" charset="0"/>
              </a:rPr>
              <a:t>по дополнительной общеразвивающей программе «Радость творчества»</a:t>
            </a:r>
            <a:br>
              <a:rPr lang="ru-RU" altLang="ru-RU" i="1">
                <a:cs typeface="Arial" panose="020B0604020202020204" pitchFamily="34" charset="0"/>
              </a:rPr>
            </a:br>
            <a:r>
              <a:rPr lang="ru-RU" altLang="ru-RU" i="1">
                <a:cs typeface="Arial" panose="020B0604020202020204" pitchFamily="34" charset="0"/>
              </a:rPr>
              <a:t>Возраст 11-16 лет</a:t>
            </a:r>
            <a:br>
              <a:rPr lang="ru-RU" altLang="ru-RU" i="1">
                <a:cs typeface="Arial" panose="020B0604020202020204" pitchFamily="34" charset="0"/>
              </a:rPr>
            </a:br>
            <a:r>
              <a:rPr lang="ru-RU" altLang="ru-RU" i="1">
                <a:cs typeface="Arial" panose="020B0604020202020204" pitchFamily="34" charset="0"/>
              </a:rPr>
              <a:t>Педагог дополнительного образования</a:t>
            </a:r>
            <a:br>
              <a:rPr lang="ru-RU" altLang="ru-RU" i="1">
                <a:cs typeface="Arial" panose="020B0604020202020204" pitchFamily="34" charset="0"/>
              </a:rPr>
            </a:br>
            <a:r>
              <a:rPr lang="ru-RU" altLang="ru-RU" i="1">
                <a:cs typeface="Arial" panose="020B0604020202020204" pitchFamily="34" charset="0"/>
              </a:rPr>
              <a:t>Федорова Татьяна Гавриловна</a:t>
            </a: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Сегодня мы продолжим тему «</a:t>
            </a:r>
            <a:r>
              <a:rPr lang="ru-RU" altLang="ru-RU" sz="4000" b="1" smtClean="0"/>
              <a:t>Анималистика»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Изображение животных – это жанр изобразительного искусства, называющийся </a:t>
            </a:r>
            <a:r>
              <a:rPr lang="ru-RU" altLang="ru-RU" sz="2800" b="1" smtClean="0"/>
              <a:t>анималистика </a:t>
            </a:r>
            <a:r>
              <a:rPr lang="ru-RU" altLang="ru-RU" sz="2800" smtClean="0"/>
              <a:t>.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Изображение животных в разных ракурсах -  прекрасный способ изучить их повадку и пластику и научиться выдерживать правильные пропорции.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Предлагаю выполнить карандашный набросок зайца.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Для работы приготовьте: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1800"/>
              </a:spcAft>
            </a:pPr>
            <a:r>
              <a:rPr lang="ru-RU" altLang="ru-RU" smtClean="0"/>
              <a:t>бумагу формата А-4 или А-3;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</a:pPr>
            <a:r>
              <a:rPr lang="ru-RU" altLang="ru-RU" smtClean="0"/>
              <a:t>ластик;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</a:pPr>
            <a:r>
              <a:rPr lang="ru-RU" altLang="ru-RU" smtClean="0"/>
              <a:t>простые карандаши;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ru-RU" altLang="ru-RU" smtClean="0"/>
              <a:t>или на выбор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</a:pPr>
            <a:r>
              <a:rPr lang="ru-RU" altLang="ru-RU" smtClean="0"/>
              <a:t>   тушь, уголь, восковые мелки, пастель.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Русские художники-анималисты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3557588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altLang="ru-RU" sz="2800" smtClean="0"/>
              <a:t>Василий Ватагин любил животных и всю жизнь изучал их повадку и пластику, изображал их разными художественными материалами.</a:t>
            </a:r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8838" y="1600200"/>
            <a:ext cx="3767137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8"/>
          <p:cNvSpPr txBox="1">
            <a:spLocks noChangeArrowheads="1"/>
          </p:cNvSpPr>
          <p:nvPr/>
        </p:nvSpPr>
        <p:spPr bwMode="auto">
          <a:xfrm>
            <a:off x="2462213" y="5589588"/>
            <a:ext cx="2012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i="1"/>
              <a:t>В. Ватагин</a:t>
            </a:r>
          </a:p>
          <a:p>
            <a:pPr eaLnBrk="1" hangingPunct="1"/>
            <a:r>
              <a:rPr lang="ru-RU" altLang="ru-RU" i="1"/>
              <a:t>Рысь.</a:t>
            </a:r>
            <a:r>
              <a:rPr lang="ru-RU" altLang="ru-RU"/>
              <a:t> </a:t>
            </a:r>
            <a:r>
              <a:rPr lang="ru-RU" altLang="ru-RU" i="1"/>
              <a:t>Наброски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altLang="ru-RU" sz="4000" smtClean="0"/>
              <a:t>Михаил Кукунов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  <p:pic>
        <p:nvPicPr>
          <p:cNvPr id="6149" name="Picture 7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1519238"/>
            <a:ext cx="363855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0475" y="1558925"/>
            <a:ext cx="3578225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Box 9"/>
          <p:cNvSpPr txBox="1">
            <a:spLocks noChangeArrowheads="1"/>
          </p:cNvSpPr>
          <p:nvPr/>
        </p:nvSpPr>
        <p:spPr bwMode="auto">
          <a:xfrm>
            <a:off x="3298825" y="6207125"/>
            <a:ext cx="134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i="1"/>
              <a:t>«Волк»</a:t>
            </a:r>
          </a:p>
        </p:txBody>
      </p:sp>
      <p:sp>
        <p:nvSpPr>
          <p:cNvPr id="6152" name="TextBox 11"/>
          <p:cNvSpPr txBox="1">
            <a:spLocks noChangeArrowheads="1"/>
          </p:cNvSpPr>
          <p:nvPr/>
        </p:nvSpPr>
        <p:spPr bwMode="auto">
          <a:xfrm>
            <a:off x="7527925" y="6223000"/>
            <a:ext cx="1133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i="1"/>
              <a:t>«Сова»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8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2588" y="384175"/>
            <a:ext cx="5197475" cy="309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9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3938" y="3429000"/>
            <a:ext cx="5197475" cy="309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smtClean="0"/>
              <a:t>Последовательность выполнения карандашного наброска зайца</a:t>
            </a:r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1773238"/>
            <a:ext cx="22383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71850" y="1704975"/>
            <a:ext cx="224155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45250" y="1773238"/>
            <a:ext cx="22352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7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13113" y="4652963"/>
            <a:ext cx="27813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 </a:t>
            </a:r>
            <a:r>
              <a:rPr lang="ru-RU" altLang="ru-RU" sz="3600" smtClean="0"/>
              <a:t>Последовательность выполнения карандашного наброска зайца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44500" y="1773238"/>
            <a:ext cx="4038600" cy="4392612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600" dirty="0"/>
              <a:t>Прорисовываем шерстку зайца.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2600" dirty="0"/>
              <a:t>Свет падает справа – эта сторона будет светлее.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600" dirty="0"/>
              <a:t>Прорабатываем мелкие детали: глаза, нос, усы, когти.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600" dirty="0"/>
              <a:t>Ластиком делаем блики.</a:t>
            </a:r>
          </a:p>
        </p:txBody>
      </p:sp>
      <p:sp>
        <p:nvSpPr>
          <p:cNvPr id="9220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68850" y="1611313"/>
            <a:ext cx="3797300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/>
              <a:t>Задание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229600" cy="360045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altLang="ru-RU" sz="2800" dirty="0"/>
              <a:t>Выполните карандашный набросок кошки.</a:t>
            </a:r>
            <a:endParaRPr lang="ru-RU" altLang="ru-RU" sz="2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altLang="ru-RU" sz="2800" dirty="0">
                <a:cs typeface="Arial" panose="020B0604020202020204" pitchFamily="34" charset="0"/>
              </a:rPr>
              <a:t>Можете взять другие материалы, но сохранить последовательность выполнения работы. </a:t>
            </a:r>
          </a:p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altLang="ru-RU" sz="2800" dirty="0">
                <a:cs typeface="Arial" panose="020B0604020202020204" pitchFamily="34" charset="0"/>
              </a:rPr>
              <a:t>Жду ваши работы на следующем занятии.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2800" i="1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2800" b="1" i="1" dirty="0">
                <a:solidFill>
                  <a:srgbClr val="0070C0"/>
                </a:solidFill>
                <a:cs typeface="Arial" panose="020B0604020202020204" pitchFamily="34" charset="0"/>
              </a:rPr>
              <a:t>Творческих успехов!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189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Оформление по умолчанию</vt:lpstr>
      <vt:lpstr>   Задание по изобразительному творчеству «Заяц»   </vt:lpstr>
      <vt:lpstr>Сегодня мы продолжим тему «Анималистика»</vt:lpstr>
      <vt:lpstr>Для работы приготовьте:</vt:lpstr>
      <vt:lpstr>Русские художники-анималисты</vt:lpstr>
      <vt:lpstr>Михаил Кукунов</vt:lpstr>
      <vt:lpstr>Презентация PowerPoint</vt:lpstr>
      <vt:lpstr>Последовательность выполнения карандашного наброска зайца</vt:lpstr>
      <vt:lpstr> Последовательность выполнения карандашного наброска зайца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6</cp:revision>
  <dcterms:created xsi:type="dcterms:W3CDTF">2025-12-03T23:04:45Z</dcterms:created>
  <dcterms:modified xsi:type="dcterms:W3CDTF">2025-12-05T01:38:10Z</dcterms:modified>
</cp:coreProperties>
</file>