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72" r:id="rId2"/>
    <p:sldId id="273" r:id="rId3"/>
    <p:sldId id="274" r:id="rId4"/>
    <p:sldId id="275" r:id="rId5"/>
    <p:sldId id="276" r:id="rId6"/>
    <p:sldId id="279" r:id="rId7"/>
    <p:sldId id="277" r:id="rId8"/>
    <p:sldId id="27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573F-4EB8-4115-8EA5-C8A4B87035A9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1178-496A-4474-982E-842647DE9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809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573F-4EB8-4115-8EA5-C8A4B87035A9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1178-496A-4474-982E-842647DE9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79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573F-4EB8-4115-8EA5-C8A4B87035A9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1178-496A-4474-982E-842647DE9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224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573F-4EB8-4115-8EA5-C8A4B87035A9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1178-496A-4474-982E-842647DE9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42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573F-4EB8-4115-8EA5-C8A4B87035A9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1178-496A-4474-982E-842647DE9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1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573F-4EB8-4115-8EA5-C8A4B87035A9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1178-496A-4474-982E-842647DE9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686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573F-4EB8-4115-8EA5-C8A4B87035A9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1178-496A-4474-982E-842647DE9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391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573F-4EB8-4115-8EA5-C8A4B87035A9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1178-496A-4474-982E-842647DE9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851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573F-4EB8-4115-8EA5-C8A4B87035A9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1178-496A-4474-982E-842647DE9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50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573F-4EB8-4115-8EA5-C8A4B87035A9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1178-496A-4474-982E-842647DE9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252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573F-4EB8-4115-8EA5-C8A4B87035A9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1178-496A-4474-982E-842647DE9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29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573F-4EB8-4115-8EA5-C8A4B87035A9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1178-496A-4474-982E-842647DE9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61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1573F-4EB8-4115-8EA5-C8A4B87035A9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21178-496A-4474-982E-842647DE9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72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41521"/>
          </a:xfrm>
          <a:prstGeom prst="rect">
            <a:avLst/>
          </a:prstGeom>
        </p:spPr>
      </p:pic>
      <p:sp>
        <p:nvSpPr>
          <p:cNvPr id="13" name="Текст 4"/>
          <p:cNvSpPr txBox="1">
            <a:spLocks/>
          </p:cNvSpPr>
          <p:nvPr/>
        </p:nvSpPr>
        <p:spPr>
          <a:xfrm>
            <a:off x="2275385" y="205750"/>
            <a:ext cx="7488831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дополнительного образования</a:t>
            </a:r>
          </a:p>
          <a:p>
            <a:pPr algn="ctr"/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«Центр внешкольной работы»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388423" y="1097877"/>
            <a:ext cx="9262753" cy="1613786"/>
          </a:xfrm>
          <a:prstGeom prst="rect">
            <a:avLst/>
          </a:prstGeom>
          <a:gradFill flip="none" rotWithShape="1">
            <a:gsLst>
              <a:gs pos="0">
                <a:srgbClr val="EEECE1">
                  <a:shade val="30000"/>
                  <a:satMod val="115000"/>
                </a:srgbClr>
              </a:gs>
              <a:gs pos="50000">
                <a:srgbClr val="EEECE1">
                  <a:shade val="67500"/>
                  <a:satMod val="115000"/>
                </a:srgbClr>
              </a:gs>
              <a:gs pos="100000">
                <a:srgbClr val="EEECE1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600" kern="1200">
                <a:solidFill>
                  <a:srgbClr val="092E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Aharoni" panose="02010803020104030203" pitchFamily="2" charset="-79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92E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Задание по музыке </a:t>
            </a:r>
            <a:b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92E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92E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«Учимся</a:t>
            </a:r>
            <a:r>
              <a:rPr kumimoji="0" lang="ru-RU" sz="4000" b="0" i="0" u="none" strike="noStrike" kern="1200" cap="none" spc="0" normalizeH="0" noProof="0" dirty="0">
                <a:ln>
                  <a:noFill/>
                </a:ln>
                <a:solidFill>
                  <a:srgbClr val="092E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петь красиво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92E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5" name="Текст 2"/>
          <p:cNvSpPr txBox="1">
            <a:spLocks noChangeArrowheads="1"/>
          </p:cNvSpPr>
          <p:nvPr/>
        </p:nvSpPr>
        <p:spPr bwMode="auto">
          <a:xfrm>
            <a:off x="6496002" y="3200862"/>
            <a:ext cx="4822825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2400" b="1" kern="1200">
                <a:solidFill>
                  <a:srgbClr val="284C6A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Trebuchet MS" panose="020B0603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Trebuchet MS" panose="020B0603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>
                <a:srgbClr val="808080"/>
              </a:buClr>
              <a:defRPr/>
            </a:pP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детей 1 года обучения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>
                <a:srgbClr val="808080"/>
              </a:buClr>
              <a:defRPr/>
            </a:pP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дополнительной общеразвивающей программе «Музыка»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>
                <a:srgbClr val="808080"/>
              </a:buClr>
              <a:defRPr/>
            </a:pP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 4-5 лет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>
                <a:srgbClr val="808080"/>
              </a:buClr>
              <a:defRPr/>
            </a:pPr>
            <a:endParaRPr lang="ru-RU" altLang="ru-RU" sz="1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  <a:buClr>
                <a:srgbClr val="808080"/>
              </a:buClr>
              <a:defRPr/>
            </a:pP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дополнительного образования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>
                <a:srgbClr val="808080"/>
              </a:buClr>
              <a:defRPr/>
            </a:pP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Денисова Екатерина Викторовна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97882" y="594487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Петропавловск-Камчатский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г.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4024" y="3021206"/>
            <a:ext cx="2411152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44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41521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418796" y="226913"/>
            <a:ext cx="11354408" cy="6173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600" kern="1200">
                <a:solidFill>
                  <a:srgbClr val="092E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Aharoni" panose="02010803020104030203" pitchFamily="2" charset="-79"/>
              </a:defRPr>
            </a:lvl1pPr>
          </a:lstStyle>
          <a:p>
            <a:pPr marL="0" marR="0" lvl="0" indent="0" algn="just" defTabSz="914400" rtl="0" eaLnBrk="1" fontAlgn="auto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              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Здравствуйте, дорогие родители и дети!</a:t>
            </a:r>
            <a:endPara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9580" algn="just">
              <a:spcAft>
                <a:spcPts val="1200"/>
              </a:spcAft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Сегодня продолжим учиться красиво петь.</a:t>
            </a:r>
          </a:p>
          <a:p>
            <a:pPr indent="449580" algn="just">
              <a:spcAft>
                <a:spcPts val="1200"/>
              </a:spcAft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Будем учиться сегодня петь, протягивая длинные звуки. </a:t>
            </a:r>
          </a:p>
          <a:p>
            <a:pPr indent="449580" algn="just">
              <a:spcAft>
                <a:spcPts val="1200"/>
              </a:spcAft>
            </a:pP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Чтобы наш голосок звучал красиво, а все слова в песне были слышны и понятны, нам помогают настоящие помощники. </a:t>
            </a:r>
          </a:p>
          <a:p>
            <a:pPr indent="449580" algn="just">
              <a:spcAft>
                <a:spcPts val="1200"/>
              </a:spcAft>
            </a:pP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Посмотрите на картинки и назовите их:</a:t>
            </a: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endPara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endPara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endPara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Правильно. Наши помощники – язычок и губы.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https://wl-adme.cf.tsp.li/resize/728x/jpg/8a9/027/32cfd0509181279dbea9e9ba4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2258" y="4050165"/>
            <a:ext cx="1656000" cy="14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avatars.mds.yandex.net/i?id=2a0000017a0200fa6932ea9c0219a42d9625-3910357-images-thumbs&amp;n=13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6443" y="4050165"/>
            <a:ext cx="1656000" cy="147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7460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41521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418796" y="684113"/>
            <a:ext cx="11354408" cy="6173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600" kern="1200">
                <a:solidFill>
                  <a:srgbClr val="092E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Aharoni" panose="02010803020104030203" pitchFamily="2" charset="-79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Гимнастика для губ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9580" algn="just">
              <a:spcAft>
                <a:spcPts val="1200"/>
              </a:spcAft>
            </a:pP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Губки нам помогают чётко проговаривать звуки.</a:t>
            </a:r>
          </a:p>
          <a:p>
            <a:pPr indent="449580" algn="just">
              <a:spcAft>
                <a:spcPts val="1200"/>
              </a:spcAft>
            </a:pP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Давайте проверим, как они готовы потрудиться.</a:t>
            </a:r>
          </a:p>
          <a:p>
            <a:pPr indent="449580" algn="just">
              <a:spcAft>
                <a:spcPts val="1200"/>
              </a:spcAft>
            </a:pP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Заставляем губы хорошо смыкаться.</a:t>
            </a:r>
          </a:p>
          <a:p>
            <a:pPr indent="449580" algn="just">
              <a:spcAft>
                <a:spcPts val="1200"/>
              </a:spcAft>
            </a:pP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Скажите чётко слова «мама» и «баба» по слогам:</a:t>
            </a:r>
          </a:p>
          <a:p>
            <a:pPr indent="449580" algn="just">
              <a:spcAft>
                <a:spcPts val="1200"/>
              </a:spcAft>
            </a:pPr>
            <a:endParaRPr lang="ru-RU" sz="24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 algn="just">
              <a:spcAft>
                <a:spcPts val="1200"/>
              </a:spcAft>
            </a:pPr>
            <a:r>
              <a:rPr lang="ru-RU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МА – МА – МА         </a:t>
            </a:r>
            <a:r>
              <a:rPr lang="ru-RU" sz="24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</a:t>
            </a:r>
            <a:r>
              <a:rPr lang="ru-RU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МА – МА     </a:t>
            </a:r>
            <a:endPara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 algn="just">
              <a:spcAft>
                <a:spcPts val="1200"/>
              </a:spcAft>
            </a:pPr>
            <a:r>
              <a:rPr lang="ru-RU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БА – БА – БА           </a:t>
            </a:r>
            <a:r>
              <a:rPr lang="ru-RU" sz="24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</a:t>
            </a:r>
            <a:r>
              <a:rPr lang="ru-RU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БА – БА </a:t>
            </a:r>
            <a:endPara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 algn="just">
              <a:spcAft>
                <a:spcPts val="1200"/>
              </a:spcAft>
            </a:pPr>
            <a:endPara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 algn="just">
              <a:spcAft>
                <a:spcPts val="1200"/>
              </a:spcAft>
            </a:pP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Губы потрудились!</a:t>
            </a:r>
          </a:p>
          <a:p>
            <a:pPr indent="449580" algn="just">
              <a:spcAft>
                <a:spcPts val="1200"/>
              </a:spcAft>
            </a:pP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Справились с заданием, смыкались при проговаривании слов. </a:t>
            </a: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endPara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endPara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endPara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8" name="Рисунок 7" descr="https://wl-adme.cf.tsp.li/resize/728x/jpg/8a9/027/32cfd0509181279dbea9e9ba4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3445" y="2779056"/>
            <a:ext cx="1656000" cy="147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9087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41521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418796" y="253542"/>
            <a:ext cx="11354408" cy="63504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600" kern="1200">
                <a:solidFill>
                  <a:srgbClr val="092E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Aharoni" panose="02010803020104030203" pitchFamily="2" charset="-79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Гимнастика для язычка </a:t>
            </a: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endPara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Теперь потрудится язычок. Язычок помогает нам в формировании звуков. </a:t>
            </a:r>
          </a:p>
          <a:p>
            <a:pPr algn="just">
              <a:spcAft>
                <a:spcPts val="1200"/>
              </a:spcAft>
            </a:pP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Давайте проговорим другие слоги: </a:t>
            </a:r>
          </a:p>
          <a:p>
            <a:pPr algn="just">
              <a:spcAft>
                <a:spcPts val="1200"/>
              </a:spcAft>
            </a:pPr>
            <a:r>
              <a:rPr lang="ru-RU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ЛА – ЛА – ЛА        ЛО – ЛО – ЛО </a:t>
            </a:r>
            <a:endPara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ru-RU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РА – РА – РА         РО – РО – РО </a:t>
            </a:r>
            <a:endPara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гласную букву «О» нижняя челюсть должна хорошо открываться. Посмотрите внимательно на картинку и проговорите ещё раз слоги.</a:t>
            </a: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endPara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endPara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endPara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endPara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endPara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endPara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Рисунок 5" descr="https://avatars.mds.yandex.net/i?id=2a0000017a0200fa6932ea9c0219a42d9625-3910357-images-thumbs&amp;n=1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9689" y="1893633"/>
            <a:ext cx="1548000" cy="14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418" t="5338" r="6564" b="6327"/>
          <a:stretch/>
        </p:blipFill>
        <p:spPr>
          <a:xfrm>
            <a:off x="4630982" y="4598761"/>
            <a:ext cx="2930035" cy="21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70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41521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418796" y="253542"/>
            <a:ext cx="11354408" cy="63504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600" kern="1200">
                <a:solidFill>
                  <a:srgbClr val="092E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Aharoni" panose="02010803020104030203" pitchFamily="2" charset="-79"/>
              </a:defRPr>
            </a:lvl1pPr>
          </a:lstStyle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endPara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endPara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endPara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Переходим к пению.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Мы разучили на наших занятиях </a:t>
            </a:r>
            <a:r>
              <a:rPr lang="ru-RU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распевочку</a:t>
            </a: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«Совушка-сова».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Если вдруг кто-то забыл слова, давайте их вспомним:</a:t>
            </a:r>
          </a:p>
          <a:p>
            <a:pPr>
              <a:spcBef>
                <a:spcPts val="0"/>
              </a:spcBef>
            </a:pPr>
            <a:r>
              <a:rPr lang="ru-RU" sz="24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Ах ты </a:t>
            </a:r>
            <a:r>
              <a:rPr lang="ru-RU" sz="24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совушка</a:t>
            </a:r>
            <a:r>
              <a:rPr lang="ru-RU" sz="24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-сов</a:t>
            </a:r>
            <a:r>
              <a:rPr lang="ru-RU" sz="24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</a:t>
            </a:r>
            <a:r>
              <a:rPr lang="ru-RU" sz="24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>
              <a:spcBef>
                <a:spcPts val="0"/>
              </a:spcBef>
            </a:pPr>
            <a:r>
              <a:rPr lang="ru-RU" sz="24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Ты большая голов</a:t>
            </a:r>
            <a:r>
              <a:rPr lang="ru-RU" sz="24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</a:t>
            </a:r>
            <a:r>
              <a:rPr lang="ru-RU" sz="24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ru-RU" sz="24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Ты на дереве сидел</a:t>
            </a:r>
            <a:r>
              <a:rPr lang="ru-RU" sz="24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</a:t>
            </a:r>
            <a:r>
              <a:rPr lang="ru-RU" sz="24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>
              <a:spcBef>
                <a:spcPts val="0"/>
              </a:spcBef>
            </a:pPr>
            <a:r>
              <a:rPr lang="ru-RU" sz="24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Головой своей вертел</a:t>
            </a:r>
            <a:r>
              <a:rPr lang="ru-RU" sz="24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</a:t>
            </a:r>
            <a:r>
              <a:rPr lang="ru-RU" sz="24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ru-RU" sz="24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 траву </a:t>
            </a:r>
            <a:r>
              <a:rPr lang="ru-RU" sz="24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свалилася</a:t>
            </a:r>
            <a:r>
              <a:rPr lang="ru-RU" sz="24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>
              <a:spcBef>
                <a:spcPts val="0"/>
              </a:spcBef>
            </a:pPr>
            <a:r>
              <a:rPr lang="ru-RU" sz="24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яму </a:t>
            </a:r>
            <a:r>
              <a:rPr lang="ru-RU" sz="24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покатилася</a:t>
            </a:r>
            <a:r>
              <a:rPr lang="ru-RU" sz="24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spcBef>
                <a:spcPts val="0"/>
              </a:spcBef>
              <a:spcAft>
                <a:spcPts val="1200"/>
              </a:spcAft>
            </a:pPr>
            <a:r>
              <a:rPr lang="ru-RU" sz="2400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тексте встречается буковка «А».</a:t>
            </a:r>
          </a:p>
          <a:p>
            <a:pPr lvl="0" algn="just">
              <a:spcBef>
                <a:spcPts val="0"/>
              </a:spcBef>
              <a:spcAft>
                <a:spcPts val="1200"/>
              </a:spcAft>
            </a:pPr>
            <a:r>
              <a:rPr lang="ru-RU" sz="2400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Проговорим текст еще раз, но хорошо и широко открывая рот.</a:t>
            </a:r>
          </a:p>
          <a:p>
            <a:pPr lvl="0" algn="just">
              <a:spcBef>
                <a:spcPts val="0"/>
              </a:spcBef>
              <a:spcAft>
                <a:spcPts val="1200"/>
              </a:spcAft>
            </a:pPr>
            <a:r>
              <a:rPr lang="ru-RU" sz="2400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Вот так, как на картинке:</a:t>
            </a:r>
          </a:p>
          <a:p>
            <a:pPr lvl="0" indent="44958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endParaRPr lang="ru-RU" sz="2400" dirty="0">
              <a:solidFill>
                <a:prstClr val="black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>
              <a:lnSpc>
                <a:spcPct val="115000"/>
              </a:lnSpc>
              <a:spcAft>
                <a:spcPts val="800"/>
              </a:spcAft>
            </a:pPr>
            <a:endPara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>
              <a:lnSpc>
                <a:spcPct val="115000"/>
              </a:lnSpc>
              <a:spcAft>
                <a:spcPts val="800"/>
              </a:spcAft>
            </a:pPr>
            <a:endPara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>
              <a:lnSpc>
                <a:spcPct val="115000"/>
              </a:lnSpc>
              <a:spcAft>
                <a:spcPts val="800"/>
              </a:spcAft>
            </a:pPr>
            <a:endPara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" name="Рисунок 8" descr="http://images.myshared.ru/17/1087122/slide_7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30142" y="1269457"/>
            <a:ext cx="2160000" cy="234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396" y="5058409"/>
            <a:ext cx="1783375" cy="154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70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41521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418796" y="253542"/>
            <a:ext cx="11032603" cy="63504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600" kern="1200">
                <a:solidFill>
                  <a:srgbClr val="092E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Aharoni" panose="02010803020104030203" pitchFamily="2" charset="-79"/>
              </a:defRPr>
            </a:lvl1pPr>
          </a:lstStyle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endPara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endPara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endPara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Задание</a:t>
            </a:r>
          </a:p>
          <a:p>
            <a:pPr indent="449580" algn="just">
              <a:spcAft>
                <a:spcPts val="1200"/>
              </a:spcAft>
            </a:pP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Проговорите текст ещё раз, а гласную букву «А» и «Я» долго протяните. </a:t>
            </a:r>
          </a:p>
          <a:p>
            <a:pPr indent="449580" algn="just">
              <a:spcAft>
                <a:spcPts val="1200"/>
              </a:spcAft>
            </a:pP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Вот так: А – а – а – а, Я – а – а – а. </a:t>
            </a:r>
          </a:p>
          <a:p>
            <a:pPr indent="449580" algn="just">
              <a:spcAft>
                <a:spcPts val="1200"/>
              </a:spcAft>
            </a:pPr>
            <a:endPara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 algn="just">
              <a:spcAft>
                <a:spcPts val="1200"/>
              </a:spcAft>
            </a:pPr>
            <a:r>
              <a:rPr lang="ru-RU" sz="24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Ах ты </a:t>
            </a:r>
            <a:r>
              <a:rPr lang="ru-RU" sz="24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совушка</a:t>
            </a:r>
            <a:r>
              <a:rPr lang="ru-RU" sz="24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-сов</a:t>
            </a:r>
            <a:r>
              <a:rPr lang="ru-RU" sz="24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 – а – а – а </a:t>
            </a:r>
            <a:r>
              <a:rPr lang="ru-RU" sz="24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indent="449580">
              <a:spcAft>
                <a:spcPts val="1200"/>
              </a:spcAft>
            </a:pPr>
            <a:r>
              <a:rPr lang="ru-RU" sz="24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Ты большая голов</a:t>
            </a:r>
            <a:r>
              <a:rPr lang="ru-RU" sz="24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 – а – а – а</a:t>
            </a:r>
            <a:r>
              <a:rPr lang="ru-RU" sz="24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49580">
              <a:spcAft>
                <a:spcPts val="1200"/>
              </a:spcAft>
            </a:pPr>
            <a:r>
              <a:rPr lang="ru-RU" sz="24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Ты на дереве сидел</a:t>
            </a:r>
            <a:r>
              <a:rPr lang="ru-RU" sz="24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 – а – а – а</a:t>
            </a:r>
            <a:r>
              <a:rPr lang="ru-RU" sz="24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indent="449580">
              <a:spcAft>
                <a:spcPts val="1200"/>
              </a:spcAft>
            </a:pPr>
            <a:r>
              <a:rPr lang="ru-RU" sz="24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Головой своей вертел</a:t>
            </a:r>
            <a:r>
              <a:rPr lang="ru-RU" sz="24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 – а – а – а</a:t>
            </a:r>
            <a:r>
              <a:rPr lang="ru-RU" sz="24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49580">
              <a:spcAft>
                <a:spcPts val="1200"/>
              </a:spcAft>
            </a:pPr>
            <a:r>
              <a:rPr lang="ru-RU" sz="24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 траву </a:t>
            </a:r>
            <a:r>
              <a:rPr lang="ru-RU" sz="24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свалилас</a:t>
            </a:r>
            <a:r>
              <a:rPr lang="ru-RU" sz="24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</a:t>
            </a:r>
            <a:r>
              <a:rPr lang="ru-RU" sz="24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а – а – а</a:t>
            </a:r>
            <a:r>
              <a:rPr lang="ru-RU" sz="24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indent="449580">
              <a:spcAft>
                <a:spcPts val="1200"/>
              </a:spcAft>
            </a:pPr>
            <a:r>
              <a:rPr lang="ru-RU" sz="24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яму </a:t>
            </a:r>
            <a:r>
              <a:rPr lang="ru-RU" sz="24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покатилас</a:t>
            </a:r>
            <a:r>
              <a:rPr lang="ru-RU" sz="24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</a:t>
            </a:r>
            <a:r>
              <a:rPr lang="ru-RU" sz="24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а – а – а</a:t>
            </a:r>
            <a:r>
              <a:rPr lang="ru-RU" sz="24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49580">
              <a:lnSpc>
                <a:spcPct val="115000"/>
              </a:lnSpc>
              <a:spcAft>
                <a:spcPts val="800"/>
              </a:spcAft>
            </a:pPr>
            <a:endPara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>
              <a:lnSpc>
                <a:spcPct val="115000"/>
              </a:lnSpc>
              <a:spcAft>
                <a:spcPts val="800"/>
              </a:spcAft>
            </a:pPr>
            <a:endPara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>
              <a:lnSpc>
                <a:spcPct val="115000"/>
              </a:lnSpc>
              <a:spcAft>
                <a:spcPts val="800"/>
              </a:spcAft>
            </a:pPr>
            <a:endPara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0850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41521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418796" y="253541"/>
            <a:ext cx="11361526" cy="63728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600" kern="1200">
                <a:solidFill>
                  <a:srgbClr val="092E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Aharoni" panose="02010803020104030203" pitchFamily="2" charset="-79"/>
              </a:defRPr>
            </a:lvl1pPr>
          </a:lstStyle>
          <a:p>
            <a:pPr algn="just">
              <a:spcAft>
                <a:spcPts val="1200"/>
              </a:spcAft>
            </a:pP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Попробуем спеть </a:t>
            </a:r>
            <a:r>
              <a:rPr lang="ru-RU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попевочку</a:t>
            </a: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«Совушка-сова».</a:t>
            </a:r>
          </a:p>
          <a:p>
            <a:pPr algn="just">
              <a:spcAft>
                <a:spcPts val="1200"/>
              </a:spcAft>
            </a:pP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Голосок наш не должен подниматься по музыкальным ступеньками вверх или вниз.</a:t>
            </a:r>
          </a:p>
          <a:p>
            <a:pPr algn="just">
              <a:spcAft>
                <a:spcPts val="1200"/>
              </a:spcAft>
            </a:pP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Поём только на одной ступеньке. </a:t>
            </a:r>
          </a:p>
          <a:p>
            <a:pPr algn="just">
              <a:spcAft>
                <a:spcPts val="1200"/>
              </a:spcAft>
            </a:pP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Посмотрите на картинку. Девочка стоит на одной ступеньке и поёт.</a:t>
            </a:r>
          </a:p>
          <a:p>
            <a:pPr algn="just">
              <a:spcAft>
                <a:spcPts val="1200"/>
              </a:spcAft>
            </a:pP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Никуда она не поднимается.  </a:t>
            </a:r>
          </a:p>
          <a:p>
            <a:pPr algn="just">
              <a:spcAft>
                <a:spcPts val="1200"/>
              </a:spcAft>
            </a:pP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Пропойте самостоятельно попевку «Совушку-сова».</a:t>
            </a:r>
          </a:p>
          <a:p>
            <a:pPr algn="just">
              <a:spcAft>
                <a:spcPts val="1200"/>
              </a:spcAft>
            </a:pP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Последите за голосом, он не должен у вас подниматься.  </a:t>
            </a: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endPara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endPara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endPara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2839" y="3669750"/>
            <a:ext cx="2908603" cy="212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95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5" y="0"/>
            <a:ext cx="12293601" cy="6841521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008083" y="304403"/>
            <a:ext cx="10305143" cy="46238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600" kern="1200">
                <a:solidFill>
                  <a:srgbClr val="092E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Aharoni" panose="02010803020104030203" pitchFamily="2" charset="-79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Ребята!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Думаю у вас получилось сегодня отлично позаниматься.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Потрудились губки, язычок и голосок.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kumimoji="0" lang="ru-RU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следующем нашем музыкальном занятии мы обязательно повторим </a:t>
            </a:r>
            <a:r>
              <a:rPr kumimoji="0" lang="ru-RU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попевочку</a:t>
            </a:r>
            <a:r>
              <a:rPr kumimoji="0" lang="ru-RU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«Совушка-сова» уже с движениями рук.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Спасибо</a:t>
            </a:r>
            <a:r>
              <a:rPr lang="ru-RU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за старание! Молодцы!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52910" y="4573597"/>
            <a:ext cx="2072086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141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</TotalTime>
  <Words>510</Words>
  <Application>Microsoft Office PowerPoint</Application>
  <PresentationFormat>Широкоэкранный</PresentationFormat>
  <Paragraphs>110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ЭСТЕТИЧЕСКОГО ВОСПИТАНИЯ  «ИСКОРКА»</dc:title>
  <dc:creator>KO</dc:creator>
  <cp:lastModifiedBy>Евгений</cp:lastModifiedBy>
  <cp:revision>70</cp:revision>
  <dcterms:created xsi:type="dcterms:W3CDTF">2018-10-08T10:20:01Z</dcterms:created>
  <dcterms:modified xsi:type="dcterms:W3CDTF">2025-12-09T07:16:15Z</dcterms:modified>
</cp:coreProperties>
</file>