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80" r:id="rId3"/>
    <p:sldId id="278" r:id="rId4"/>
    <p:sldId id="263" r:id="rId5"/>
    <p:sldId id="269" r:id="rId6"/>
    <p:sldId id="265" r:id="rId7"/>
    <p:sldId id="270" r:id="rId8"/>
    <p:sldId id="259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22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109" d="100"/>
          <a:sy n="109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F168CD0-1FC4-428A-9DAF-124CD6219DA6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37C9B06-17AB-4C86-A708-F7F07269B0B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E837F-C2A6-4C14-8518-95B50F9116B5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B5BFA-A150-473F-A8DB-D91B39E60B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9207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4846F-1BD8-4B9F-92D2-D5341F2D5C40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3930D-ABA4-4AFE-9693-276BBF7B42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939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6B9E0-DBDC-4516-BAAD-249694A1D5CC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C1B3B-3C83-47B1-8C39-950CC9C6D8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810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1BE56-CF33-4B92-9159-9844672CCAEB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421F2-3C59-429D-A40D-847AC4E8CC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9269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46C3E-9A9E-4116-8AEE-8FAD799DFE9A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74C77-35A6-4100-B6EA-C006D00067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4483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05B86-EDCE-4150-A1C9-953ACA728EA3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C546D-D9CA-4584-AD01-5F9718F494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3414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0D81E-6D10-45D9-9BAF-7253A5D7033A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B4F9C-12C2-4D72-AD8D-96C6FA9C1F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2867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DF94A-2909-40ED-9292-C02D41B5D1B1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F4725-D31D-41FA-9538-5B4B09EE53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346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3BCB7-6E4F-465C-823D-1357FF8C52A3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1B662-A72F-485C-AB54-41947ACF66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8915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CB244-440A-43B2-B46C-44A97AE07AA9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D8FE2-C00C-4B46-BFB0-D39EFD7210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290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8817C-8609-4DEA-9877-2B5FD371A7C2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BCB30-4D6E-426A-AEB7-951FC712D0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731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1797-C57D-4573-90B9-57C558555E7C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9B340-938C-4566-94B9-5D15637189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3292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7748-1DA1-449B-9D4D-229DBA45BD6B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CA2FB-B302-4A44-978F-09CC750266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3992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D7344-6C0B-4C3A-942D-CFE6042EB1AD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83EC9-8CE7-466A-B806-3B4A2CBD00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8891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EB834-7A78-4BCD-B274-DA994942586A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5FF58-1295-4F3A-8DE3-2B30E8B0E3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423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841D9-FA5F-4CF4-AF2E-50BD86AF6CCF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89B5F-5CDE-45B7-96DF-49226C35C3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85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4BB04-3168-4332-AE0A-29BFF8F6A99B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A3D8F-D479-4B7A-AF0B-E8555E64FE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949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C5C01-331E-46D0-B58E-B43BDCF4F891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7E74F-2CD2-49D8-81DE-695752ED7A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888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287A0-58EE-45A6-90BC-0CDAB47837AE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21138-C620-4736-88FE-3D52E346C9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983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3D17-C758-4C8B-A07A-46EF0B1CF3C2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0836D-3308-4944-942A-DD41ADFB4E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324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5CC5-4370-4945-BAA2-F5D89105F37A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E5C7-B1AE-434D-9ACF-7BC19760DD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727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B32C6-A57F-4B96-8BC8-F16932573AF2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2A228-9076-450A-AF31-381A7C295F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076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7290B1-F096-46EF-9BAA-3386F49195F6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C83198A-0631-4344-B055-B2BDDF760E9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B9985D-5E29-4435-842C-A8B5CC42CD17}" type="datetimeFigureOut">
              <a:rPr lang="ru-RU"/>
              <a:pPr>
                <a:defRPr/>
              </a:pPr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76A9725-CCA7-4820-A6D3-48060C4841B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413"/>
            <a:ext cx="7772400" cy="1512887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C00000"/>
                </a:solidFill>
                <a:latin typeface="Arial Black" panose="020B0A04020102020204" pitchFamily="34" charset="0"/>
              </a:rPr>
              <a:t>Задание по логике</a:t>
            </a:r>
            <a:br>
              <a:rPr lang="ru-RU" altLang="ru-RU" sz="4000" b="1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altLang="ru-RU" sz="4000" b="1" smtClean="0">
                <a:solidFill>
                  <a:srgbClr val="632523"/>
                </a:solidFill>
              </a:rPr>
              <a:t>«Логические приключения </a:t>
            </a:r>
            <a:br>
              <a:rPr lang="ru-RU" altLang="ru-RU" sz="4000" b="1" smtClean="0">
                <a:solidFill>
                  <a:srgbClr val="632523"/>
                </a:solidFill>
              </a:rPr>
            </a:br>
            <a:r>
              <a:rPr lang="ru-RU" altLang="ru-RU" sz="4000" b="1" smtClean="0">
                <a:solidFill>
                  <a:srgbClr val="632523"/>
                </a:solidFill>
              </a:rPr>
              <a:t>с Жуликом» </a:t>
            </a:r>
            <a:endParaRPr lang="ru-RU" altLang="ru-RU" sz="4000" b="1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9" name="Рисунок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687763"/>
            <a:ext cx="2781300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1258888" y="674688"/>
            <a:ext cx="6769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>
                <a:solidFill>
                  <a:srgbClr val="632523"/>
                </a:solidFill>
                <a:latin typeface="Calibri" panose="020F0502020204030204" pitchFamily="34" charset="0"/>
              </a:rPr>
              <a:t>Муниципальное</a:t>
            </a:r>
            <a:r>
              <a:rPr lang="ru-RU" altLang="ru-RU" sz="1400" b="1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400" b="1">
                <a:solidFill>
                  <a:srgbClr val="632523"/>
                </a:solidFill>
                <a:latin typeface="Calibri" panose="020F0502020204030204" pitchFamily="34" charset="0"/>
              </a:rPr>
              <a:t>бюджетное</a:t>
            </a:r>
            <a:r>
              <a:rPr lang="ru-RU" altLang="ru-RU" sz="1400" b="1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400" b="1">
                <a:solidFill>
                  <a:srgbClr val="632523"/>
                </a:solidFill>
                <a:latin typeface="Calibri" panose="020F0502020204030204" pitchFamily="34" charset="0"/>
              </a:rPr>
              <a:t>учреждение дополнительного образования</a:t>
            </a:r>
            <a:br>
              <a:rPr lang="ru-RU" altLang="ru-RU" sz="1400" b="1">
                <a:solidFill>
                  <a:srgbClr val="632523"/>
                </a:solidFill>
                <a:latin typeface="Calibri" panose="020F0502020204030204" pitchFamily="34" charset="0"/>
              </a:rPr>
            </a:br>
            <a:r>
              <a:rPr lang="ru-RU" altLang="ru-RU" sz="1400" b="1">
                <a:solidFill>
                  <a:srgbClr val="632523"/>
                </a:solidFill>
                <a:latin typeface="Calibri" panose="020F0502020204030204" pitchFamily="34" charset="0"/>
              </a:rPr>
              <a:t>«Центр внешкольной работы»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92275" y="3068638"/>
            <a:ext cx="6400800" cy="1887537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504D">
                    <a:lumMod val="50000"/>
                  </a:srgbClr>
                </a:solidFill>
              </a:rPr>
              <a:t>для учащихся 3 года обучения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504D">
                    <a:lumMod val="50000"/>
                  </a:srgbClr>
                </a:solidFill>
              </a:rPr>
              <a:t>по дополнительной 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504D">
                    <a:lumMod val="50000"/>
                  </a:srgbClr>
                </a:solidFill>
              </a:rPr>
              <a:t>общеразвивающей программе «Логика»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504D">
                    <a:lumMod val="50000"/>
                  </a:srgbClr>
                </a:solidFill>
              </a:rPr>
              <a:t>Возраст детей   6-6,5 года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C0504D">
                    <a:lumMod val="50000"/>
                  </a:srgbClr>
                </a:solidFill>
              </a:rPr>
              <a:t>Педагог дополнительного образования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C0504D">
                    <a:lumMod val="50000"/>
                  </a:srgbClr>
                </a:solidFill>
              </a:rPr>
              <a:t>Громыко Мария Евгеньевна </a:t>
            </a:r>
            <a:r>
              <a:rPr lang="ru-RU" sz="1600" b="1" dirty="0">
                <a:solidFill>
                  <a:srgbClr val="C0504D">
                    <a:lumMod val="50000"/>
                  </a:srgbClr>
                </a:solidFill>
              </a:rPr>
              <a:t> 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2484438" y="544512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400" b="1">
                <a:solidFill>
                  <a:srgbClr val="632523"/>
                </a:solidFill>
                <a:latin typeface="Calibri" panose="020F0502020204030204" pitchFamily="34" charset="0"/>
              </a:rPr>
              <a:t>г. Петропавловск-Камчатский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400" b="1">
                <a:solidFill>
                  <a:srgbClr val="632523"/>
                </a:solidFill>
                <a:latin typeface="Calibri" panose="020F0502020204030204" pitchFamily="34" charset="0"/>
              </a:rPr>
              <a:t>2025 г.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ctrTitle"/>
          </p:nvPr>
        </p:nvSpPr>
        <p:spPr>
          <a:xfrm>
            <a:off x="795338" y="692150"/>
            <a:ext cx="7772400" cy="719138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4C22"/>
                </a:solidFill>
              </a:rPr>
              <a:t>Дорогие родители!</a:t>
            </a:r>
          </a:p>
        </p:txBody>
      </p:sp>
      <p:sp>
        <p:nvSpPr>
          <p:cNvPr id="512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8675" y="1268413"/>
            <a:ext cx="7486650" cy="4897437"/>
          </a:xfrm>
        </p:spPr>
        <p:txBody>
          <a:bodyPr/>
          <a:lstStyle/>
          <a:p>
            <a:pPr algn="just"/>
            <a:r>
              <a:rPr lang="ru-RU" altLang="ru-RU" sz="2400" b="1" smtClean="0">
                <a:solidFill>
                  <a:srgbClr val="33CC33"/>
                </a:solidFill>
              </a:rPr>
              <a:t>	</a:t>
            </a:r>
            <a:r>
              <a:rPr lang="ru-RU" altLang="ru-RU" sz="2800" b="1" smtClean="0">
                <a:solidFill>
                  <a:srgbClr val="004C22"/>
                </a:solidFill>
              </a:rPr>
              <a:t>Предлагаем вам провести время с детьми за увлекательными логическими играми. </a:t>
            </a:r>
          </a:p>
          <a:p>
            <a:pPr algn="just"/>
            <a:r>
              <a:rPr lang="ru-RU" altLang="ru-RU" sz="2800" b="1" smtClean="0">
                <a:solidFill>
                  <a:srgbClr val="004C22"/>
                </a:solidFill>
              </a:rPr>
              <a:t>	Хотя вам, взрослым, они могут показаться простыми, для ребёнка это отличный способ тренировать мышление и находить необычные решения.</a:t>
            </a:r>
          </a:p>
          <a:p>
            <a:pPr algn="just"/>
            <a:r>
              <a:rPr lang="ru-RU" altLang="ru-RU" sz="2800" b="1" smtClean="0">
                <a:solidFill>
                  <a:srgbClr val="004C22"/>
                </a:solidFill>
              </a:rPr>
              <a:t>	Важно, чтобы малыш не просто дал полный  ответ, но и объяснил своё решение.</a:t>
            </a:r>
          </a:p>
          <a:p>
            <a:pPr algn="just"/>
            <a:endParaRPr lang="ru-RU" altLang="ru-RU" sz="2000" b="1" smtClean="0">
              <a:solidFill>
                <a:srgbClr val="33CC33"/>
              </a:solidFill>
            </a:endParaRPr>
          </a:p>
          <a:p>
            <a:pPr algn="just"/>
            <a:r>
              <a:rPr lang="ru-RU" altLang="ru-RU" sz="2000" b="1" smtClean="0">
                <a:solidFill>
                  <a:srgbClr val="33CC33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79388" y="56832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4C22"/>
                </a:solidFill>
              </a:rPr>
              <a:t>Помоги Жулику найти </a:t>
            </a:r>
            <a:br>
              <a:rPr lang="ru-RU" altLang="ru-RU" sz="3600" b="1" smtClean="0">
                <a:solidFill>
                  <a:srgbClr val="004C22"/>
                </a:solidFill>
              </a:rPr>
            </a:br>
            <a:r>
              <a:rPr lang="ru-RU" altLang="ru-RU" sz="3600" b="1" smtClean="0">
                <a:solidFill>
                  <a:srgbClr val="004C22"/>
                </a:solidFill>
              </a:rPr>
              <a:t>10 различий</a:t>
            </a:r>
          </a:p>
        </p:txBody>
      </p:sp>
      <p:pic>
        <p:nvPicPr>
          <p:cNvPr id="6147" name="Содержимое 3" descr="Image8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1882775"/>
            <a:ext cx="7724775" cy="4268788"/>
          </a:xfrm>
        </p:spPr>
      </p:pic>
      <p:pic>
        <p:nvPicPr>
          <p:cNvPr id="6148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739775"/>
            <a:ext cx="1103312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7" descr="Рисунок19.jpg"/>
          <p:cNvPicPr>
            <a:picLocks noChangeAspect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2276475"/>
            <a:ext cx="6297613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647700" y="835025"/>
            <a:ext cx="7848600" cy="1274763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4C22"/>
                </a:solidFill>
              </a:rPr>
              <a:t>Найди любимую рыбку Жулика, если ты знаешь, </a:t>
            </a:r>
            <a:br>
              <a:rPr lang="ru-RU" altLang="ru-RU" sz="2400" b="1" smtClean="0">
                <a:solidFill>
                  <a:srgbClr val="004C22"/>
                </a:solidFill>
              </a:rPr>
            </a:br>
            <a:r>
              <a:rPr lang="ru-RU" altLang="ru-RU" sz="2400" b="1" smtClean="0">
                <a:solidFill>
                  <a:srgbClr val="004C22"/>
                </a:solidFill>
              </a:rPr>
              <a:t>что она не длинная, без горошин, не грустная, у неё закрыт рот и у неё не три полоски.</a:t>
            </a:r>
          </a:p>
        </p:txBody>
      </p:sp>
      <p:pic>
        <p:nvPicPr>
          <p:cNvPr id="7172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3539" flipH="1">
            <a:off x="769938" y="4318000"/>
            <a:ext cx="144621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4C22"/>
                </a:solidFill>
              </a:rPr>
              <a:t>В рамке из нижнего ряда выбери недостающий предмет для верхнего ряда. Почему ты выбрал этот предмет?</a:t>
            </a:r>
          </a:p>
        </p:txBody>
      </p:sp>
      <p:pic>
        <p:nvPicPr>
          <p:cNvPr id="8195" name="Содержимое 5" descr="Image10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3738" y="1822450"/>
            <a:ext cx="3921125" cy="1843088"/>
          </a:xfrm>
        </p:spPr>
      </p:pic>
      <p:pic>
        <p:nvPicPr>
          <p:cNvPr id="8196" name="Рисунок 6" descr="Копия (2) Image10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325" y="1822450"/>
            <a:ext cx="3738563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7" descr="Копия Image10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3754438"/>
            <a:ext cx="48895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867275"/>
            <a:ext cx="1103313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Рисунок144.jpg"/>
          <p:cNvPicPr>
            <a:picLocks noChangeAspect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63" y="1550988"/>
            <a:ext cx="711200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428625" y="5826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4C22"/>
                </a:solidFill>
              </a:rPr>
              <a:t>Рассмотри пирамидку. </a:t>
            </a:r>
            <a:br>
              <a:rPr lang="ru-RU" altLang="ru-RU" sz="3200" b="1" smtClean="0">
                <a:solidFill>
                  <a:srgbClr val="004C22"/>
                </a:solidFill>
              </a:rPr>
            </a:br>
            <a:r>
              <a:rPr lang="ru-RU" altLang="ru-RU" sz="3200" b="1" smtClean="0">
                <a:solidFill>
                  <a:srgbClr val="004C22"/>
                </a:solidFill>
              </a:rPr>
              <a:t>Какой вид сверху ей соответствует?</a:t>
            </a:r>
          </a:p>
        </p:txBody>
      </p:sp>
      <p:pic>
        <p:nvPicPr>
          <p:cNvPr id="9220" name="Рисунок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5164138"/>
            <a:ext cx="9890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4C22"/>
                </a:solidFill>
              </a:rPr>
              <a:t>Как ты думаешь, какой признак объединяет предметы в каждой группе?</a:t>
            </a:r>
          </a:p>
        </p:txBody>
      </p:sp>
      <p:pic>
        <p:nvPicPr>
          <p:cNvPr id="10243" name="Рисунок 7" descr="Рисунок13.jpg"/>
          <p:cNvPicPr>
            <a:picLocks noChangeAspect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484313"/>
            <a:ext cx="6335712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1049338"/>
            <a:ext cx="7858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750888" y="258763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4C22"/>
                </a:solidFill>
              </a:rPr>
              <a:t>Помоги Жулику расставить картинки по порядку. </a:t>
            </a:r>
          </a:p>
        </p:txBody>
      </p:sp>
      <p:pic>
        <p:nvPicPr>
          <p:cNvPr id="11267" name="Содержимое 3" descr="Image12.bmp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350" y="1484313"/>
            <a:ext cx="6337300" cy="4752975"/>
          </a:xfrm>
        </p:spPr>
      </p:pic>
      <p:pic>
        <p:nvPicPr>
          <p:cNvPr id="11268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150" y="1089025"/>
            <a:ext cx="11033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016000" y="5768975"/>
            <a:ext cx="75072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2000"/>
              <a:t>Попробуй составить рассказ про то, что происходило в этом саду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102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Arial Black</vt:lpstr>
      <vt:lpstr>Тема Office</vt:lpstr>
      <vt:lpstr>1_Тема Office</vt:lpstr>
      <vt:lpstr>Задание по логике «Логические приключения  с Жуликом» </vt:lpstr>
      <vt:lpstr>Дорогие родители!</vt:lpstr>
      <vt:lpstr>Помоги Жулику найти  10 различий</vt:lpstr>
      <vt:lpstr>Найди любимую рыбку Жулика, если ты знаешь,  что она не длинная, без горошин, не грустная, у неё закрыт рот и у неё не три полоски.</vt:lpstr>
      <vt:lpstr>В рамке из нижнего ряда выбери недостающий предмет для верхнего ряда. Почему ты выбрал этот предмет?</vt:lpstr>
      <vt:lpstr>Рассмотри пирамидку.  Какой вид сверху ей соответствует?</vt:lpstr>
      <vt:lpstr>Как ты думаешь, какой признак объединяет предметы в каждой группе?</vt:lpstr>
      <vt:lpstr>Помоги Жулику расставить картинки по порядку.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МЫСЛИТЬ ЛОГИЧЕСКИ</dc:title>
  <dc:creator>Admin</dc:creator>
  <cp:lastModifiedBy>Евгений</cp:lastModifiedBy>
  <cp:revision>54</cp:revision>
  <dcterms:created xsi:type="dcterms:W3CDTF">2010-03-22T14:10:05Z</dcterms:created>
  <dcterms:modified xsi:type="dcterms:W3CDTF">2025-12-09T07:17:20Z</dcterms:modified>
</cp:coreProperties>
</file>