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3" r:id="rId4"/>
    <p:sldId id="293" r:id="rId5"/>
    <p:sldId id="294" r:id="rId6"/>
    <p:sldId id="282" r:id="rId7"/>
    <p:sldId id="281" r:id="rId8"/>
    <p:sldId id="28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5AB935-C3EB-489C-B3A8-22FA4C691421}">
          <p14:sldIdLst>
            <p14:sldId id="256"/>
          </p14:sldIdLst>
        </p14:section>
        <p14:section name="Раздел без заголовка" id="{BE7DD72E-C29E-4CB5-B5A3-9A1DC3CED154}">
          <p14:sldIdLst>
            <p14:sldId id="292"/>
            <p14:sldId id="283"/>
            <p14:sldId id="293"/>
            <p14:sldId id="294"/>
            <p14:sldId id="282"/>
            <p14:sldId id="281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" initials="А" lastIdx="1" clrIdx="0">
    <p:extLst>
      <p:ext uri="{19B8F6BF-5375-455C-9EA6-DF929625EA0E}">
        <p15:presenceInfo xmlns:p15="http://schemas.microsoft.com/office/powerpoint/2012/main" userId="Алекс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FFFFCC"/>
    <a:srgbClr val="FFCCFF"/>
    <a:srgbClr val="F2FD9D"/>
    <a:srgbClr val="CCCCFF"/>
    <a:srgbClr val="FFFFFF"/>
    <a:srgbClr val="E4801C"/>
    <a:srgbClr val="EDF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16" autoAdjust="0"/>
  </p:normalViewPr>
  <p:slideViewPr>
    <p:cSldViewPr snapToGrid="0">
      <p:cViewPr varScale="1">
        <p:scale>
          <a:sx n="115" d="100"/>
          <a:sy n="115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00:03:12.967" idx="1">
    <p:pos x="6585" y="689"/>
    <p:text/>
    <p:extLst>
      <p:ext uri="{C676402C-5697-4E1C-873F-D02D1690AC5C}">
        <p15:threadingInfo xmlns:p15="http://schemas.microsoft.com/office/powerpoint/2012/main" timeZoneBias="-7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AB05E-4E10-6D28-E533-0F13A28E2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123F3B-A60C-73EA-AC58-13B57DE11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9A377-8B1C-A737-D62E-3872B276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7AD7C-DC77-5349-D700-1893BD5A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3E993-6323-FD39-B583-53A0E3A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7FCB1-5F4B-E2C7-0E91-441C97DF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6F8ED2-77FD-5052-871D-40D5DC59A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D46B2-AD80-1AF5-B363-6BA4881C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DCADA-92B8-A4FD-942B-B8AAE52A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880D5-DA32-7080-E5A3-DE7C083E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3033BB-AB78-2CB2-0CD9-B376FBB40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FC96D6-5C27-AA49-57BF-E557AA0F9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3A953-DF5C-8AA5-7709-8545CF4C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AF47D-6915-A198-6411-2E3140EB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7FAA5-9CA2-9AF0-4E09-DF4A1A1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34FB6-6452-F2F2-E662-738B3582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9F3CE-6844-3612-86F4-616210C4E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163C3-BF02-9C0E-3A33-A2E5BC93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4C17A-CDA7-3668-78C5-3D1CAD27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62550-B194-0431-190B-E7D7FC47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1A7C-FFF8-FC67-97C1-E169A9E8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3A7E9-DADA-C35B-B996-61CAF086F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DD477-F06E-1C7B-C6B8-490E1840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F1D50-D842-9183-3F59-92374379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8798A-0202-033D-A4A3-16FDB699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AF2A9-6828-BEC3-6020-833B35E2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87890-7579-0908-8B5C-FFCABD4BE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E42ECA-BB75-A3EE-26F2-2A27C2DDB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55FB7-EFDF-54EA-5446-4889EB4E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7A3D7-09A1-7876-14F7-2A46883F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C9AE3-0925-6434-5B3E-1F40CEBD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1442D-39F0-1B8B-88A6-B6CBC85B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0D764E-AD2B-97D9-5321-F1C149D4D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0449B-D164-9A59-14BD-9F0AE4DC4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9FF0F4-BE8A-6878-596B-928CF0049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3FB8ED-7333-069D-AAB8-038C4E9F5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1E0AE8-23AD-8FC5-B613-A2923B27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CA8940-7213-713E-4CF9-B8B69B13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6D8234-8D2A-E92A-3A2F-A4F71C81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8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FE8FE-3100-1DE6-60E7-E0FA34BB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ED9026-D7D3-AF2F-5467-755AAF47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A24B95-9045-9A6A-66E7-CCF6ACF6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E8551-B315-0580-2121-1F8F0318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4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40C90F-2989-7AD9-99A9-3447E45F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6EC5D9-AD0C-6FE3-3F14-81180B42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8D2DEF-C1F1-BC82-02B0-F1CF1EFA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5D69F-6732-9D39-261C-CDEBE616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4A1F6-08CE-EB50-1DCE-17BA1D610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39E1A-E067-136F-9A9A-FCE346EE1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27285-EAC5-1AC7-1DAD-644D888D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E73CF-641A-B6FD-0795-74DDBB9C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BF31E-9DBB-646D-673F-DA21F8ED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6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1851F-1F35-3366-2ECB-39756A5D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561B71-62EB-C61D-F4A9-0B0C5C2A5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45833C-2E2E-D234-3EA3-2A0F652E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38D54-FEBF-2F38-5E44-0819FA31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4458E-C233-CEB2-A865-6416C394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613768-0719-CE23-036C-8D6CDECB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341D-ED0F-8248-C48B-3380E489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AB9EE-BA02-2029-F08B-C1FF65EF5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B9D1-A10E-6D27-323F-F707A1BA8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5C56-D1D0-4D96-94D8-1F3E2F48A8B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81FB2-C860-0709-8CF7-87F4BA7E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09EB6-68CD-1B0B-B7DA-A46DAFFA1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619">
              <a:srgbClr val="F2FD9D"/>
            </a:gs>
            <a:gs pos="41000">
              <a:srgbClr val="FFCCFF"/>
            </a:gs>
            <a:gs pos="64000">
              <a:srgbClr val="FFFF00"/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308AC4-9A06-A4CF-18CA-D67CAD0B7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1766" y="2458787"/>
            <a:ext cx="5583641" cy="434806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логике</a:t>
            </a: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5D482D-B443-AC9C-8801-DBE5A989CE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51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FFBEE-5F94-7B54-1517-81EDCCAF39FF}"/>
              </a:ext>
            </a:extLst>
          </p:cNvPr>
          <p:cNvSpPr txBox="1"/>
          <p:nvPr/>
        </p:nvSpPr>
        <p:spPr>
          <a:xfrm>
            <a:off x="4930232" y="3984952"/>
            <a:ext cx="66599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 учащихся по дополнительной общеразвивающей программе «Растём, развиваемся, учимся»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Модуль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«Логика»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Возраст детей 4-4,5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лет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едагог дополнительного образования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Щедрина Елена Анатольевна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7D5006-2039-2D66-4C7D-9F920E2FC8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51" y="4171111"/>
            <a:ext cx="4067683" cy="2476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26BE78-BC00-C5D4-712C-836D40D35BA8}"/>
              </a:ext>
            </a:extLst>
          </p:cNvPr>
          <p:cNvSpPr txBox="1"/>
          <p:nvPr/>
        </p:nvSpPr>
        <p:spPr>
          <a:xfrm>
            <a:off x="4736756" y="6091973"/>
            <a:ext cx="286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Петропавловск-Камчатский</a:t>
            </a:r>
          </a:p>
          <a:p>
            <a:pPr lvl="0" algn="ctr"/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2025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г.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8F4C3-CA1E-B5F4-2920-9718FF07C565}"/>
              </a:ext>
            </a:extLst>
          </p:cNvPr>
          <p:cNvSpPr txBox="1"/>
          <p:nvPr/>
        </p:nvSpPr>
        <p:spPr>
          <a:xfrm>
            <a:off x="1992923" y="1556474"/>
            <a:ext cx="7909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«Центр внешкольной работы»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EA21B-E491-160E-99C2-4B26C0F3D4F1}"/>
              </a:ext>
            </a:extLst>
          </p:cNvPr>
          <p:cNvSpPr txBox="1"/>
          <p:nvPr/>
        </p:nvSpPr>
        <p:spPr>
          <a:xfrm>
            <a:off x="2899507" y="2969289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«Чередование»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277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9694C7-C4F9-3238-376A-C1AF6C9D5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AB72C4-5A07-3BC2-8C75-A1C420A005B7}"/>
              </a:ext>
            </a:extLst>
          </p:cNvPr>
          <p:cNvSpPr txBox="1"/>
          <p:nvPr/>
        </p:nvSpPr>
        <p:spPr>
          <a:xfrm>
            <a:off x="970300" y="2066484"/>
            <a:ext cx="5636446" cy="1648782"/>
          </a:xfrm>
          <a:prstGeom prst="rect">
            <a:avLst/>
          </a:prstGeom>
          <a:solidFill>
            <a:srgbClr val="F2FD9D"/>
          </a:solidFill>
          <a:ln w="57150">
            <a:solidFill>
              <a:srgbClr val="00B05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B050"/>
                </a:solidFill>
                <a:latin typeface="Arial Black" panose="020B0A04020102020204" pitchFamily="34" charset="0"/>
              </a:rPr>
              <a:t>Шесть ушей,</a:t>
            </a:r>
          </a:p>
          <a:p>
            <a:r>
              <a:rPr lang="ru-RU" sz="2800" i="1" dirty="0">
                <a:solidFill>
                  <a:srgbClr val="00B050"/>
                </a:solidFill>
                <a:latin typeface="Arial Black" panose="020B0A04020102020204" pitchFamily="34" charset="0"/>
              </a:rPr>
              <a:t>двенадцать лапок.</a:t>
            </a:r>
          </a:p>
          <a:p>
            <a:r>
              <a:rPr lang="ru-RU" sz="2800" i="1" dirty="0">
                <a:solidFill>
                  <a:srgbClr val="00B050"/>
                </a:solidFill>
                <a:latin typeface="Arial Black" panose="020B0A04020102020204" pitchFamily="34" charset="0"/>
              </a:rPr>
              <a:t>Как зовут таких котяток?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A1685-E76E-DB1A-B2CF-BE9E7AA360C5}"/>
              </a:ext>
            </a:extLst>
          </p:cNvPr>
          <p:cNvSpPr txBox="1"/>
          <p:nvPr/>
        </p:nvSpPr>
        <p:spPr>
          <a:xfrm rot="10800000" flipV="1">
            <a:off x="1954719" y="6137188"/>
            <a:ext cx="516353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  <a:latin typeface="Arial Black" panose="020B0A04020102020204" pitchFamily="34" charset="0"/>
              </a:rPr>
              <a:t>Ответ: </a:t>
            </a:r>
            <a:r>
              <a:rPr lang="ru-RU" i="1" dirty="0">
                <a:solidFill>
                  <a:srgbClr val="0070C0"/>
                </a:solidFill>
                <a:latin typeface="Arial Black" panose="020B0A04020102020204" pitchFamily="34" charset="0"/>
              </a:rPr>
              <a:t>Коржик, Карамелька и Компот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6DA8D-BEDF-4DD1-5A3E-04EAB5E7C013}"/>
              </a:ext>
            </a:extLst>
          </p:cNvPr>
          <p:cNvSpPr txBox="1"/>
          <p:nvPr/>
        </p:nvSpPr>
        <p:spPr>
          <a:xfrm>
            <a:off x="635122" y="241076"/>
            <a:ext cx="663221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Наше занятие нам помогут провести герои из мультфильма.</a:t>
            </a:r>
          </a:p>
          <a:p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Отгадайте загадку про них.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703ED-ADA2-D7C3-A023-8ABC0447B6FB}"/>
              </a:ext>
            </a:extLst>
          </p:cNvPr>
          <p:cNvSpPr txBox="1"/>
          <p:nvPr/>
        </p:nvSpPr>
        <p:spPr>
          <a:xfrm>
            <a:off x="531718" y="4821183"/>
            <a:ext cx="3616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А вы помните как зовут этих котят?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CDEC9-8C14-F698-9220-8C1F00E57A20}"/>
              </a:ext>
            </a:extLst>
          </p:cNvPr>
          <p:cNvSpPr txBox="1"/>
          <p:nvPr/>
        </p:nvSpPr>
        <p:spPr>
          <a:xfrm>
            <a:off x="531718" y="3984223"/>
            <a:ext cx="5214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Это герои мультфильма «Три кота»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17CAD7-ED24-38FC-56C5-AE469C3A1F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249" y="241076"/>
            <a:ext cx="4928225" cy="6659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8A3159-A4BF-240B-071A-A841C1ECC46E}"/>
              </a:ext>
            </a:extLst>
          </p:cNvPr>
          <p:cNvSpPr txBox="1"/>
          <p:nvPr/>
        </p:nvSpPr>
        <p:spPr>
          <a:xfrm>
            <a:off x="11804822" y="6389106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2</a:t>
            </a:r>
            <a:r>
              <a:rPr lang="ru-RU" sz="2400" b="0" i="0" u="none" strike="noStrike" baseline="0" dirty="0">
                <a:solidFill>
                  <a:srgbClr val="329932"/>
                </a:solidFill>
                <a:latin typeface="ObelixPro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E88D-5F81-A9EC-29FE-5B1B849D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0AD4FC-AF6D-277F-C8FD-BDABCA5C8F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76" y="296563"/>
            <a:ext cx="2809102" cy="344341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974EB4-CBE3-D1E3-AF7C-4E8F3D96A3FA}"/>
              </a:ext>
            </a:extLst>
          </p:cNvPr>
          <p:cNvSpPr txBox="1"/>
          <p:nvPr/>
        </p:nvSpPr>
        <p:spPr>
          <a:xfrm>
            <a:off x="3410464" y="405883"/>
            <a:ext cx="8163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Карамелька очень любит порядок. 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Помогите ей расставить картинки на свое место.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F4AC8D-FE57-474B-BF89-6155FEA60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5948" y="1102873"/>
            <a:ext cx="6630893" cy="1349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6B1DF9-84B6-11F7-50D5-794B6C859A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708" y="2560128"/>
            <a:ext cx="6284907" cy="13490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6D8663-0C1D-0134-D7E8-F11159DBAF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826" y="3973584"/>
            <a:ext cx="5908337" cy="14438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3589326-D8CB-5D91-BCBD-DD12A7469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097" y="5481796"/>
            <a:ext cx="6161647" cy="1301579"/>
          </a:xfrm>
          <a:prstGeom prst="rect">
            <a:avLst/>
          </a:prstGeom>
        </p:spPr>
      </p:pic>
      <p:sp>
        <p:nvSpPr>
          <p:cNvPr id="24" name="Ромб 23">
            <a:extLst>
              <a:ext uri="{FF2B5EF4-FFF2-40B4-BE49-F238E27FC236}">
                <a16:creationId xmlns:a16="http://schemas.microsoft.com/office/drawing/2014/main" id="{7C0877D5-4FDB-3144-9AC4-230F13CC23ED}"/>
              </a:ext>
            </a:extLst>
          </p:cNvPr>
          <p:cNvSpPr/>
          <p:nvPr/>
        </p:nvSpPr>
        <p:spPr>
          <a:xfrm>
            <a:off x="3249828" y="1583016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86891B4F-072C-5797-4902-843CC0A8FA28}"/>
              </a:ext>
            </a:extLst>
          </p:cNvPr>
          <p:cNvSpPr/>
          <p:nvPr/>
        </p:nvSpPr>
        <p:spPr>
          <a:xfrm>
            <a:off x="3982995" y="2975920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53B8C20A-ADA2-091D-CDBB-44AAFBD18115}"/>
              </a:ext>
            </a:extLst>
          </p:cNvPr>
          <p:cNvSpPr/>
          <p:nvPr/>
        </p:nvSpPr>
        <p:spPr>
          <a:xfrm>
            <a:off x="181233" y="4544519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id="{5D420A2D-F622-499D-9721-5D7787749118}"/>
              </a:ext>
            </a:extLst>
          </p:cNvPr>
          <p:cNvSpPr/>
          <p:nvPr/>
        </p:nvSpPr>
        <p:spPr>
          <a:xfrm>
            <a:off x="4349578" y="5808393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AF1CC-716F-7D6A-251F-2D87E0873E41}"/>
              </a:ext>
            </a:extLst>
          </p:cNvPr>
          <p:cNvSpPr txBox="1"/>
          <p:nvPr/>
        </p:nvSpPr>
        <p:spPr>
          <a:xfrm>
            <a:off x="11804822" y="6389106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3</a:t>
            </a:r>
            <a:r>
              <a:rPr lang="ru-RU" sz="2400" b="0" i="0" u="none" strike="noStrike" baseline="0" dirty="0">
                <a:solidFill>
                  <a:srgbClr val="329932"/>
                </a:solidFill>
                <a:latin typeface="ObelixPro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3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A219EE-847E-A056-5AEF-DD482F7A1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7D3456A-F657-BFF2-9EE5-22BEC22F9532}"/>
              </a:ext>
            </a:extLst>
          </p:cNvPr>
          <p:cNvSpPr txBox="1"/>
          <p:nvPr/>
        </p:nvSpPr>
        <p:spPr>
          <a:xfrm>
            <a:off x="411891" y="502792"/>
            <a:ext cx="94076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Помогите Компоту раскрасить фигуры, не нарушая порядок.</a:t>
            </a:r>
          </a:p>
        </p:txBody>
      </p:sp>
      <p:sp>
        <p:nvSpPr>
          <p:cNvPr id="24" name="Ромб 23">
            <a:extLst>
              <a:ext uri="{FF2B5EF4-FFF2-40B4-BE49-F238E27FC236}">
                <a16:creationId xmlns:a16="http://schemas.microsoft.com/office/drawing/2014/main" id="{B2B80F2B-4E55-9D8B-986E-9184B6C5E124}"/>
              </a:ext>
            </a:extLst>
          </p:cNvPr>
          <p:cNvSpPr/>
          <p:nvPr/>
        </p:nvSpPr>
        <p:spPr>
          <a:xfrm>
            <a:off x="97106" y="1812042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109F8DD5-A76E-CAE4-9E54-90F07AEE1A04}"/>
              </a:ext>
            </a:extLst>
          </p:cNvPr>
          <p:cNvSpPr/>
          <p:nvPr/>
        </p:nvSpPr>
        <p:spPr>
          <a:xfrm>
            <a:off x="68097" y="3125850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07F42EF4-741F-C294-4CBD-C10BC25EAF47}"/>
              </a:ext>
            </a:extLst>
          </p:cNvPr>
          <p:cNvSpPr/>
          <p:nvPr/>
        </p:nvSpPr>
        <p:spPr>
          <a:xfrm>
            <a:off x="59074" y="4692800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8FF2DC-2C29-98E5-C069-04278FBA88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25015" y="2029629"/>
            <a:ext cx="3315728" cy="4058596"/>
          </a:xfrm>
          <a:prstGeom prst="rect">
            <a:avLst/>
          </a:prstGeom>
          <a:ln w="5715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8C1521-7A5E-5C04-6AF1-5982ABE733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306" y="1491048"/>
            <a:ext cx="7573199" cy="43166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97C27B-3154-2881-87DD-FBBCC75B73DB}"/>
              </a:ext>
            </a:extLst>
          </p:cNvPr>
          <p:cNvSpPr txBox="1"/>
          <p:nvPr/>
        </p:nvSpPr>
        <p:spPr>
          <a:xfrm>
            <a:off x="11747154" y="6298490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4</a:t>
            </a:r>
            <a:r>
              <a:rPr lang="ru-RU" sz="2400" b="0" i="0" u="none" strike="noStrike" baseline="0" dirty="0">
                <a:solidFill>
                  <a:srgbClr val="329932"/>
                </a:solidFill>
                <a:latin typeface="ObelixPro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5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6241A-98AD-9553-CE8B-A203EEE94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9CA00AC-929F-47EF-386E-829588153EC9}"/>
              </a:ext>
            </a:extLst>
          </p:cNvPr>
          <p:cNvSpPr txBox="1"/>
          <p:nvPr/>
        </p:nvSpPr>
        <p:spPr>
          <a:xfrm>
            <a:off x="535458" y="305083"/>
            <a:ext cx="64914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Коржик понял, что Карамелька и Компот 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недавно узнали про чередования,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вот и чередую все подряд.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ED630-2B5A-B7EE-D2FD-C1F0B91C7F8A}"/>
              </a:ext>
            </a:extLst>
          </p:cNvPr>
          <p:cNvSpPr txBox="1"/>
          <p:nvPr/>
        </p:nvSpPr>
        <p:spPr>
          <a:xfrm>
            <a:off x="6096000" y="1005361"/>
            <a:ext cx="6001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Найди на картинке чередования.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F990B-33BA-831E-FF5E-FE404E11FB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261" r="-217" b="6667"/>
          <a:stretch/>
        </p:blipFill>
        <p:spPr>
          <a:xfrm>
            <a:off x="1152882" y="1644369"/>
            <a:ext cx="7941692" cy="5068617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8FFB7D-0F77-EE09-463F-FF3F305A5079}"/>
              </a:ext>
            </a:extLst>
          </p:cNvPr>
          <p:cNvSpPr txBox="1"/>
          <p:nvPr/>
        </p:nvSpPr>
        <p:spPr>
          <a:xfrm>
            <a:off x="11710088" y="6331441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5</a:t>
            </a:r>
            <a:r>
              <a:rPr lang="ru-RU" sz="2400" b="0" i="0" u="none" strike="noStrike" baseline="0" dirty="0">
                <a:solidFill>
                  <a:srgbClr val="329932"/>
                </a:solidFill>
                <a:latin typeface="ObelixPro"/>
              </a:rPr>
              <a:t> 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F97DA-6C41-7925-7692-E32479DED85A}"/>
              </a:ext>
            </a:extLst>
          </p:cNvPr>
          <p:cNvSpPr txBox="1"/>
          <p:nvPr/>
        </p:nvSpPr>
        <p:spPr>
          <a:xfrm rot="10800000" flipV="1">
            <a:off x="9321912" y="2180835"/>
            <a:ext cx="2388176" cy="3693319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  <a:latin typeface="Arial Black" panose="020B0A04020102020204" pitchFamily="34" charset="0"/>
              </a:rPr>
              <a:t>Ответ: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70C0"/>
                </a:solidFill>
                <a:latin typeface="Arial Black" panose="020B0A04020102020204" pitchFamily="34" charset="0"/>
              </a:rPr>
              <a:t>чередование полосок на тельняшке Коржика,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полоски на спасательном круге Карамельки,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70C0"/>
                </a:solidFill>
                <a:latin typeface="Arial Black" panose="020B0A04020102020204" pitchFamily="34" charset="0"/>
              </a:rPr>
              <a:t>чередование полосок на хвостах у всех котят.</a:t>
            </a:r>
          </a:p>
        </p:txBody>
      </p:sp>
    </p:spTree>
    <p:extLst>
      <p:ext uri="{BB962C8B-B14F-4D97-AF65-F5344CB8AC3E}">
        <p14:creationId xmlns:p14="http://schemas.microsoft.com/office/powerpoint/2010/main" val="122638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3E34A0-B87D-0043-89C3-18FC0BF89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11E54-526B-3CD7-4743-6BE89AE4B8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468" y="710547"/>
            <a:ext cx="7350559" cy="5512919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36D4A8-813E-F5BB-3652-EE4ED5BF9966}"/>
              </a:ext>
            </a:extLst>
          </p:cNvPr>
          <p:cNvSpPr txBox="1"/>
          <p:nvPr/>
        </p:nvSpPr>
        <p:spPr>
          <a:xfrm>
            <a:off x="296562" y="240669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Лапочка переходила дорогу 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в неположенном месте,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и с её хвостиком 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произошла неприятность.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7A21A-4944-9E80-146B-30DC384AE6D3}"/>
              </a:ext>
            </a:extLst>
          </p:cNvPr>
          <p:cNvSpPr txBox="1"/>
          <p:nvPr/>
        </p:nvSpPr>
        <p:spPr>
          <a:xfrm>
            <a:off x="296562" y="1807667"/>
            <a:ext cx="3764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Кто вылечит Лапочку?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40707-DF0C-E04B-D2BF-5A971508C4FC}"/>
              </a:ext>
            </a:extLst>
          </p:cNvPr>
          <p:cNvSpPr txBox="1"/>
          <p:nvPr/>
        </p:nvSpPr>
        <p:spPr>
          <a:xfrm>
            <a:off x="11718326" y="6293709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6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C2D9A-3925-752A-7AEA-A781CCA57112}"/>
              </a:ext>
            </a:extLst>
          </p:cNvPr>
          <p:cNvSpPr txBox="1"/>
          <p:nvPr/>
        </p:nvSpPr>
        <p:spPr>
          <a:xfrm>
            <a:off x="296562" y="2605469"/>
            <a:ext cx="37646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Отгадай загадку и ты узнаешь, кто бы мог помочь ей правильно перейти дорогу?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54C65-0C8A-9EC1-18E5-20631EF2B1CC}"/>
              </a:ext>
            </a:extLst>
          </p:cNvPr>
          <p:cNvSpPr txBox="1"/>
          <p:nvPr/>
        </p:nvSpPr>
        <p:spPr>
          <a:xfrm>
            <a:off x="158577" y="3998568"/>
            <a:ext cx="4040661" cy="2215991"/>
          </a:xfrm>
          <a:prstGeom prst="rect">
            <a:avLst/>
          </a:prstGeom>
          <a:solidFill>
            <a:srgbClr val="F2FD9D"/>
          </a:solidFill>
          <a:ln w="57150">
            <a:solidFill>
              <a:srgbClr val="00B05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B050"/>
                </a:solidFill>
                <a:latin typeface="Arial Black" panose="020B0A04020102020204" pitchFamily="34" charset="0"/>
              </a:rPr>
              <a:t>Вот дорожная загадка:</a:t>
            </a:r>
          </a:p>
          <a:p>
            <a:r>
              <a:rPr lang="ru-RU" sz="2000" i="1" dirty="0">
                <a:solidFill>
                  <a:srgbClr val="00B050"/>
                </a:solidFill>
                <a:latin typeface="Arial Black" panose="020B0A04020102020204" pitchFamily="34" charset="0"/>
              </a:rPr>
              <a:t>Как зовется та лошадка?</a:t>
            </a:r>
          </a:p>
          <a:p>
            <a:r>
              <a:rPr lang="ru-RU" sz="2000" i="1" dirty="0">
                <a:solidFill>
                  <a:srgbClr val="00B050"/>
                </a:solidFill>
                <a:latin typeface="Arial Black" panose="020B0A04020102020204" pitchFamily="34" charset="0"/>
              </a:rPr>
              <a:t>Что легла на переходы,</a:t>
            </a:r>
          </a:p>
          <a:p>
            <a:r>
              <a:rPr lang="ru-RU" sz="2000" i="1" dirty="0">
                <a:solidFill>
                  <a:srgbClr val="00B050"/>
                </a:solidFill>
                <a:latin typeface="Arial Black" panose="020B0A04020102020204" pitchFamily="34" charset="0"/>
              </a:rPr>
              <a:t>Где шагают пешеходы?</a:t>
            </a:r>
          </a:p>
          <a:p>
            <a:r>
              <a:rPr lang="ru-RU" sz="2000" i="1" dirty="0">
                <a:solidFill>
                  <a:srgbClr val="00B050"/>
                </a:solidFill>
                <a:latin typeface="Arial Black" panose="020B0A04020102020204" pitchFamily="34" charset="0"/>
              </a:rPr>
              <a:t>Чередуются полоски,</a:t>
            </a:r>
          </a:p>
          <a:p>
            <a:r>
              <a:rPr lang="ru-RU" sz="2000" i="1" dirty="0">
                <a:solidFill>
                  <a:srgbClr val="00B050"/>
                </a:solidFill>
                <a:latin typeface="Arial Black" panose="020B0A04020102020204" pitchFamily="34" charset="0"/>
              </a:rPr>
              <a:t>Как полоски на матроске</a:t>
            </a:r>
            <a:r>
              <a:rPr lang="ru-RU" sz="2000" dirty="0">
                <a:solidFill>
                  <a:srgbClr val="00B050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E34BF-2178-0871-16E5-931F72FD2373}"/>
              </a:ext>
            </a:extLst>
          </p:cNvPr>
          <p:cNvSpPr txBox="1"/>
          <p:nvPr/>
        </p:nvSpPr>
        <p:spPr>
          <a:xfrm rot="10800000" flipV="1">
            <a:off x="687833" y="6355044"/>
            <a:ext cx="5408167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  <a:latin typeface="Arial Black" panose="020B0A04020102020204" pitchFamily="34" charset="0"/>
              </a:rPr>
              <a:t>Ответ: </a:t>
            </a:r>
            <a:r>
              <a:rPr lang="ru-RU" i="1" dirty="0">
                <a:solidFill>
                  <a:srgbClr val="0070C0"/>
                </a:solidFill>
                <a:latin typeface="Arial Black" panose="020B0A04020102020204" pitchFamily="34" charset="0"/>
              </a:rPr>
              <a:t>это зебра, пешеходный переход</a:t>
            </a:r>
          </a:p>
        </p:txBody>
      </p:sp>
    </p:spTree>
    <p:extLst>
      <p:ext uri="{BB962C8B-B14F-4D97-AF65-F5344CB8AC3E}">
        <p14:creationId xmlns:p14="http://schemas.microsoft.com/office/powerpoint/2010/main" val="381404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E3EA17-CC67-8B62-0901-0DAAEE60CE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37" y="354216"/>
            <a:ext cx="7018639" cy="572094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2D016D-A13F-B67B-C1C6-C5F1354075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806" y="354217"/>
            <a:ext cx="1527257" cy="1589914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46731C-100D-A073-A42E-6F0E557F16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33685" y="455044"/>
            <a:ext cx="1367482" cy="161543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B4399-7BD1-308F-91E3-90D135349FC0}"/>
              </a:ext>
            </a:extLst>
          </p:cNvPr>
          <p:cNvSpPr txBox="1"/>
          <p:nvPr/>
        </p:nvSpPr>
        <p:spPr>
          <a:xfrm rot="10800000" flipV="1">
            <a:off x="7611759" y="2255281"/>
            <a:ext cx="3188045" cy="2677656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</a:rPr>
              <a:t>     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Помните: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баловаться на дороге нельзя,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при переходе через дорогу твой самокат или велосипед едет рядом,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надо обязательно слушать старших.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7A759-BFC0-A5D7-4221-152C159626A5}"/>
              </a:ext>
            </a:extLst>
          </p:cNvPr>
          <p:cNvSpPr txBox="1"/>
          <p:nvPr/>
        </p:nvSpPr>
        <p:spPr>
          <a:xfrm>
            <a:off x="11718326" y="6293709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7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1057E9-4B53-63C5-F5C1-732FAA5E26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6636" y="4932937"/>
            <a:ext cx="1466335" cy="1711213"/>
          </a:xfrm>
          <a:prstGeom prst="rect">
            <a:avLst/>
          </a:prstGeom>
          <a:ln w="5715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62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A33D8-7F27-66B4-E1F4-56F95C6A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982BD6-0516-9679-741F-F3AE1DBAF9E1}"/>
              </a:ext>
            </a:extLst>
          </p:cNvPr>
          <p:cNvSpPr txBox="1"/>
          <p:nvPr/>
        </p:nvSpPr>
        <p:spPr>
          <a:xfrm>
            <a:off x="691979" y="286976"/>
            <a:ext cx="10272584" cy="1323439"/>
          </a:xfrm>
          <a:prstGeom prst="rect">
            <a:avLst/>
          </a:prstGeom>
          <a:solidFill>
            <a:srgbClr val="FFFFCC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Arial Black" panose="020B0A04020102020204" pitchFamily="34" charset="0"/>
              </a:rPr>
              <a:t>	Компот, Карамелька и Коржик вместе громко замяукали: «Поздравляем вас, ребята, ура! Теперь мы все знаем, что такое чередование! Повторите вместе с нами наши известные победные слова – </a:t>
            </a:r>
            <a:r>
              <a:rPr lang="ru-RU" sz="2000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Миу-миу-миу-миу-миу-миу</a:t>
            </a:r>
            <a:r>
              <a:rPr lang="ru-RU" sz="20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»</a:t>
            </a:r>
            <a:endParaRPr lang="ru-RU" sz="2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3E860-D6BD-F26E-412D-70AC4C010091}"/>
              </a:ext>
            </a:extLst>
          </p:cNvPr>
          <p:cNvSpPr txBox="1"/>
          <p:nvPr/>
        </p:nvSpPr>
        <p:spPr>
          <a:xfrm>
            <a:off x="5865340" y="2611741"/>
            <a:ext cx="6128800" cy="2954655"/>
          </a:xfrm>
          <a:prstGeom prst="rect">
            <a:avLst/>
          </a:prstGeom>
          <a:solidFill>
            <a:srgbClr val="FFF4D1"/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Домашнее задание от Компота: </a:t>
            </a:r>
          </a:p>
          <a:p>
            <a:pPr algn="just"/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	«Ребята, скоро у нашей мамы </a:t>
            </a:r>
            <a:r>
              <a:rPr lang="ru-RU" dirty="0" err="1">
                <a:solidFill>
                  <a:srgbClr val="00B050"/>
                </a:solidFill>
                <a:latin typeface="Arial Black" panose="020B0A04020102020204" pitchFamily="34" charset="0"/>
              </a:rPr>
              <a:t>Кисули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 день рождения и я решил сделать маме подарок – бусы из разноцветных бусин. Бусины двух цветов и должны чередоваться: сначала 3 красных, потом 1 зеленая, затем снова 3 красных и 1 зеленая и еще 3 красных и 1 зеленая. Поможете мне ребята? Нарисуйте, какие бусы у вас получатся. А можете придумать свои бусы для </a:t>
            </a:r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мамы»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263A2-46F0-6080-A8D9-2E420843338E}"/>
              </a:ext>
            </a:extLst>
          </p:cNvPr>
          <p:cNvSpPr txBox="1"/>
          <p:nvPr/>
        </p:nvSpPr>
        <p:spPr>
          <a:xfrm>
            <a:off x="11718326" y="6293709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8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91C8D6-A09B-6D3F-7DAA-8F3F4966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40" y="1814218"/>
            <a:ext cx="5354443" cy="4528919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293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280</Words>
  <Application>Microsoft Office PowerPoint</Application>
  <PresentationFormat>Широкоэкранный</PresentationFormat>
  <Paragraphs>65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ObelixPro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Евгений</cp:lastModifiedBy>
  <cp:revision>44</cp:revision>
  <dcterms:created xsi:type="dcterms:W3CDTF">2024-09-14T00:43:33Z</dcterms:created>
  <dcterms:modified xsi:type="dcterms:W3CDTF">2025-12-10T07:32:26Z</dcterms:modified>
</cp:coreProperties>
</file>