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79" r:id="rId3"/>
    <p:sldId id="269" r:id="rId4"/>
    <p:sldId id="270" r:id="rId5"/>
    <p:sldId id="271" r:id="rId6"/>
    <p:sldId id="272" r:id="rId7"/>
    <p:sldId id="277" r:id="rId8"/>
    <p:sldId id="278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4646"/>
    <a:srgbClr val="9900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2BC6-8D58-4DBB-82C8-DD56B771DCB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EDB5-2121-4183-A420-3CE8DC3AC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6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2BC6-8D58-4DBB-82C8-DD56B771DCB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EDB5-2121-4183-A420-3CE8DC3AC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23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2BC6-8D58-4DBB-82C8-DD56B771DCB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EDB5-2121-4183-A420-3CE8DC3AC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3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2BC6-8D58-4DBB-82C8-DD56B771DCB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EDB5-2121-4183-A420-3CE8DC3AC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9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2BC6-8D58-4DBB-82C8-DD56B771DCB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EDB5-2121-4183-A420-3CE8DC3AC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9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2BC6-8D58-4DBB-82C8-DD56B771DCB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EDB5-2121-4183-A420-3CE8DC3AC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3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2BC6-8D58-4DBB-82C8-DD56B771DCB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EDB5-2121-4183-A420-3CE8DC3AC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0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2BC6-8D58-4DBB-82C8-DD56B771DCB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EDB5-2121-4183-A420-3CE8DC3AC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26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2BC6-8D58-4DBB-82C8-DD56B771DCB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EDB5-2121-4183-A420-3CE8DC3AC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3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2BC6-8D58-4DBB-82C8-DD56B771DCB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EDB5-2121-4183-A420-3CE8DC3AC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55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52BC6-8D58-4DBB-82C8-DD56B771DCB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EDB5-2121-4183-A420-3CE8DC3AC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54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52BC6-8D58-4DBB-82C8-DD56B771DCBD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AEDB5-2121-4183-A420-3CE8DC3AC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0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64521F-3887-7099-4311-0B5FFD8CEB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76706"/>
            <a:ext cx="9144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E4990-D2EA-9ADC-0377-310B10CF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0344" y="2180142"/>
            <a:ext cx="9684688" cy="1325563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>
                <a:solidFill>
                  <a:srgbClr val="FF9900"/>
                </a:solidFill>
              </a:rPr>
              <a:t>«Поиграй с Рыжиком»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786128-3AB1-0173-A24C-E0A5E4CE8C42}"/>
              </a:ext>
            </a:extLst>
          </p:cNvPr>
          <p:cNvSpPr txBox="1"/>
          <p:nvPr/>
        </p:nvSpPr>
        <p:spPr>
          <a:xfrm>
            <a:off x="399553" y="166977"/>
            <a:ext cx="834489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cs typeface="Times New Roman" panose="02020603050405020304" pitchFamily="18" charset="0"/>
              </a:rPr>
              <a:t>Муниципальное бюджетное учреждение дополнительного образования</a:t>
            </a:r>
            <a:br>
              <a:rPr lang="ru-RU" sz="1400" dirty="0">
                <a:cs typeface="Times New Roman" panose="02020603050405020304" pitchFamily="18" charset="0"/>
              </a:rPr>
            </a:br>
            <a:r>
              <a:rPr lang="ru-RU" sz="1400" dirty="0">
                <a:cs typeface="Times New Roman" panose="02020603050405020304" pitchFamily="18" charset="0"/>
              </a:rPr>
              <a:t>«Центр внешкольной работы»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6600" dirty="0">
                <a:solidFill>
                  <a:srgbClr val="FF9900"/>
                </a:solidFill>
              </a:rPr>
              <a:t>Задан</a:t>
            </a:r>
            <a:r>
              <a:rPr lang="ru-RU" sz="6600" dirty="0">
                <a:solidFill>
                  <a:srgbClr val="FFC000"/>
                </a:solidFill>
              </a:rPr>
              <a:t>ие</a:t>
            </a:r>
            <a:r>
              <a:rPr lang="ru-RU" sz="6600" dirty="0">
                <a:solidFill>
                  <a:srgbClr val="FF9900"/>
                </a:solidFill>
              </a:rPr>
              <a:t> по логике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34ECD0-6EE2-53D5-8F3D-3CE7788D0666}"/>
              </a:ext>
            </a:extLst>
          </p:cNvPr>
          <p:cNvSpPr txBox="1"/>
          <p:nvPr/>
        </p:nvSpPr>
        <p:spPr>
          <a:xfrm>
            <a:off x="159026" y="3826639"/>
            <a:ext cx="847609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ru-RU" dirty="0"/>
          </a:p>
          <a:p>
            <a:pPr algn="r"/>
            <a:r>
              <a:rPr lang="ru-RU" dirty="0"/>
              <a:t>для учащихся 1 года обучения</a:t>
            </a:r>
          </a:p>
          <a:p>
            <a:pPr algn="r"/>
            <a:r>
              <a:rPr lang="ru-RU" dirty="0"/>
              <a:t>по дополнительной  общеразвивающей</a:t>
            </a:r>
          </a:p>
          <a:p>
            <a:pPr algn="r"/>
            <a:r>
              <a:rPr lang="ru-RU" dirty="0"/>
              <a:t>программе «Логика» </a:t>
            </a:r>
          </a:p>
          <a:p>
            <a:pPr algn="r"/>
            <a:r>
              <a:rPr lang="ru-RU" dirty="0"/>
              <a:t>Возраст детей   4-4,5 года</a:t>
            </a:r>
          </a:p>
          <a:p>
            <a:pPr algn="r"/>
            <a:r>
              <a:rPr lang="ru-RU" dirty="0"/>
              <a:t>Педагог дополнительного образования </a:t>
            </a:r>
          </a:p>
          <a:p>
            <a:pPr algn="r"/>
            <a:r>
              <a:rPr lang="ru-RU" dirty="0"/>
              <a:t>Громыко Мария Евгеньевна </a:t>
            </a:r>
          </a:p>
          <a:p>
            <a:endParaRPr lang="ru-RU" dirty="0"/>
          </a:p>
          <a:p>
            <a:endParaRPr lang="ru-RU" dirty="0"/>
          </a:p>
          <a:p>
            <a:pPr algn="ctr"/>
            <a:endParaRPr lang="ru-RU" sz="1400" dirty="0"/>
          </a:p>
          <a:p>
            <a:pPr algn="ctr"/>
            <a:r>
              <a:rPr lang="ru-RU" sz="1400" dirty="0">
                <a:cs typeface="Times New Roman" panose="02020603050405020304" pitchFamily="18" charset="0"/>
              </a:rPr>
              <a:t>г. Петропавловск-Камчатский </a:t>
            </a:r>
          </a:p>
          <a:p>
            <a:pPr algn="ctr"/>
            <a:r>
              <a:rPr lang="ru-RU" sz="1400" dirty="0">
                <a:cs typeface="Times New Roman" panose="02020603050405020304" pitchFamily="18" charset="0"/>
              </a:rPr>
              <a:t>2025 г.  </a:t>
            </a:r>
          </a:p>
        </p:txBody>
      </p:sp>
    </p:spTree>
    <p:extLst>
      <p:ext uri="{BB962C8B-B14F-4D97-AF65-F5344CB8AC3E}">
        <p14:creationId xmlns:p14="http://schemas.microsoft.com/office/powerpoint/2010/main" val="748584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thumbs.dreamstime.com/b/%D0%BF%D1%80%D0%B5%D0%B4%D0%BF%D0%BE%D1%81%D1%8B%D0%BB%D0%BA%D0%B0-shelves-%D0%B4%D0%B5%D1%80%D0%B5%D0%B2%D1%8F%D0%BD%D0%BD%D0%BE%D0%B5-23792977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9011" y="1434918"/>
            <a:ext cx="5224176" cy="4311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C:\Users\Домашний\Desktop\2599842b.jpg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629010" y="1434918"/>
            <a:ext cx="2490602" cy="280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https://sun9-61.userapi.com/c621704/v621704188/43c65/f_FBargbWbQ.jpg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14248" y="1684421"/>
            <a:ext cx="1973179" cy="1906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 descr="https://ds05.infourok.ru/uploads/ex/03c7/0008f0ee-e811b19e/hello_html_m2baa6def.jpg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7405" y="3946358"/>
            <a:ext cx="1876330" cy="163514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1087395" y="437054"/>
            <a:ext cx="669727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1500"/>
              </a:spcAft>
            </a:pPr>
            <a:r>
              <a:rPr lang="ru-RU" sz="3200" dirty="0">
                <a:solidFill>
                  <a:srgbClr val="C54646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Алисина полка!</a:t>
            </a:r>
            <a:endParaRPr lang="ru-RU" sz="3200" dirty="0">
              <a:solidFill>
                <a:srgbClr val="C54646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9237E8-02F5-0C90-FE7B-E96F8AAF4E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53187" y="4661101"/>
            <a:ext cx="2164268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0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4207E7-26CD-E6F0-2BCD-DB9DE1DD1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40731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237A584-1615-C17B-0B49-59939C0AF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5131"/>
            <a:ext cx="7772400" cy="76635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54646"/>
                </a:solidFill>
              </a:rPr>
              <a:t>Уважаемые родители!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C93F6782-95B3-D942-473E-4281192ED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99" y="1132114"/>
            <a:ext cx="8506097" cy="4911636"/>
          </a:xfrm>
        </p:spPr>
        <p:txBody>
          <a:bodyPr/>
          <a:lstStyle/>
          <a:p>
            <a:pPr algn="just"/>
            <a:r>
              <a:rPr lang="ru-RU" sz="2800" b="1" dirty="0">
                <a:solidFill>
                  <a:srgbClr val="C54646"/>
                </a:solidFill>
              </a:rPr>
              <a:t>Предлагаем провести совместное время с детьми за занимательными играми на логику.</a:t>
            </a:r>
          </a:p>
          <a:p>
            <a:pPr algn="just"/>
            <a:r>
              <a:rPr lang="ru-RU" sz="2800" b="1" dirty="0">
                <a:solidFill>
                  <a:srgbClr val="C54646"/>
                </a:solidFill>
              </a:rPr>
              <a:t>Логические игры - это отличный способ научить ребёнка думать, анализировать и решать задачи.</a:t>
            </a:r>
          </a:p>
          <a:p>
            <a:pPr algn="just"/>
            <a:r>
              <a:rPr lang="ru-RU" sz="2800" b="1" dirty="0">
                <a:solidFill>
                  <a:srgbClr val="C54646"/>
                </a:solidFill>
              </a:rPr>
              <a:t>Такие задания помогают улучшить память и концентрацию внимания, развить мышление, потренировать усидчивость и снизить страх ошибок.</a:t>
            </a:r>
          </a:p>
          <a:p>
            <a:pPr algn="just"/>
            <a:r>
              <a:rPr lang="ru-RU" sz="2800" b="1" dirty="0">
                <a:solidFill>
                  <a:srgbClr val="C54646"/>
                </a:solidFill>
              </a:rPr>
              <a:t>Важно, чтобы ребёнку было интересно, чтобы он включился в процесс поиска решения, начал думать: «Почему это так?» и «Что будет, если?».</a:t>
            </a:r>
          </a:p>
          <a:p>
            <a:endParaRPr lang="ru-RU" dirty="0">
              <a:solidFill>
                <a:srgbClr val="C5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9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A04C02-C7A9-B26D-22E4-CE101D435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53AA45-188C-4BDD-896C-B16706EA121D}"/>
              </a:ext>
            </a:extLst>
          </p:cNvPr>
          <p:cNvSpPr txBox="1"/>
          <p:nvPr/>
        </p:nvSpPr>
        <p:spPr>
          <a:xfrm>
            <a:off x="382772" y="384491"/>
            <a:ext cx="8378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54646"/>
                </a:solidFill>
                <a:latin typeface="Arial Black" panose="020B0A04020102020204" pitchFamily="34" charset="0"/>
              </a:rPr>
              <a:t>Кто-то стащил сосиску со стола!</a:t>
            </a:r>
          </a:p>
          <a:p>
            <a:pPr algn="ctr"/>
            <a:r>
              <a:rPr lang="ru-RU" sz="1600" dirty="0">
                <a:solidFill>
                  <a:srgbClr val="C54646"/>
                </a:solidFill>
                <a:latin typeface="Arial Black" panose="020B0A04020102020204" pitchFamily="34" charset="0"/>
              </a:rPr>
              <a:t>Бабушка смогла увидеть только коричневые длинные уши и</a:t>
            </a:r>
          </a:p>
          <a:p>
            <a:pPr algn="ctr"/>
            <a:r>
              <a:rPr lang="ru-RU" sz="1600" dirty="0">
                <a:solidFill>
                  <a:srgbClr val="C54646"/>
                </a:solidFill>
                <a:latin typeface="Arial Black" panose="020B0A04020102020204" pitchFamily="34" charset="0"/>
              </a:rPr>
              <a:t>красный ошейник, мелькнувшие в дверном проеме.</a:t>
            </a:r>
          </a:p>
          <a:p>
            <a:pPr algn="ctr"/>
            <a:r>
              <a:rPr lang="ru-RU" sz="1600" dirty="0">
                <a:solidFill>
                  <a:srgbClr val="C54646"/>
                </a:solidFill>
                <a:latin typeface="Arial Black" panose="020B0A04020102020204" pitchFamily="34" charset="0"/>
              </a:rPr>
              <a:t>Догадался, кто стащил сосиску?</a:t>
            </a:r>
          </a:p>
        </p:txBody>
      </p:sp>
      <p:pic>
        <p:nvPicPr>
          <p:cNvPr id="6" name="Рисунок 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0F49F2D-06B9-442A-BC84-7D71296D07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657" y="1597134"/>
            <a:ext cx="1411632" cy="17756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9973405-9853-46AE-9906-40A42513D1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453" y="1841450"/>
            <a:ext cx="1844678" cy="209028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C6E56A-C9BC-4C05-AB0A-7AD93CDF5DE7}"/>
              </a:ext>
            </a:extLst>
          </p:cNvPr>
          <p:cNvPicPr/>
          <p:nvPr/>
        </p:nvPicPr>
        <p:blipFill>
          <a:blip r:embed="rId5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0959" y="3973686"/>
            <a:ext cx="192532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5C98A17-D28A-4CB5-9D18-3A24631A7279}"/>
              </a:ext>
            </a:extLst>
          </p:cNvPr>
          <p:cNvPicPr/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9693" y="4640715"/>
            <a:ext cx="1676400" cy="1790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B3EAE0B-4533-4D1B-A876-7DECDD0E0DB0}"/>
              </a:ext>
            </a:extLst>
          </p:cNvPr>
          <p:cNvSpPr txBox="1"/>
          <p:nvPr/>
        </p:nvSpPr>
        <p:spPr>
          <a:xfrm>
            <a:off x="4274288" y="3372772"/>
            <a:ext cx="1127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 Black" panose="020B0A04020102020204" pitchFamily="34" charset="0"/>
              </a:rPr>
              <a:t>Барбос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A0E4BA-DEC4-494D-A90D-7B3A9566809B}"/>
              </a:ext>
            </a:extLst>
          </p:cNvPr>
          <p:cNvSpPr txBox="1"/>
          <p:nvPr/>
        </p:nvSpPr>
        <p:spPr>
          <a:xfrm>
            <a:off x="7045242" y="3931737"/>
            <a:ext cx="1107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 Black" panose="020B0A04020102020204" pitchFamily="34" charset="0"/>
              </a:rPr>
              <a:t>Рыжик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31A536-F27B-4152-9B36-9B226B37592B}"/>
              </a:ext>
            </a:extLst>
          </p:cNvPr>
          <p:cNvSpPr txBox="1"/>
          <p:nvPr/>
        </p:nvSpPr>
        <p:spPr>
          <a:xfrm>
            <a:off x="4678326" y="5563427"/>
            <a:ext cx="1446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solidFill>
                  <a:prstClr val="black"/>
                </a:solidFill>
                <a:latin typeface="Arial Black" panose="020B0A04020102020204" pitchFamily="34" charset="0"/>
              </a:rPr>
              <a:t>Дружок</a:t>
            </a:r>
            <a:endParaRPr lang="ru-RU" sz="16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224402-36C4-44D1-AEC7-8A4B101FD96D}"/>
              </a:ext>
            </a:extLst>
          </p:cNvPr>
          <p:cNvSpPr txBox="1"/>
          <p:nvPr/>
        </p:nvSpPr>
        <p:spPr>
          <a:xfrm>
            <a:off x="741857" y="3635132"/>
            <a:ext cx="1282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 Black" panose="020B0A04020102020204" pitchFamily="34" charset="0"/>
              </a:rPr>
              <a:t>Шарик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FA4699-F622-4E2B-A9A7-8F043788C5AA}"/>
              </a:ext>
            </a:extLst>
          </p:cNvPr>
          <p:cNvSpPr txBox="1"/>
          <p:nvPr/>
        </p:nvSpPr>
        <p:spPr>
          <a:xfrm>
            <a:off x="2893233" y="6367112"/>
            <a:ext cx="145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 Black" panose="020B0A04020102020204" pitchFamily="34" charset="0"/>
              </a:rPr>
              <a:t>Тузик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19C500-6C21-40A9-8FC0-2620670DC6FD}"/>
              </a:ext>
            </a:extLst>
          </p:cNvPr>
          <p:cNvSpPr txBox="1"/>
          <p:nvPr/>
        </p:nvSpPr>
        <p:spPr>
          <a:xfrm>
            <a:off x="659992" y="6092226"/>
            <a:ext cx="1446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 Black" panose="020B0A04020102020204" pitchFamily="34" charset="0"/>
              </a:rPr>
              <a:t>Васька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17C6066-11B8-4AEC-8B6B-A2387195A954}"/>
              </a:ext>
            </a:extLst>
          </p:cNvPr>
          <p:cNvPicPr/>
          <p:nvPr/>
        </p:nvPicPr>
        <p:blipFill>
          <a:blip r:embed="rId7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221" y="4441461"/>
            <a:ext cx="16764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image.freepik.com/free-vector/_29190-2609.jpg"/>
          <p:cNvPicPr/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4823" y="1522117"/>
            <a:ext cx="1655018" cy="2019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84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66CA9F-3E66-409C-BD2E-7F0FB5024F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53AA45-188C-4BDD-896C-B16706EA121D}"/>
              </a:ext>
            </a:extLst>
          </p:cNvPr>
          <p:cNvSpPr txBox="1"/>
          <p:nvPr/>
        </p:nvSpPr>
        <p:spPr>
          <a:xfrm>
            <a:off x="473768" y="268479"/>
            <a:ext cx="8378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54646"/>
                </a:solidFill>
                <a:latin typeface="Arial Black" panose="020B0A04020102020204" pitchFamily="34" charset="0"/>
              </a:rPr>
              <a:t>Сосиску стащил Шарик, потому что у него длинные коричневые уши и красный ошейник.</a:t>
            </a:r>
          </a:p>
        </p:txBody>
      </p:sp>
      <p:pic>
        <p:nvPicPr>
          <p:cNvPr id="6" name="Рисунок 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0F49F2D-06B9-442A-BC84-7D71296D07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657" y="1597134"/>
            <a:ext cx="1411632" cy="177563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C6E56A-C9BC-4C05-AB0A-7AD93CDF5DE7}"/>
              </a:ext>
            </a:extLst>
          </p:cNvPr>
          <p:cNvPicPr/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906" y="3669588"/>
            <a:ext cx="192532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5C98A17-D28A-4CB5-9D18-3A24631A7279}"/>
              </a:ext>
            </a:extLst>
          </p:cNvPr>
          <p:cNvPicPr/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2001" y="4534048"/>
            <a:ext cx="1676400" cy="1790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B3EAE0B-4533-4D1B-A876-7DECDD0E0DB0}"/>
              </a:ext>
            </a:extLst>
          </p:cNvPr>
          <p:cNvSpPr txBox="1"/>
          <p:nvPr/>
        </p:nvSpPr>
        <p:spPr>
          <a:xfrm>
            <a:off x="4274288" y="3372772"/>
            <a:ext cx="1127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Барбос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A0E4BA-DEC4-494D-A90D-7B3A9566809B}"/>
              </a:ext>
            </a:extLst>
          </p:cNvPr>
          <p:cNvSpPr txBox="1"/>
          <p:nvPr/>
        </p:nvSpPr>
        <p:spPr>
          <a:xfrm>
            <a:off x="7045242" y="3931737"/>
            <a:ext cx="1107268" cy="37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Рыжик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31A536-F27B-4152-9B36-9B226B37592B}"/>
              </a:ext>
            </a:extLst>
          </p:cNvPr>
          <p:cNvSpPr txBox="1"/>
          <p:nvPr/>
        </p:nvSpPr>
        <p:spPr>
          <a:xfrm>
            <a:off x="5231229" y="5343838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Дружок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224402-36C4-44D1-AEC7-8A4B101FD96D}"/>
              </a:ext>
            </a:extLst>
          </p:cNvPr>
          <p:cNvSpPr txBox="1"/>
          <p:nvPr/>
        </p:nvSpPr>
        <p:spPr>
          <a:xfrm>
            <a:off x="1664759" y="3730915"/>
            <a:ext cx="128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Шарик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FA4699-F622-4E2B-A9A7-8F043788C5AA}"/>
              </a:ext>
            </a:extLst>
          </p:cNvPr>
          <p:cNvSpPr txBox="1"/>
          <p:nvPr/>
        </p:nvSpPr>
        <p:spPr>
          <a:xfrm>
            <a:off x="3379219" y="6324113"/>
            <a:ext cx="145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Тузик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19C500-6C21-40A9-8FC0-2620670DC6FD}"/>
              </a:ext>
            </a:extLst>
          </p:cNvPr>
          <p:cNvSpPr txBox="1"/>
          <p:nvPr/>
        </p:nvSpPr>
        <p:spPr>
          <a:xfrm>
            <a:off x="941745" y="6292751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Васька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17C6066-11B8-4AEC-8B6B-A2387195A954}"/>
              </a:ext>
            </a:extLst>
          </p:cNvPr>
          <p:cNvPicPr/>
          <p:nvPr/>
        </p:nvPicPr>
        <p:blipFill>
          <a:blip r:embed="rId6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48" y="4648030"/>
            <a:ext cx="1676400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E610AE16-5689-4FF0-AE14-F0BBCD7B4C99}"/>
              </a:ext>
            </a:extLst>
          </p:cNvPr>
          <p:cNvSpPr/>
          <p:nvPr/>
        </p:nvSpPr>
        <p:spPr>
          <a:xfrm rot="19654965">
            <a:off x="531641" y="3771183"/>
            <a:ext cx="999460" cy="506442"/>
          </a:xfrm>
          <a:prstGeom prst="right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9900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25" name="Рисунок 24" descr="https://image.freepik.com/free-vector/_29190-2609.jpg"/>
          <p:cNvPicPr/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62526" y="1597134"/>
            <a:ext cx="1655018" cy="201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Домашний\Desktop\сосиска.jpg"/>
          <p:cNvPicPr/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641517">
            <a:off x="1567907" y="3429520"/>
            <a:ext cx="843149" cy="3880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9973405-9853-46AE-9906-40A42513D19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453" y="1841450"/>
            <a:ext cx="1844678" cy="209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5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83D49B-47DA-F20D-881F-8446940C6E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26C1F3-CFA2-481F-B6DF-5F4F64091EB4}"/>
              </a:ext>
            </a:extLst>
          </p:cNvPr>
          <p:cNvPicPr/>
          <p:nvPr/>
        </p:nvPicPr>
        <p:blipFill>
          <a:blip r:embed="rId3" cstate="email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407" y="1574748"/>
            <a:ext cx="1788345" cy="193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1786E7-E8E3-4A4D-8EB8-6F8C9EE2BABE}"/>
              </a:ext>
            </a:extLst>
          </p:cNvPr>
          <p:cNvPicPr/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9837" y="1735866"/>
            <a:ext cx="1879600" cy="182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450DA9-5D0E-4D0B-A9F5-320C177E1FC1}"/>
              </a:ext>
            </a:extLst>
          </p:cNvPr>
          <p:cNvPicPr/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7986" y="1354881"/>
            <a:ext cx="1715770" cy="164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D27A1B-C129-43A6-9C66-7388362B7AEA}"/>
              </a:ext>
            </a:extLst>
          </p:cNvPr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84" y="4259380"/>
            <a:ext cx="1715770" cy="1645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4B24C7-CB62-4E75-BFCB-B4A7DD6845AF}"/>
              </a:ext>
            </a:extLst>
          </p:cNvPr>
          <p:cNvPicPr/>
          <p:nvPr/>
        </p:nvPicPr>
        <p:blipFill rotWithShape="1">
          <a:blip r:embed="rId7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2000" y="3000166"/>
            <a:ext cx="1537398" cy="2355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AFB90D-93B7-46B7-8F71-FD97B360FE1E}"/>
              </a:ext>
            </a:extLst>
          </p:cNvPr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292" y="3726897"/>
            <a:ext cx="2641106" cy="20230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EBD6FC-7576-4585-B575-AE158CC44484}"/>
              </a:ext>
            </a:extLst>
          </p:cNvPr>
          <p:cNvSpPr txBox="1"/>
          <p:nvPr/>
        </p:nvSpPr>
        <p:spPr>
          <a:xfrm>
            <a:off x="566877" y="180753"/>
            <a:ext cx="8010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C54646"/>
                </a:solidFill>
                <a:latin typeface="Arial Black" panose="020B0A04020102020204" pitchFamily="34" charset="0"/>
              </a:rPr>
              <a:t>Догадайтесь, в каком домике живут кошки?</a:t>
            </a:r>
          </a:p>
          <a:p>
            <a:pPr algn="ctr"/>
            <a:r>
              <a:rPr lang="ru-RU" dirty="0">
                <a:solidFill>
                  <a:srgbClr val="C54646"/>
                </a:solidFill>
                <a:latin typeface="Arial Black" panose="020B0A04020102020204" pitchFamily="34" charset="0"/>
              </a:rPr>
              <a:t>Известно, что рыжий кот живет в домике под номером 1. Слева от него серый кот,</a:t>
            </a:r>
          </a:p>
          <a:p>
            <a:pPr algn="ctr"/>
            <a:r>
              <a:rPr lang="ru-RU" dirty="0">
                <a:solidFill>
                  <a:srgbClr val="C54646"/>
                </a:solidFill>
                <a:latin typeface="Arial Black" panose="020B0A04020102020204" pitchFamily="34" charset="0"/>
              </a:rPr>
              <a:t>а справа коричневый.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EED5B0-940B-4E13-811A-1EB67A8A81BE}"/>
              </a:ext>
            </a:extLst>
          </p:cNvPr>
          <p:cNvSpPr txBox="1"/>
          <p:nvPr/>
        </p:nvSpPr>
        <p:spPr>
          <a:xfrm>
            <a:off x="4179772" y="2415942"/>
            <a:ext cx="49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C6B150-D9B0-491A-BBFD-5DA9ABB70D4A}"/>
              </a:ext>
            </a:extLst>
          </p:cNvPr>
          <p:cNvSpPr txBox="1"/>
          <p:nvPr/>
        </p:nvSpPr>
        <p:spPr>
          <a:xfrm>
            <a:off x="824555" y="3000166"/>
            <a:ext cx="5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3D181E-7C75-4815-923B-8DEEE27FB941}"/>
              </a:ext>
            </a:extLst>
          </p:cNvPr>
          <p:cNvSpPr txBox="1"/>
          <p:nvPr/>
        </p:nvSpPr>
        <p:spPr>
          <a:xfrm>
            <a:off x="7480699" y="1505033"/>
            <a:ext cx="49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77038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338BC8-0F6B-6B85-B073-9B4C440FA7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26C1F3-CFA2-481F-B6DF-5F4F64091EB4}"/>
              </a:ext>
            </a:extLst>
          </p:cNvPr>
          <p:cNvPicPr/>
          <p:nvPr/>
        </p:nvPicPr>
        <p:blipFill>
          <a:blip r:embed="rId3" cstate="email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074" y="2264736"/>
            <a:ext cx="1788345" cy="193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1786E7-E8E3-4A4D-8EB8-6F8C9EE2BABE}"/>
              </a:ext>
            </a:extLst>
          </p:cNvPr>
          <p:cNvPicPr/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288" y="1759698"/>
            <a:ext cx="1879600" cy="1821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450DA9-5D0E-4D0B-A9F5-320C177E1FC1}"/>
              </a:ext>
            </a:extLst>
          </p:cNvPr>
          <p:cNvPicPr/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036" y="1217329"/>
            <a:ext cx="1715770" cy="164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D27A1B-C129-43A6-9C66-7388362B7AEA}"/>
              </a:ext>
            </a:extLst>
          </p:cNvPr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5001" y="4059128"/>
            <a:ext cx="1715770" cy="1645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4B24C7-CB62-4E75-BFCB-B4A7DD6845AF}"/>
              </a:ext>
            </a:extLst>
          </p:cNvPr>
          <p:cNvPicPr/>
          <p:nvPr/>
        </p:nvPicPr>
        <p:blipFill rotWithShape="1">
          <a:blip r:embed="rId7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510" y="4267643"/>
            <a:ext cx="1537398" cy="2355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AFB90D-93B7-46B7-8F71-FD97B360FE1E}"/>
              </a:ext>
            </a:extLst>
          </p:cNvPr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2860" y="3081876"/>
            <a:ext cx="2641106" cy="20230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EBD6FC-7576-4585-B575-AE158CC44484}"/>
              </a:ext>
            </a:extLst>
          </p:cNvPr>
          <p:cNvSpPr txBox="1"/>
          <p:nvPr/>
        </p:nvSpPr>
        <p:spPr>
          <a:xfrm>
            <a:off x="566877" y="162871"/>
            <a:ext cx="8010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54646"/>
                </a:solidFill>
                <a:latin typeface="Arial Black" panose="020B0A04020102020204" pitchFamily="34" charset="0"/>
              </a:rPr>
              <a:t>В доме с номером 1 живет рыжий кот,</a:t>
            </a:r>
          </a:p>
          <a:p>
            <a:pPr algn="ctr"/>
            <a:r>
              <a:rPr lang="ru-RU" sz="2000" dirty="0">
                <a:solidFill>
                  <a:srgbClr val="C54646"/>
                </a:solidFill>
                <a:latin typeface="Arial Black" panose="020B0A04020102020204" pitchFamily="34" charset="0"/>
              </a:rPr>
              <a:t>значит серый кот живет в доме № 2,</a:t>
            </a:r>
          </a:p>
          <a:p>
            <a:pPr algn="ctr"/>
            <a:r>
              <a:rPr lang="ru-RU" sz="2000" dirty="0">
                <a:solidFill>
                  <a:srgbClr val="C54646"/>
                </a:solidFill>
                <a:latin typeface="Arial Black" panose="020B0A04020102020204" pitchFamily="34" charset="0"/>
              </a:rPr>
              <a:t>а коричневый кот живет в доме № 3.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EED5B0-940B-4E13-811A-1EB67A8A81BE}"/>
              </a:ext>
            </a:extLst>
          </p:cNvPr>
          <p:cNvSpPr txBox="1"/>
          <p:nvPr/>
        </p:nvSpPr>
        <p:spPr>
          <a:xfrm>
            <a:off x="4179772" y="2415942"/>
            <a:ext cx="49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C6B150-D9B0-491A-BBFD-5DA9ABB70D4A}"/>
              </a:ext>
            </a:extLst>
          </p:cNvPr>
          <p:cNvSpPr txBox="1"/>
          <p:nvPr/>
        </p:nvSpPr>
        <p:spPr>
          <a:xfrm>
            <a:off x="824555" y="3000166"/>
            <a:ext cx="5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3D181E-7C75-4815-923B-8DEEE27FB941}"/>
              </a:ext>
            </a:extLst>
          </p:cNvPr>
          <p:cNvSpPr txBox="1"/>
          <p:nvPr/>
        </p:nvSpPr>
        <p:spPr>
          <a:xfrm>
            <a:off x="7234605" y="1406134"/>
            <a:ext cx="49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2F8451D9-051E-45F3-8D9E-38811132585B}"/>
              </a:ext>
            </a:extLst>
          </p:cNvPr>
          <p:cNvSpPr/>
          <p:nvPr/>
        </p:nvSpPr>
        <p:spPr>
          <a:xfrm rot="16200000">
            <a:off x="4003429" y="3941649"/>
            <a:ext cx="978408" cy="484632"/>
          </a:xfrm>
          <a:prstGeom prst="rightArrow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5A2D8ACA-12B8-44E3-BDEF-65FBE1C2ED69}"/>
              </a:ext>
            </a:extLst>
          </p:cNvPr>
          <p:cNvSpPr/>
          <p:nvPr/>
        </p:nvSpPr>
        <p:spPr>
          <a:xfrm rot="16200000">
            <a:off x="577667" y="4626395"/>
            <a:ext cx="978408" cy="484632"/>
          </a:xfrm>
          <a:prstGeom prst="right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82312B61-4CE5-43D8-8356-5BC2DE38B81C}"/>
              </a:ext>
            </a:extLst>
          </p:cNvPr>
          <p:cNvSpPr/>
          <p:nvPr/>
        </p:nvSpPr>
        <p:spPr>
          <a:xfrm rot="16200000">
            <a:off x="6865400" y="3263867"/>
            <a:ext cx="978408" cy="484632"/>
          </a:xfrm>
          <a:prstGeom prst="rightArrow">
            <a:avLst/>
          </a:prstGeom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5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орт, игрушка, внутренний, день рождения&#10;&#10;Автоматически созданное описание">
            <a:extLst>
              <a:ext uri="{FF2B5EF4-FFF2-40B4-BE49-F238E27FC236}">
                <a16:creationId xmlns:a16="http://schemas.microsoft.com/office/drawing/2014/main" id="{9B6F4CC6-7D0A-4BB6-80D2-6F05F9FB96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818" y="632980"/>
            <a:ext cx="4011300" cy="59870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0F79DD-B42F-4AFD-8143-3DCDE7D5969D}"/>
              </a:ext>
            </a:extLst>
          </p:cNvPr>
          <p:cNvSpPr txBox="1"/>
          <p:nvPr/>
        </p:nvSpPr>
        <p:spPr>
          <a:xfrm>
            <a:off x="123826" y="317516"/>
            <a:ext cx="55149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54646"/>
                </a:solidFill>
                <a:latin typeface="Arial Black" panose="020B0A04020102020204" pitchFamily="34" charset="0"/>
              </a:rPr>
              <a:t>Ребята-коротышки взбираются на гору книг. Догадайся,  как зовут каждого из них. Известно, что: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54646"/>
                </a:solidFill>
                <a:latin typeface="Arial Black" panose="020B0A04020102020204" pitchFamily="34" charset="0"/>
              </a:rPr>
              <a:t>Маша любит рисовать, справа от неё стоит Петя.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54646"/>
                </a:solidFill>
                <a:latin typeface="Arial Black" panose="020B0A04020102020204" pitchFamily="34" charset="0"/>
              </a:rPr>
              <a:t>Ниже Пети стоит Катя.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54646"/>
                </a:solidFill>
                <a:latin typeface="Arial Black" panose="020B0A04020102020204" pitchFamily="34" charset="0"/>
              </a:rPr>
              <a:t>Алёна читает книжку, слева от неё Даша взбирается вверх.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54646"/>
                </a:solidFill>
                <a:latin typeface="Arial Black" panose="020B0A04020102020204" pitchFamily="34" charset="0"/>
              </a:rPr>
              <a:t>Коля открыл ноутбук.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54646"/>
                </a:solidFill>
                <a:latin typeface="Arial Black" panose="020B0A04020102020204" pitchFamily="34" charset="0"/>
              </a:rPr>
              <a:t>В центре книжной горы стоит Паша,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54646"/>
                </a:solidFill>
                <a:latin typeface="Arial Black" panose="020B0A04020102020204" pitchFamily="34" charset="0"/>
              </a:rPr>
              <a:t>он в зеленой футболке.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54646"/>
                </a:solidFill>
                <a:latin typeface="Arial Black" panose="020B0A04020102020204" pitchFamily="34" charset="0"/>
              </a:rPr>
              <a:t>Слева от Паши Миша, он старательно взбирается на книгу.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54646"/>
                </a:solidFill>
                <a:latin typeface="Arial Black" panose="020B0A04020102020204" pitchFamily="34" charset="0"/>
              </a:rPr>
              <a:t>Над Мишей стоит Витя.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54646"/>
                </a:solidFill>
                <a:latin typeface="Arial Black" panose="020B0A04020102020204" pitchFamily="34" charset="0"/>
              </a:rPr>
              <a:t>А мальчику, который стоит на вершине книжной горы, придумай имя сам.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837AA0-D263-B13F-6728-662FA77270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000" l="10000" r="90000">
                        <a14:foregroundMark x1="31200" y1="51000" x2="32000" y2="51000"/>
                        <a14:foregroundMark x1="33600" y1="44800" x2="33600" y2="44800"/>
                        <a14:foregroundMark x1="32000" y1="40600" x2="32000" y2="40600"/>
                        <a14:foregroundMark x1="32000" y1="40600" x2="32000" y2="40600"/>
                        <a14:foregroundMark x1="31800" y1="33800" x2="31800" y2="33800"/>
                        <a14:foregroundMark x1="31000" y1="34200" x2="31000" y2="34200"/>
                        <a14:foregroundMark x1="30400" y1="32400" x2="30400" y2="32400"/>
                        <a14:foregroundMark x1="30400" y1="32400" x2="30400" y2="32400"/>
                        <a14:foregroundMark x1="25200" y1="28200" x2="25200" y2="28200"/>
                        <a14:foregroundMark x1="36800" y1="28600" x2="36800" y2="28600"/>
                        <a14:foregroundMark x1="65200" y1="50000" x2="65200" y2="50000"/>
                        <a14:foregroundMark x1="68000" y1="45800" x2="68000" y2="45800"/>
                        <a14:foregroundMark x1="69400" y1="37400" x2="69400" y2="37400"/>
                        <a14:foregroundMark x1="72400" y1="34800" x2="72400" y2="34800"/>
                        <a14:foregroundMark x1="78600" y1="34200" x2="78600" y2="34200"/>
                        <a14:foregroundMark x1="75800" y1="32600" x2="75800" y2="32600"/>
                        <a14:foregroundMark x1="75800" y1="32600" x2="75800" y2="32600"/>
                        <a14:foregroundMark x1="74400" y1="32600" x2="74400" y2="32600"/>
                        <a14:foregroundMark x1="71600" y1="33400" x2="71600" y2="33400"/>
                        <a14:foregroundMark x1="71000" y1="33600" x2="70400" y2="34000"/>
                        <a14:foregroundMark x1="66800" y1="34000" x2="66800" y2="34000"/>
                        <a14:foregroundMark x1="66400" y1="35600" x2="66000" y2="38400"/>
                        <a14:foregroundMark x1="67800" y1="62800" x2="67800" y2="62800"/>
                        <a14:foregroundMark x1="69000" y1="72800" x2="69600" y2="74400"/>
                        <a14:foregroundMark x1="76800" y1="69600" x2="76800" y2="69600"/>
                        <a14:foregroundMark x1="76800" y1="69600" x2="76800" y2="69600"/>
                        <a14:foregroundMark x1="76800" y1="69600" x2="76800" y2="69600"/>
                        <a14:foregroundMark x1="76800" y1="69600" x2="76800" y2="69600"/>
                        <a14:foregroundMark x1="80200" y1="73600" x2="80600" y2="74200"/>
                        <a14:foregroundMark x1="80600" y1="74200" x2="81000" y2="74800"/>
                        <a14:foregroundMark x1="81000" y1="74800" x2="81000" y2="74800"/>
                        <a14:foregroundMark x1="81000" y1="74800" x2="81400" y2="78600"/>
                        <a14:foregroundMark x1="81000" y1="80800" x2="81000" y2="82400"/>
                        <a14:foregroundMark x1="81000" y1="82400" x2="81000" y2="83400"/>
                        <a14:foregroundMark x1="81000" y1="86200" x2="81000" y2="87400"/>
                        <a14:foregroundMark x1="81000" y1="87400" x2="81000" y2="87400"/>
                        <a14:foregroundMark x1="77800" y1="70600" x2="77800" y2="70600"/>
                        <a14:foregroundMark x1="77800" y1="70600" x2="77800" y2="70600"/>
                        <a14:foregroundMark x1="77800" y1="70600" x2="77800" y2="70600"/>
                        <a14:foregroundMark x1="77800" y1="70600" x2="77800" y2="70600"/>
                        <a14:foregroundMark x1="78800" y1="67200" x2="78800" y2="67200"/>
                        <a14:foregroundMark x1="78800" y1="67200" x2="78800" y2="67200"/>
                        <a14:foregroundMark x1="61800" y1="69000" x2="61800" y2="69000"/>
                        <a14:foregroundMark x1="61800" y1="69000" x2="61800" y2="69000"/>
                        <a14:foregroundMark x1="61800" y1="69000" x2="61800" y2="69000"/>
                        <a14:foregroundMark x1="61800" y1="69000" x2="61800" y2="69000"/>
                        <a14:foregroundMark x1="60400" y1="67400" x2="60400" y2="67400"/>
                        <a14:foregroundMark x1="60400" y1="67400" x2="60400" y2="67400"/>
                        <a14:foregroundMark x1="60400" y1="67400" x2="60400" y2="67400"/>
                        <a14:foregroundMark x1="57800" y1="64400" x2="57800" y2="64400"/>
                        <a14:foregroundMark x1="57800" y1="64400" x2="57800" y2="64400"/>
                        <a14:foregroundMark x1="57600" y1="62800" x2="57600" y2="62800"/>
                        <a14:foregroundMark x1="51800" y1="68000" x2="51800" y2="68000"/>
                        <a14:foregroundMark x1="50600" y1="67000" x2="50600" y2="67000"/>
                        <a14:foregroundMark x1="64000" y1="79400" x2="64000" y2="79400"/>
                        <a14:foregroundMark x1="64000" y1="79400" x2="64000" y2="79400"/>
                        <a14:foregroundMark x1="63800" y1="79400" x2="63800" y2="79400"/>
                        <a14:foregroundMark x1="65000" y1="84800" x2="65000" y2="84800"/>
                        <a14:foregroundMark x1="65000" y1="84800" x2="65000" y2="84800"/>
                        <a14:foregroundMark x1="65000" y1="84800" x2="65000" y2="84800"/>
                        <a14:foregroundMark x1="64800" y1="83400" x2="64800" y2="83400"/>
                        <a14:foregroundMark x1="64800" y1="82600" x2="64800" y2="82600"/>
                        <a14:foregroundMark x1="66200" y1="77600" x2="66200" y2="77600"/>
                        <a14:foregroundMark x1="66200" y1="76400" x2="66200" y2="75400"/>
                        <a14:foregroundMark x1="57600" y1="65000" x2="57600" y2="65000"/>
                        <a14:foregroundMark x1="56800" y1="62600" x2="56800" y2="62600"/>
                        <a14:foregroundMark x1="50200" y1="66200" x2="50200" y2="66200"/>
                        <a14:foregroundMark x1="50200" y1="66200" x2="50200" y2="66200"/>
                        <a14:foregroundMark x1="50200" y1="66200" x2="50200" y2="66200"/>
                        <a14:foregroundMark x1="50200" y1="66200" x2="50200" y2="66200"/>
                        <a14:foregroundMark x1="50200" y1="66200" x2="50200" y2="66200"/>
                        <a14:foregroundMark x1="52600" y1="64800" x2="52600" y2="64800"/>
                        <a14:foregroundMark x1="52600" y1="64800" x2="52600" y2="64800"/>
                        <a14:foregroundMark x1="40600" y1="79200" x2="40600" y2="79200"/>
                        <a14:foregroundMark x1="40400" y1="79200" x2="40400" y2="79200"/>
                        <a14:foregroundMark x1="40400" y1="79200" x2="40400" y2="79200"/>
                        <a14:foregroundMark x1="40400" y1="79200" x2="40400" y2="79200"/>
                        <a14:foregroundMark x1="40400" y1="79200" x2="40400" y2="79200"/>
                        <a14:foregroundMark x1="34400" y1="59800" x2="34400" y2="59800"/>
                        <a14:foregroundMark x1="34400" y1="59800" x2="34400" y2="59800"/>
                        <a14:foregroundMark x1="34400" y1="59800" x2="34400" y2="59800"/>
                        <a14:foregroundMark x1="34400" y1="59800" x2="34400" y2="59800"/>
                        <a14:foregroundMark x1="34400" y1="59800" x2="34400" y2="59800"/>
                        <a14:foregroundMark x1="34400" y1="59800" x2="34400" y2="59800"/>
                        <a14:foregroundMark x1="32000" y1="46800" x2="32000" y2="46800"/>
                        <a14:foregroundMark x1="32000" y1="46800" x2="32000" y2="46800"/>
                        <a14:foregroundMark x1="32000" y1="46000" x2="32000" y2="46000"/>
                        <a14:foregroundMark x1="32000" y1="46000" x2="32000" y2="46000"/>
                        <a14:foregroundMark x1="32000" y1="46000" x2="32000" y2="46000"/>
                        <a14:foregroundMark x1="32000" y1="46000" x2="32000" y2="46000"/>
                        <a14:foregroundMark x1="34200" y1="44800" x2="34200" y2="44800"/>
                        <a14:foregroundMark x1="36600" y1="40400" x2="36600" y2="40400"/>
                        <a14:foregroundMark x1="36600" y1="38800" x2="36600" y2="38000"/>
                        <a14:foregroundMark x1="35000" y1="32000" x2="35000" y2="32000"/>
                        <a14:foregroundMark x1="34200" y1="30800" x2="34200" y2="30800"/>
                        <a14:foregroundMark x1="34200" y1="30800" x2="34200" y2="30800"/>
                        <a14:foregroundMark x1="33800" y1="30800" x2="33800" y2="30800"/>
                        <a14:foregroundMark x1="31000" y1="29200" x2="29400" y2="28400"/>
                        <a14:foregroundMark x1="25600" y1="27000" x2="25600" y2="27000"/>
                        <a14:foregroundMark x1="25600" y1="27000" x2="25600" y2="27000"/>
                        <a14:foregroundMark x1="26200" y1="33000" x2="26200" y2="33000"/>
                        <a14:foregroundMark x1="26400" y1="33600" x2="26400" y2="33600"/>
                        <a14:foregroundMark x1="26400" y1="33600" x2="26400" y2="33600"/>
                        <a14:foregroundMark x1="26400" y1="33600" x2="26400" y2="33600"/>
                        <a14:foregroundMark x1="26400" y1="33600" x2="26400" y2="33600"/>
                        <a14:foregroundMark x1="26400" y1="33600" x2="26400" y2="33600"/>
                        <a14:foregroundMark x1="26400" y1="33600" x2="26400" y2="33600"/>
                        <a14:foregroundMark x1="22400" y1="39400" x2="22400" y2="39400"/>
                        <a14:foregroundMark x1="22200" y1="39600" x2="22200" y2="39600"/>
                        <a14:foregroundMark x1="22200" y1="39600" x2="22200" y2="39600"/>
                        <a14:foregroundMark x1="22200" y1="39600" x2="22200" y2="39600"/>
                        <a14:foregroundMark x1="22200" y1="39600" x2="22200" y2="39600"/>
                        <a14:foregroundMark x1="33800" y1="50400" x2="33800" y2="50400"/>
                        <a14:foregroundMark x1="33800" y1="50400" x2="33800" y2="50400"/>
                        <a14:foregroundMark x1="34000" y1="54200" x2="34000" y2="55000"/>
                        <a14:foregroundMark x1="33800" y1="56200" x2="33800" y2="56800"/>
                        <a14:foregroundMark x1="33800" y1="56800" x2="33800" y2="56800"/>
                        <a14:foregroundMark x1="33800" y1="56800" x2="33800" y2="56800"/>
                        <a14:foregroundMark x1="33800" y1="56800" x2="33800" y2="56800"/>
                        <a14:foregroundMark x1="33800" y1="66000" x2="33800" y2="66600"/>
                        <a14:foregroundMark x1="33800" y1="66600" x2="33800" y2="66600"/>
                        <a14:foregroundMark x1="33800" y1="66600" x2="33800" y2="66600"/>
                        <a14:foregroundMark x1="33800" y1="66600" x2="33800" y2="66600"/>
                        <a14:foregroundMark x1="29600" y1="74600" x2="29600" y2="74600"/>
                        <a14:foregroundMark x1="29400" y1="74600" x2="29200" y2="75200"/>
                        <a14:foregroundMark x1="29000" y1="77200" x2="29000" y2="79000"/>
                        <a14:foregroundMark x1="29000" y1="83200" x2="29000" y2="84000"/>
                        <a14:foregroundMark x1="29000" y1="85200" x2="29000" y2="85800"/>
                        <a14:foregroundMark x1="29000" y1="86200" x2="29000" y2="86200"/>
                        <a14:foregroundMark x1="27800" y1="88800" x2="27800" y2="88800"/>
                        <a14:foregroundMark x1="41600" y1="87400" x2="41600" y2="88000"/>
                        <a14:foregroundMark x1="40600" y1="91000" x2="40600" y2="91000"/>
                        <a14:foregroundMark x1="40600" y1="91000" x2="40600" y2="91000"/>
                        <a14:foregroundMark x1="40600" y1="91000" x2="40600" y2="91000"/>
                        <a14:foregroundMark x1="40600" y1="91000" x2="40600" y2="91000"/>
                        <a14:foregroundMark x1="40600" y1="89600" x2="40600" y2="89600"/>
                        <a14:foregroundMark x1="40600" y1="89600" x2="40600" y2="89600"/>
                        <a14:foregroundMark x1="40600" y1="89600" x2="40600" y2="89600"/>
                        <a14:foregroundMark x1="40600" y1="89600" x2="40600" y2="89600"/>
                        <a14:foregroundMark x1="40600" y1="89600" x2="40600" y2="89600"/>
                        <a14:foregroundMark x1="40600" y1="89600" x2="40600" y2="89600"/>
                        <a14:foregroundMark x1="40800" y1="86000" x2="40800" y2="86000"/>
                        <a14:foregroundMark x1="41000" y1="85400" x2="41000" y2="85400"/>
                        <a14:foregroundMark x1="41000" y1="84800" x2="41000" y2="84800"/>
                        <a14:foregroundMark x1="41200" y1="83800" x2="41200" y2="83800"/>
                        <a14:foregroundMark x1="41400" y1="83000" x2="41400" y2="83000"/>
                        <a14:foregroundMark x1="41400" y1="78400" x2="41400" y2="78400"/>
                        <a14:foregroundMark x1="41400" y1="75400" x2="41400" y2="75400"/>
                        <a14:foregroundMark x1="41400" y1="74600" x2="41400" y2="74600"/>
                        <a14:foregroundMark x1="39000" y1="68800" x2="39000" y2="68800"/>
                        <a14:foregroundMark x1="38200" y1="67600" x2="38200" y2="67600"/>
                        <a14:foregroundMark x1="35600" y1="64400" x2="35600" y2="64400"/>
                        <a14:foregroundMark x1="34200" y1="63400" x2="34200" y2="63400"/>
                        <a14:foregroundMark x1="33600" y1="63400" x2="33600" y2="63400"/>
                        <a14:foregroundMark x1="33600" y1="63400" x2="33600" y2="63400"/>
                        <a14:foregroundMark x1="33000" y1="62200" x2="33000" y2="62200"/>
                        <a14:foregroundMark x1="32800" y1="61800" x2="32800" y2="61800"/>
                        <a14:foregroundMark x1="32000" y1="59400" x2="32000" y2="59400"/>
                        <a14:foregroundMark x1="31600" y1="59200" x2="31600" y2="59200"/>
                        <a14:foregroundMark x1="31600" y1="57200" x2="31600" y2="57200"/>
                        <a14:foregroundMark x1="31400" y1="55400" x2="31000" y2="54600"/>
                        <a14:foregroundMark x1="30600" y1="53600" x2="30600" y2="51400"/>
                        <a14:foregroundMark x1="32800" y1="40800" x2="32800" y2="40800"/>
                        <a14:foregroundMark x1="29200" y1="43200" x2="29200" y2="43200"/>
                        <a14:foregroundMark x1="27400" y1="36800" x2="27400" y2="36800"/>
                        <a14:foregroundMark x1="30200" y1="36600" x2="30200" y2="36600"/>
                        <a14:foregroundMark x1="31400" y1="39600" x2="31400" y2="39600"/>
                        <a14:foregroundMark x1="32800" y1="35600" x2="32800" y2="35600"/>
                        <a14:foregroundMark x1="27800" y1="25600" x2="27800" y2="25600"/>
                        <a14:foregroundMark x1="33400" y1="28600" x2="33400" y2="28600"/>
                        <a14:foregroundMark x1="37400" y1="29000" x2="37400" y2="29000"/>
                        <a14:foregroundMark x1="37400" y1="29000" x2="37400" y2="29000"/>
                        <a14:foregroundMark x1="37800" y1="32400" x2="37800" y2="32400"/>
                        <a14:foregroundMark x1="41200" y1="34000" x2="41400" y2="35000"/>
                        <a14:foregroundMark x1="41400" y1="35200" x2="41400" y2="35200"/>
                        <a14:foregroundMark x1="42600" y1="35000" x2="42600" y2="35000"/>
                        <a14:foregroundMark x1="66200" y1="67800" x2="66200" y2="68600"/>
                        <a14:foregroundMark x1="73200" y1="69400" x2="73200" y2="69400"/>
                        <a14:foregroundMark x1="81200" y1="56200" x2="81200" y2="56200"/>
                        <a14:foregroundMark x1="67000" y1="74000" x2="67000" y2="74000"/>
                        <a14:foregroundMark x1="63600" y1="71400" x2="63600" y2="71400"/>
                        <a14:foregroundMark x1="58400" y1="61800" x2="58400" y2="61800"/>
                        <a14:foregroundMark x1="32400" y1="64600" x2="32400" y2="64600"/>
                        <a14:foregroundMark x1="29400" y1="75400" x2="29400" y2="76200"/>
                        <a14:foregroundMark x1="30200" y1="82800" x2="30200" y2="82800"/>
                        <a14:foregroundMark x1="30800" y1="70400" x2="30800" y2="70400"/>
                        <a14:foregroundMark x1="30800" y1="64800" x2="30800" y2="64800"/>
                        <a14:foregroundMark x1="29400" y1="55400" x2="29400" y2="55400"/>
                        <a14:foregroundMark x1="29200" y1="50800" x2="29200" y2="50800"/>
                        <a14:foregroundMark x1="25800" y1="46400" x2="25800" y2="46400"/>
                        <a14:foregroundMark x1="25800" y1="42600" x2="25800" y2="42600"/>
                        <a14:foregroundMark x1="29000" y1="40400" x2="29000" y2="40400"/>
                        <a14:foregroundMark x1="33200" y1="36600" x2="33200" y2="36600"/>
                        <a14:foregroundMark x1="37800" y1="34400" x2="37800" y2="34400"/>
                        <a14:foregroundMark x1="39600" y1="34200" x2="39600" y2="34200"/>
                        <a14:foregroundMark x1="20600" y1="35200" x2="20600" y2="3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2882" y="4769175"/>
            <a:ext cx="2169701" cy="216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3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орт, игрушка, внутренний, день рождения&#10;&#10;Автоматически созданное описание">
            <a:extLst>
              <a:ext uri="{FF2B5EF4-FFF2-40B4-BE49-F238E27FC236}">
                <a16:creationId xmlns:a16="http://schemas.microsoft.com/office/drawing/2014/main" id="{9B6F4CC6-7D0A-4BB6-80D2-6F05F9FB96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939" y="128109"/>
            <a:ext cx="4423192" cy="66017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0F79DD-B42F-4AFD-8143-3DCDE7D5969D}"/>
              </a:ext>
            </a:extLst>
          </p:cNvPr>
          <p:cNvSpPr txBox="1"/>
          <p:nvPr/>
        </p:nvSpPr>
        <p:spPr>
          <a:xfrm>
            <a:off x="436110" y="735932"/>
            <a:ext cx="43127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54646"/>
                </a:solidFill>
                <a:latin typeface="Arial Black" panose="020B0A04020102020204" pitchFamily="34" charset="0"/>
              </a:rPr>
              <a:t>Проверь, </a:t>
            </a:r>
          </a:p>
          <a:p>
            <a:r>
              <a:rPr lang="ru-RU" sz="2800" dirty="0">
                <a:solidFill>
                  <a:srgbClr val="C54646"/>
                </a:solidFill>
                <a:latin typeface="Arial Black" panose="020B0A04020102020204" pitchFamily="34" charset="0"/>
              </a:rPr>
              <a:t>правильно ли ты назвал </a:t>
            </a:r>
          </a:p>
          <a:p>
            <a:r>
              <a:rPr lang="ru-RU" sz="2800" dirty="0">
                <a:solidFill>
                  <a:srgbClr val="C54646"/>
                </a:solidFill>
                <a:latin typeface="Arial Black" panose="020B0A04020102020204" pitchFamily="34" charset="0"/>
              </a:rPr>
              <a:t>ребят-коротышек?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E6CAB6-017C-48AC-877F-B57580D475C4}"/>
              </a:ext>
            </a:extLst>
          </p:cNvPr>
          <p:cNvSpPr txBox="1"/>
          <p:nvPr/>
        </p:nvSpPr>
        <p:spPr>
          <a:xfrm>
            <a:off x="8165805" y="5667153"/>
            <a:ext cx="87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CC"/>
                </a:solidFill>
                <a:latin typeface="Arial Black" panose="020B0A04020102020204" pitchFamily="34" charset="0"/>
              </a:rPr>
              <a:t>Коля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47DD4-F4D1-4DA5-8A0E-D68EAA01F04E}"/>
              </a:ext>
            </a:extLst>
          </p:cNvPr>
          <p:cNvSpPr txBox="1"/>
          <p:nvPr/>
        </p:nvSpPr>
        <p:spPr>
          <a:xfrm>
            <a:off x="6039293" y="5814268"/>
            <a:ext cx="119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CC"/>
                </a:solidFill>
                <a:latin typeface="Arial Black" panose="020B0A04020102020204" pitchFamily="34" charset="0"/>
              </a:rPr>
              <a:t>Алёна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156B7-D786-483D-A638-A2551DC2A618}"/>
              </a:ext>
            </a:extLst>
          </p:cNvPr>
          <p:cNvSpPr txBox="1"/>
          <p:nvPr/>
        </p:nvSpPr>
        <p:spPr>
          <a:xfrm>
            <a:off x="4688958" y="5071730"/>
            <a:ext cx="956930" cy="37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CC"/>
                </a:solidFill>
                <a:latin typeface="Arial Black" panose="020B0A04020102020204" pitchFamily="34" charset="0"/>
              </a:rPr>
              <a:t>Даша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67585-8EC9-493D-8666-B0403621E7FC}"/>
              </a:ext>
            </a:extLst>
          </p:cNvPr>
          <p:cNvSpPr txBox="1"/>
          <p:nvPr/>
        </p:nvSpPr>
        <p:spPr>
          <a:xfrm>
            <a:off x="8165805" y="4699590"/>
            <a:ext cx="871869" cy="37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CC"/>
                </a:solidFill>
                <a:latin typeface="Arial Black" panose="020B0A04020102020204" pitchFamily="34" charset="0"/>
              </a:rPr>
              <a:t>Катя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02BC24-F616-459F-B4D5-1EDE21391D10}"/>
              </a:ext>
            </a:extLst>
          </p:cNvPr>
          <p:cNvSpPr txBox="1"/>
          <p:nvPr/>
        </p:nvSpPr>
        <p:spPr>
          <a:xfrm>
            <a:off x="6634716" y="4149505"/>
            <a:ext cx="94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CC"/>
                </a:solidFill>
                <a:latin typeface="Arial Black" panose="020B0A04020102020204" pitchFamily="34" charset="0"/>
              </a:rPr>
              <a:t>Паша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F612F4-800B-49D8-B465-E298E6C8BE05}"/>
              </a:ext>
            </a:extLst>
          </p:cNvPr>
          <p:cNvSpPr txBox="1"/>
          <p:nvPr/>
        </p:nvSpPr>
        <p:spPr>
          <a:xfrm>
            <a:off x="5188688" y="3700130"/>
            <a:ext cx="119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CC"/>
                </a:solidFill>
                <a:latin typeface="Arial Black" panose="020B0A04020102020204" pitchFamily="34" charset="0"/>
              </a:rPr>
              <a:t>Миша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B80302-534E-4811-8780-DC2377322306}"/>
              </a:ext>
            </a:extLst>
          </p:cNvPr>
          <p:cNvSpPr txBox="1"/>
          <p:nvPr/>
        </p:nvSpPr>
        <p:spPr>
          <a:xfrm>
            <a:off x="8165805" y="3056860"/>
            <a:ext cx="871869" cy="37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CC"/>
                </a:solidFill>
                <a:latin typeface="Arial Black" panose="020B0A04020102020204" pitchFamily="34" charset="0"/>
              </a:rPr>
              <a:t>Петя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29CCEF-C8C1-4F5C-B47B-9828AA0570B4}"/>
              </a:ext>
            </a:extLst>
          </p:cNvPr>
          <p:cNvSpPr txBox="1"/>
          <p:nvPr/>
        </p:nvSpPr>
        <p:spPr>
          <a:xfrm>
            <a:off x="5571460" y="2182482"/>
            <a:ext cx="89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CC"/>
                </a:solidFill>
                <a:latin typeface="Arial Black" panose="020B0A04020102020204" pitchFamily="34" charset="0"/>
              </a:rPr>
              <a:t>Витя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B4C2B-D0E2-4F86-8220-A3D3464D372D}"/>
              </a:ext>
            </a:extLst>
          </p:cNvPr>
          <p:cNvSpPr txBox="1"/>
          <p:nvPr/>
        </p:nvSpPr>
        <p:spPr>
          <a:xfrm>
            <a:off x="6577650" y="1813150"/>
            <a:ext cx="119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CC"/>
                </a:solidFill>
                <a:latin typeface="Arial Black" panose="020B0A04020102020204" pitchFamily="34" charset="0"/>
              </a:rPr>
              <a:t>Маша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B1A35B-3A24-4A0C-B949-6582ACC701C4}"/>
              </a:ext>
            </a:extLst>
          </p:cNvPr>
          <p:cNvSpPr txBox="1"/>
          <p:nvPr/>
        </p:nvSpPr>
        <p:spPr>
          <a:xfrm>
            <a:off x="7375092" y="408414"/>
            <a:ext cx="9569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BA1C02-6F7E-9A44-EA26-264EA357C8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85" y="3884796"/>
            <a:ext cx="2534995" cy="254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8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9916" y="171421"/>
            <a:ext cx="770021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500" dirty="0">
                <a:solidFill>
                  <a:srgbClr val="C54646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Алиса убрала игрушки на полку.</a:t>
            </a:r>
          </a:p>
          <a:p>
            <a:pPr fontAlgn="base"/>
            <a:r>
              <a:rPr lang="ru-RU" sz="1500" dirty="0">
                <a:solidFill>
                  <a:srgbClr val="C54646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Куклу она посадила на верхнюю полку.</a:t>
            </a:r>
          </a:p>
          <a:p>
            <a:pPr fontAlgn="base"/>
            <a:r>
              <a:rPr lang="ru-RU" sz="1500" dirty="0">
                <a:solidFill>
                  <a:srgbClr val="C54646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Медвежонка разместила справа от куклы.</a:t>
            </a:r>
          </a:p>
          <a:p>
            <a:pPr fontAlgn="base"/>
            <a:r>
              <a:rPr lang="ru-RU" sz="1500" dirty="0">
                <a:solidFill>
                  <a:srgbClr val="C54646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барабан поставила под куклой.</a:t>
            </a:r>
          </a:p>
          <a:p>
            <a:pPr fontAlgn="base"/>
            <a:r>
              <a:rPr lang="ru-RU" sz="1500" dirty="0">
                <a:solidFill>
                  <a:srgbClr val="C54646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Алисина полка?</a:t>
            </a:r>
            <a:endParaRPr lang="ru-RU" sz="1100" dirty="0">
              <a:solidFill>
                <a:srgbClr val="C54646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thumbs.dreamstime.com/b/%D0%BF%D1%80%D0%B5%D0%B4%D0%BF%D0%BE%D1%81%D1%8B%D0%BB%D0%BA%D0%B0-shelves-%D0%B4%D0%B5%D1%80%D0%B5%D0%B2%D1%8F%D0%BD%D0%BD%D0%BE%D0%B5-23792977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977" y="1516499"/>
            <a:ext cx="2697900" cy="24086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thumbs.dreamstime.com/b/%D0%BF%D1%80%D0%B5%D0%B4%D0%BF%D0%BE%D1%81%D1%8B%D0%BB%D0%BA%D0%B0-shelves-%D0%B4%D0%B5%D1%80%D0%B5%D0%B2%D1%8F%D0%BD%D0%BD%D0%BE%D0%B5-23792977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9540" y="1186071"/>
            <a:ext cx="2746492" cy="26503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thumbs.dreamstime.com/b/%D0%BF%D1%80%D0%B5%D0%B4%D0%BF%D0%BE%D1%81%D1%8B%D0%BB%D0%BA%D0%B0-shelves-%D0%B4%D0%B5%D1%80%D0%B5%D0%B2%D1%8F%D0%BD%D0%BD%D0%BE%D0%B5-23792977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2779" y="4126408"/>
            <a:ext cx="2717070" cy="24086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thumbs.dreamstime.com/b/%D0%BF%D1%80%D0%B5%D0%B4%D0%BF%D0%BE%D1%81%D1%8B%D0%BB%D0%BA%D0%B0-shelves-%D0%B4%D0%B5%D1%80%D0%B5%D0%B2%D1%8F%D0%BD%D0%BD%D0%BE%D0%B5-23792977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8394" y="4041206"/>
            <a:ext cx="2647638" cy="2647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 descr="C:\Users\Домашний\Desktop\2599842b.jpg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037" y="1277748"/>
            <a:ext cx="1329047" cy="1443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C:\Users\Домашний\Desktop\2599842b.jpg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0977" y="1468324"/>
            <a:ext cx="1443916" cy="154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C:\Users\Домашний\Desktop\2599842b.jpg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87013" y="4159349"/>
            <a:ext cx="1443917" cy="145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C:\Users\Домашний\Desktop\2599842b.jpg"/>
          <p:cNvPicPr/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12326" y="4007942"/>
            <a:ext cx="1409608" cy="161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https://sun9-61.userapi.com/c621704/v621704188/43c65/f_FBargbWbQ.jpg"/>
          <p:cNvPicPr/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14357" y="1661996"/>
            <a:ext cx="1131092" cy="985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https://sun9-61.userapi.com/c621704/v621704188/43c65/f_FBargbWbQ.jpg"/>
          <p:cNvPicPr/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408" y="1485105"/>
            <a:ext cx="1140651" cy="950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https://sun9-61.userapi.com/c621704/v621704188/43c65/f_FBargbWbQ.jpg"/>
          <p:cNvPicPr/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002730" y="4378184"/>
            <a:ext cx="1131092" cy="985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https://sun9-61.userapi.com/c621704/v621704188/43c65/f_FBargbWbQ.jpg"/>
          <p:cNvPicPr/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858" y="5524869"/>
            <a:ext cx="1087180" cy="950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 descr="https://ds05.infourok.ru/uploads/ex/03c7/0008f0ee-e811b19e/hello_html_m2baa6def.jpg"/>
          <p:cNvPicPr/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599" y="2801850"/>
            <a:ext cx="1168332" cy="98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https://ds05.infourok.ru/uploads/ex/03c7/0008f0ee-e811b19e/hello_html_m2baa6def.jpg"/>
          <p:cNvPicPr/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634" y="2598126"/>
            <a:ext cx="125730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 descr="https://ds05.infourok.ru/uploads/ex/03c7/0008f0ee-e811b19e/hello_html_m2baa6def.jpg"/>
          <p:cNvPicPr/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3097" y="5440767"/>
            <a:ext cx="125730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 descr="https://ds05.infourok.ru/uploads/ex/03c7/0008f0ee-e811b19e/hello_html_m2baa6def.jpg"/>
          <p:cNvPicPr/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9011" y="5423726"/>
            <a:ext cx="1257300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6B4849-C0BA-91A7-0209-E67435B13DB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443" y="-81944"/>
            <a:ext cx="1421664" cy="142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67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</TotalTime>
  <Words>379</Words>
  <Application>Microsoft Office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Тема Office</vt:lpstr>
      <vt:lpstr>«Поиграй с Рыжиком»</vt:lpstr>
      <vt:lpstr>Уважаемые родители!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Евгений</cp:lastModifiedBy>
  <cp:revision>34</cp:revision>
  <dcterms:created xsi:type="dcterms:W3CDTF">2020-05-04T10:17:20Z</dcterms:created>
  <dcterms:modified xsi:type="dcterms:W3CDTF">2025-12-16T10:46:52Z</dcterms:modified>
</cp:coreProperties>
</file>