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82" r:id="rId2"/>
    <p:sldId id="288" r:id="rId3"/>
    <p:sldId id="292" r:id="rId4"/>
    <p:sldId id="295" r:id="rId5"/>
    <p:sldId id="296" r:id="rId6"/>
    <p:sldId id="294" r:id="rId7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F9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31 w 717"/>
                <a:gd name="T1" fmla="*/ 845 h 845"/>
                <a:gd name="T2" fmla="*/ 731 w 717"/>
                <a:gd name="T3" fmla="*/ 821 h 845"/>
                <a:gd name="T4" fmla="*/ 588 w 717"/>
                <a:gd name="T5" fmla="*/ 605 h 845"/>
                <a:gd name="T6" fmla="*/ 413 w 717"/>
                <a:gd name="T7" fmla="*/ 396 h 845"/>
                <a:gd name="T8" fmla="*/ 228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6 w 717"/>
                <a:gd name="T15" fmla="*/ 198 h 845"/>
                <a:gd name="T16" fmla="*/ 407 w 717"/>
                <a:gd name="T17" fmla="*/ 408 h 845"/>
                <a:gd name="T18" fmla="*/ 582 w 717"/>
                <a:gd name="T19" fmla="*/ 623 h 845"/>
                <a:gd name="T20" fmla="*/ 731 w 717"/>
                <a:gd name="T21" fmla="*/ 845 h 845"/>
                <a:gd name="T22" fmla="*/ 731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14 w 407"/>
                <a:gd name="T1" fmla="*/ 414 h 414"/>
                <a:gd name="T2" fmla="*/ 414 w 407"/>
                <a:gd name="T3" fmla="*/ 396 h 414"/>
                <a:gd name="T4" fmla="*/ 229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23 w 407"/>
                <a:gd name="T13" fmla="*/ 204 h 414"/>
                <a:gd name="T14" fmla="*/ 414 w 407"/>
                <a:gd name="T15" fmla="*/ 414 h 414"/>
                <a:gd name="T16" fmla="*/ 414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600 w 586"/>
                <a:gd name="T1" fmla="*/ 0 h 599"/>
                <a:gd name="T2" fmla="*/ 582 w 586"/>
                <a:gd name="T3" fmla="*/ 0 h 599"/>
                <a:gd name="T4" fmla="*/ 414 w 586"/>
                <a:gd name="T5" fmla="*/ 132 h 599"/>
                <a:gd name="T6" fmla="*/ 264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64 w 586"/>
                <a:gd name="T17" fmla="*/ 282 h 599"/>
                <a:gd name="T18" fmla="*/ 420 w 586"/>
                <a:gd name="T19" fmla="*/ 138 h 599"/>
                <a:gd name="T20" fmla="*/ 600 w 586"/>
                <a:gd name="T21" fmla="*/ 0 h 599"/>
                <a:gd name="T22" fmla="*/ 600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6 w 269"/>
                <a:gd name="T1" fmla="*/ 0 h 252"/>
                <a:gd name="T2" fmla="*/ 258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6 w 269"/>
                <a:gd name="T15" fmla="*/ 0 h 252"/>
                <a:gd name="T16" fmla="*/ 276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0695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ru-RU" altLang="ru-RU" noProof="0"/>
              <a:t>Образец заголовка</a:t>
            </a:r>
          </a:p>
        </p:txBody>
      </p:sp>
      <p:sp>
        <p:nvSpPr>
          <p:cNvPr id="70696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/>
              <a:t>Образец подзаголовка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EFB9D-AF4F-4057-A7A9-37A07BAB04F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01098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D48994-73F5-4193-B6ED-0922AE45CE3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5422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81B6A1-2C70-4366-80FE-DA46DBA7571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08930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3B204-5FD2-4251-BF87-C65DE548D9B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94457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A73E2B-A969-4C98-BC8E-F627718E41D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62897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078BB-BE92-4037-9F1E-19D73DEF225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23658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58004-19DD-43B2-82F4-CB1AD581E64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3032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05A064-309E-4183-A2EF-ACF6B4E9FD1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83229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1D2DFA-359E-4DA5-B489-48CC1AFA796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32364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E27F5E-C342-427A-A834-5CD5EC7D444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14310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96E61-67D0-4232-992C-0F7D6992761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4969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0028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6963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963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963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69639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0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1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2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3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4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5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6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7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8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9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50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51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</p:grpSp>
        <p:sp>
          <p:nvSpPr>
            <p:cNvPr id="69652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9653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9654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039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31 w 717"/>
                <a:gd name="T1" fmla="*/ 845 h 845"/>
                <a:gd name="T2" fmla="*/ 731 w 717"/>
                <a:gd name="T3" fmla="*/ 821 h 845"/>
                <a:gd name="T4" fmla="*/ 588 w 717"/>
                <a:gd name="T5" fmla="*/ 605 h 845"/>
                <a:gd name="T6" fmla="*/ 413 w 717"/>
                <a:gd name="T7" fmla="*/ 396 h 845"/>
                <a:gd name="T8" fmla="*/ 228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6 w 717"/>
                <a:gd name="T15" fmla="*/ 198 h 845"/>
                <a:gd name="T16" fmla="*/ 407 w 717"/>
                <a:gd name="T17" fmla="*/ 408 h 845"/>
                <a:gd name="T18" fmla="*/ 582 w 717"/>
                <a:gd name="T19" fmla="*/ 623 h 845"/>
                <a:gd name="T20" fmla="*/ 731 w 717"/>
                <a:gd name="T21" fmla="*/ 845 h 845"/>
                <a:gd name="T22" fmla="*/ 731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0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14 w 407"/>
                <a:gd name="T1" fmla="*/ 414 h 414"/>
                <a:gd name="T2" fmla="*/ 414 w 407"/>
                <a:gd name="T3" fmla="*/ 396 h 414"/>
                <a:gd name="T4" fmla="*/ 229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23 w 407"/>
                <a:gd name="T13" fmla="*/ 204 h 414"/>
                <a:gd name="T14" fmla="*/ 414 w 407"/>
                <a:gd name="T15" fmla="*/ 414 h 414"/>
                <a:gd name="T16" fmla="*/ 414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57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042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600 w 586"/>
                <a:gd name="T1" fmla="*/ 0 h 599"/>
                <a:gd name="T2" fmla="*/ 582 w 586"/>
                <a:gd name="T3" fmla="*/ 0 h 599"/>
                <a:gd name="T4" fmla="*/ 414 w 586"/>
                <a:gd name="T5" fmla="*/ 132 h 599"/>
                <a:gd name="T6" fmla="*/ 264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64 w 586"/>
                <a:gd name="T17" fmla="*/ 282 h 599"/>
                <a:gd name="T18" fmla="*/ 420 w 586"/>
                <a:gd name="T19" fmla="*/ 138 h 599"/>
                <a:gd name="T20" fmla="*/ 600 w 586"/>
                <a:gd name="T21" fmla="*/ 0 h 599"/>
                <a:gd name="T22" fmla="*/ 600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3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6 w 269"/>
                <a:gd name="T1" fmla="*/ 0 h 252"/>
                <a:gd name="T2" fmla="*/ 258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6 w 269"/>
                <a:gd name="T15" fmla="*/ 0 h 252"/>
                <a:gd name="T16" fmla="*/ 276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4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5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6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04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050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1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2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3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4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48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9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9671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69672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9673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9674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B0390220-5839-4FEF-99CF-3A34D26BC87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9675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8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539552" y="312803"/>
            <a:ext cx="8173665" cy="533950"/>
          </a:xfrm>
        </p:spPr>
        <p:txBody>
          <a:bodyPr anchor="b" anchorCtr="0"/>
          <a:lstStyle/>
          <a:p>
            <a:pPr eaLnBrk="1" hangingPunct="1">
              <a:defRPr/>
            </a:pPr>
            <a:r>
              <a:rPr lang="ru-RU" altLang="ru-RU" sz="1400" b="1" dirty="0">
                <a:solidFill>
                  <a:schemeClr val="tx1"/>
                </a:solidFill>
                <a:effectLst/>
                <a:cs typeface="Arial" panose="020B0604020202020204" pitchFamily="34" charset="0"/>
              </a:rPr>
              <a:t>Муниципальное бюджетное учреждение дополнительного образования </a:t>
            </a:r>
            <a:br>
              <a:rPr lang="ru-RU" altLang="ru-RU" sz="1400" b="1" dirty="0">
                <a:solidFill>
                  <a:schemeClr val="tx1"/>
                </a:solidFill>
                <a:effectLst/>
                <a:cs typeface="Arial" panose="020B0604020202020204" pitchFamily="34" charset="0"/>
              </a:rPr>
            </a:br>
            <a:r>
              <a:rPr lang="ru-RU" altLang="ru-RU" sz="1400" b="1" dirty="0">
                <a:solidFill>
                  <a:schemeClr val="tx1"/>
                </a:solidFill>
                <a:effectLst/>
                <a:cs typeface="Arial" panose="020B0604020202020204" pitchFamily="34" charset="0"/>
              </a:rPr>
              <a:t>«Центр внешкольной работы»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4073668" y="2481423"/>
            <a:ext cx="4853811" cy="2243721"/>
          </a:xfrm>
        </p:spPr>
        <p:txBody>
          <a:bodyPr/>
          <a:lstStyle/>
          <a:p>
            <a:pPr marL="0" indent="0" algn="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altLang="ru-RU" sz="2000" i="1" dirty="0">
              <a:effectLst/>
              <a:latin typeface="+mj-lt"/>
            </a:endParaRPr>
          </a:p>
          <a:p>
            <a:pPr marL="0" indent="0" algn="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altLang="ru-RU" sz="1800" dirty="0">
                <a:effectLst/>
                <a:latin typeface="+mj-lt"/>
              </a:rPr>
              <a:t>Для учащихся 1 года обучения</a:t>
            </a:r>
          </a:p>
          <a:p>
            <a:pPr marL="0" indent="0" algn="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altLang="ru-RU" sz="1800" dirty="0">
                <a:effectLst/>
                <a:latin typeface="+mj-lt"/>
              </a:rPr>
              <a:t>по дополнительной общеобразовательной программе «Лейся, русская песня»</a:t>
            </a:r>
          </a:p>
          <a:p>
            <a:pPr marL="0" indent="0" algn="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altLang="ru-RU" sz="1800" dirty="0">
                <a:effectLst/>
                <a:latin typeface="+mj-lt"/>
              </a:rPr>
              <a:t>Возраст 7-13 лет</a:t>
            </a:r>
          </a:p>
          <a:p>
            <a:pPr marL="0" indent="0" algn="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altLang="ru-RU" sz="1800" dirty="0">
              <a:effectLst/>
              <a:latin typeface="+mj-lt"/>
            </a:endParaRPr>
          </a:p>
          <a:p>
            <a:pPr marL="0" indent="0" algn="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altLang="ru-RU" sz="1800" dirty="0">
                <a:effectLst/>
                <a:latin typeface="+mj-lt"/>
              </a:rPr>
              <a:t>Педагог дополнительного образования </a:t>
            </a:r>
          </a:p>
          <a:p>
            <a:pPr marL="0" indent="0" algn="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altLang="ru-RU" sz="1800" dirty="0">
                <a:effectLst/>
                <a:latin typeface="+mj-lt"/>
              </a:rPr>
              <a:t>Иванова Ярослава Борисовна</a:t>
            </a:r>
            <a:endParaRPr lang="ru-RU" altLang="ru-RU" sz="1800" b="1" dirty="0">
              <a:effectLst/>
            </a:endParaRPr>
          </a:p>
          <a:p>
            <a:pPr marL="0" indent="0" algn="ct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altLang="ru-RU" sz="1800" b="1" dirty="0">
              <a:effectLst/>
            </a:endParaRPr>
          </a:p>
          <a:p>
            <a:pPr marL="0" indent="0" algn="ct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altLang="ru-RU" sz="1800" b="1" dirty="0">
              <a:effectLst/>
            </a:endParaRPr>
          </a:p>
          <a:p>
            <a:pPr marL="0" indent="0" algn="ct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altLang="ru-RU" sz="1800" b="1" dirty="0">
              <a:effectLst/>
            </a:endParaRPr>
          </a:p>
        </p:txBody>
      </p:sp>
      <p:sp>
        <p:nvSpPr>
          <p:cNvPr id="10242" name="AutoShape 2" descr="Артист-вокалист народного коллектива - описание професс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4" name="AutoShape 4" descr="Артист-вокалист народного коллектива - описание професс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46" name="AutoShape 2" descr="C:\Users\user\Downloads\%D1%80%D0%BE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48" name="AutoShape 4" descr="C:\Users\user\Downloads\%D1%80%D0%BE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987824" y="5675443"/>
            <a:ext cx="33843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+mj-lt"/>
              </a:rPr>
              <a:t>г. Петропавловск-Камчатский</a:t>
            </a:r>
          </a:p>
          <a:p>
            <a:pPr algn="ctr"/>
            <a:r>
              <a:rPr lang="ru-RU" sz="1400" dirty="0">
                <a:latin typeface="+mj-lt"/>
              </a:rPr>
              <a:t>2025 г.</a:t>
            </a:r>
          </a:p>
        </p:txBody>
      </p:sp>
      <p:sp>
        <p:nvSpPr>
          <p:cNvPr id="2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" name="Picture 4" descr="Picture background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9494" y="2780928"/>
            <a:ext cx="3794174" cy="262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11560" y="1182557"/>
            <a:ext cx="7344183" cy="108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eaLnBrk="1" hangingPunct="1">
              <a:lnSpc>
                <a:spcPct val="80000"/>
              </a:lnSpc>
              <a:spcBef>
                <a:spcPct val="20000"/>
              </a:spcBef>
              <a:buClr>
                <a:srgbClr val="FFFFCC"/>
              </a:buClr>
              <a:buSzPct val="60000"/>
              <a:defRPr/>
            </a:pPr>
            <a:r>
              <a:rPr lang="ru-RU" sz="3600" b="1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Задание</a:t>
            </a:r>
          </a:p>
          <a:p>
            <a:pPr lvl="0" algn="ctr" eaLnBrk="1" hangingPunct="1">
              <a:lnSpc>
                <a:spcPct val="80000"/>
              </a:lnSpc>
              <a:spcBef>
                <a:spcPct val="20000"/>
              </a:spcBef>
              <a:buClr>
                <a:srgbClr val="FFFFCC"/>
              </a:buClr>
              <a:buSzPct val="60000"/>
              <a:defRPr/>
            </a:pPr>
            <a:r>
              <a:rPr lang="ru-RU" sz="3600" b="1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«</a:t>
            </a:r>
            <a:r>
              <a:rPr lang="ru-RU" altLang="ru-RU" sz="3600" b="1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Новогодние обряды на Руси»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40628" y="1124744"/>
            <a:ext cx="8462744" cy="4608512"/>
          </a:xfrm>
        </p:spPr>
        <p:txBody>
          <a:bodyPr/>
          <a:lstStyle/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sz="2400" dirty="0">
                <a:effectLst/>
                <a:latin typeface="+mj-lt"/>
              </a:rPr>
              <a:t>А вы знали, что в языческие времена восточные славяне встречали Новый год весной?</a:t>
            </a:r>
          </a:p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sz="2400" dirty="0">
                <a:effectLst/>
                <a:latin typeface="+mj-lt"/>
              </a:rPr>
              <a:t>Главными символами весеннего Нового года были обряды очищения и пробуждения природы. </a:t>
            </a:r>
          </a:p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sz="2400" dirty="0">
                <a:effectLst/>
                <a:latin typeface="+mj-lt"/>
              </a:rPr>
              <a:t>Люди жгли костры, прыгали через огонь, чтобы очиститься от грехов и болезней, украшали дома зелёными ветвями и проводили шумные гулянья с песнями и плясками.</a:t>
            </a:r>
          </a:p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sz="2400" dirty="0">
                <a:effectLst/>
                <a:latin typeface="+mj-lt"/>
              </a:rPr>
              <a:t>Пекли блины — символ солнца, а также готовили фигурки из теста в виде животных и птиц, которые символизировали богатство и плодородие. </a:t>
            </a:r>
            <a:endParaRPr lang="ru-RU" altLang="ru-RU" sz="28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98677BA-50E8-4E9D-A135-31EE632E3E46}"/>
              </a:ext>
            </a:extLst>
          </p:cNvPr>
          <p:cNvSpPr txBox="1"/>
          <p:nvPr/>
        </p:nvSpPr>
        <p:spPr>
          <a:xfrm>
            <a:off x="2123728" y="332656"/>
            <a:ext cx="511256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ru-RU" altLang="ru-RU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Здравствуйте, ребята!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939512"/>
            <a:ext cx="8640960" cy="2943617"/>
          </a:xfrm>
        </p:spPr>
        <p:txBody>
          <a:bodyPr/>
          <a:lstStyle/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400" dirty="0">
                <a:effectLst/>
                <a:latin typeface="+mj-lt"/>
              </a:rPr>
              <a:t>Один из самых загадочных обрядов — 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ffectLst/>
                <a:latin typeface="+mj-lt"/>
              </a:rPr>
              <a:t>запуск петуха под праздничный стол.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400" dirty="0">
                <a:effectLst/>
                <a:latin typeface="+mj-lt"/>
              </a:rPr>
              <a:t>Как это происходило? В момент наступления полуночи птицу запускали под стол, за которым сидела семья.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400" dirty="0">
                <a:effectLst/>
                <a:latin typeface="+mj-lt"/>
              </a:rPr>
              <a:t>Затем все наблюдали за ее поведением.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400" dirty="0">
                <a:effectLst/>
                <a:latin typeface="+mj-lt"/>
              </a:rPr>
              <a:t>Если петух активно царапал пол — к богатому урожаю.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400" dirty="0">
                <a:effectLst/>
                <a:latin typeface="+mj-lt"/>
              </a:rPr>
              <a:t>Если кричал и метался — к новостям и путешествиям.</a:t>
            </a:r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67744" y="4002315"/>
            <a:ext cx="4039700" cy="2697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9675227-CBEC-4FC8-9CB1-CE29AD2179C3}"/>
              </a:ext>
            </a:extLst>
          </p:cNvPr>
          <p:cNvSpPr txBox="1"/>
          <p:nvPr/>
        </p:nvSpPr>
        <p:spPr>
          <a:xfrm>
            <a:off x="2051720" y="332656"/>
            <a:ext cx="457676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Обряды на Руси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9288" y="1023000"/>
            <a:ext cx="8245424" cy="2857520"/>
          </a:xfrm>
        </p:spPr>
        <p:txBody>
          <a:bodyPr/>
          <a:lstStyle/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400" dirty="0">
                <a:effectLst/>
                <a:latin typeface="+mj-lt"/>
              </a:rPr>
              <a:t>В славянской традиции петух — символ солнца и пробуждения.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400" dirty="0">
                <a:effectLst/>
                <a:latin typeface="+mj-lt"/>
              </a:rPr>
              <a:t>Его крик «разрезает» тьму, отгоняя нечисть.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400" dirty="0">
                <a:effectLst/>
                <a:latin typeface="+mj-lt"/>
              </a:rPr>
              <a:t>Петух ассоциировался с домашним очагом: его держали во дворе как оберег от пожаров и воров.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400" dirty="0">
                <a:effectLst/>
                <a:latin typeface="+mj-lt"/>
              </a:rPr>
              <a:t>Красный гребень напоминал пламя — знак жизненной силы.</a:t>
            </a:r>
          </a:p>
        </p:txBody>
      </p:sp>
      <p:pic>
        <p:nvPicPr>
          <p:cNvPr id="3074" name="Picture 2" descr="https://avatars.mds.yandex.net/i?id=24d4b4d08292543b1227538ee0a7a54114d3b91a-15383683-images-thumbs&amp;n=1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25829" y="3830166"/>
            <a:ext cx="2892342" cy="2736000"/>
          </a:xfrm>
          <a:prstGeom prst="rect">
            <a:avLst/>
          </a:prstGeom>
          <a:noFill/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CF18BEE-0EEC-49FB-A205-169295706DBA}"/>
              </a:ext>
            </a:extLst>
          </p:cNvPr>
          <p:cNvSpPr txBox="1"/>
          <p:nvPr/>
        </p:nvSpPr>
        <p:spPr>
          <a:xfrm>
            <a:off x="1949719" y="260952"/>
            <a:ext cx="492653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Почему именно петух?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5347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1540" y="753050"/>
            <a:ext cx="8280920" cy="2675950"/>
          </a:xfrm>
        </p:spPr>
        <p:txBody>
          <a:bodyPr/>
          <a:lstStyle/>
          <a:p>
            <a:pPr marL="0" lvl="0" indent="0">
              <a:spcBef>
                <a:spcPts val="0"/>
              </a:spcBef>
              <a:spcAft>
                <a:spcPts val="600"/>
              </a:spcAft>
              <a:buClr>
                <a:srgbClr val="FFFFCC"/>
              </a:buClr>
              <a:buNone/>
            </a:pPr>
            <a:r>
              <a:rPr lang="ru-RU" altLang="ru-RU" sz="2400" b="1" dirty="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День Деда Мороза </a:t>
            </a:r>
            <a:r>
              <a:rPr lang="ru-RU" altLang="ru-RU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(в славянском календаре - злого духа </a:t>
            </a:r>
            <a:r>
              <a:rPr lang="ru-RU" altLang="ru-RU" sz="24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Корочуна</a:t>
            </a:r>
            <a:r>
              <a:rPr lang="ru-RU" altLang="ru-RU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считался самым коротким днём.</a:t>
            </a:r>
          </a:p>
          <a:p>
            <a:pPr marL="0" lvl="0" indent="0">
              <a:spcBef>
                <a:spcPts val="0"/>
              </a:spcBef>
              <a:spcAft>
                <a:spcPts val="600"/>
              </a:spcAft>
              <a:buClr>
                <a:srgbClr val="FFFFCC"/>
              </a:buClr>
              <a:buNone/>
            </a:pPr>
            <a:r>
              <a:rPr lang="ru-RU" altLang="ru-RU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У славян Дед Мороз был суровым и страшным, его называли Трескун или Студенец.</a:t>
            </a:r>
          </a:p>
          <a:p>
            <a:pPr marL="0" lvl="0" indent="0">
              <a:spcBef>
                <a:spcPts val="0"/>
              </a:spcBef>
              <a:spcAft>
                <a:spcPts val="600"/>
              </a:spcAft>
              <a:buClr>
                <a:srgbClr val="FFFFCC"/>
              </a:buClr>
              <a:buNone/>
            </a:pPr>
            <a:r>
              <a:rPr lang="ru-RU" altLang="ru-RU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 традиции, чтобы умилостивить грозного духа на окошко ставили блинчики</a:t>
            </a:r>
            <a:r>
              <a:rPr lang="en-US" altLang="ru-RU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пироги и кисель.</a:t>
            </a:r>
            <a:endParaRPr lang="ru-RU" altLang="ru-RU" sz="28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AutoShape 2" descr="Picture background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2" name="Picture 4" descr="Picture background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339752" y="3501008"/>
            <a:ext cx="4970978" cy="29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A95A95E-268B-4940-A97D-E400037B1DAE}"/>
              </a:ext>
            </a:extLst>
          </p:cNvPr>
          <p:cNvSpPr txBox="1"/>
          <p:nvPr/>
        </p:nvSpPr>
        <p:spPr>
          <a:xfrm>
            <a:off x="2283619" y="168275"/>
            <a:ext cx="457676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ADE2E2">
                    <a:lumMod val="7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Обряды на Руси</a:t>
            </a:r>
          </a:p>
        </p:txBody>
      </p:sp>
    </p:spTree>
    <p:extLst>
      <p:ext uri="{BB962C8B-B14F-4D97-AF65-F5344CB8AC3E}">
        <p14:creationId xmlns:p14="http://schemas.microsoft.com/office/powerpoint/2010/main" val="3852303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500042"/>
            <a:ext cx="8496300" cy="5665262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altLang="ru-RU" b="1" dirty="0">
                <a:solidFill>
                  <a:schemeClr val="tx2">
                    <a:lumMod val="75000"/>
                  </a:schemeClr>
                </a:solidFill>
                <a:effectLst/>
                <a:latin typeface="+mj-lt"/>
                <a:cs typeface="Arial" panose="020B0604020202020204" pitchFamily="34" charset="0"/>
              </a:rPr>
              <a:t>Задание</a:t>
            </a:r>
            <a:endParaRPr lang="ru-RU" altLang="ru-RU" sz="26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u-RU" altLang="ru-RU" sz="2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1. Запишите в рабочую тетрадь с какими обрядами вы познакомились и что вам особенно запомнилось.</a:t>
            </a:r>
            <a:endParaRPr lang="en-US" altLang="ru-RU" sz="26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u-RU" altLang="ru-RU" sz="2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2. Найдите информацию, какие ещё обряды были популярны на Руси. Запишите кратко про несколько из них.</a:t>
            </a:r>
          </a:p>
          <a:p>
            <a:pPr marL="0" indent="0" algn="just" eaLnBrk="1" hangingPunct="1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endParaRPr lang="ru-RU" altLang="ru-RU" sz="26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hangingPunct="1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u-RU" altLang="ru-RU" sz="2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Ваши знания мы обязательно закрепим на следующем занятии!</a:t>
            </a:r>
          </a:p>
          <a:p>
            <a:pPr marL="0" indent="0" algn="just" eaLnBrk="1" hangingPunct="1"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ru-RU" altLang="ru-RU" sz="26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u-RU" altLang="ru-RU" sz="2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                 Желаю успехов в творчестве!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 sz="2400" b="1" dirty="0">
              <a:effectLst/>
              <a:latin typeface="+mj-lt"/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 sz="28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ru-RU" altLang="ru-RU" sz="28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ru-RU" altLang="ru-RU" sz="2800" b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alt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Глобус">
  <a:themeElements>
    <a:clrScheme name="Глобус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Глобус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Глобус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1154</TotalTime>
  <Words>166</Words>
  <Application>Microsoft Office PowerPoint</Application>
  <PresentationFormat>Экран (4:3)</PresentationFormat>
  <Paragraphs>44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Verdana</vt:lpstr>
      <vt:lpstr>Wingdings</vt:lpstr>
      <vt:lpstr>Глобус</vt:lpstr>
      <vt:lpstr>Муниципальное бюджетное учреждение дополнительного образования  «Центр внешкольной работы»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Benchman (G)hosts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Евгений</cp:lastModifiedBy>
  <cp:revision>142</cp:revision>
  <dcterms:created xsi:type="dcterms:W3CDTF">2025-03-30T01:04:44Z</dcterms:created>
  <dcterms:modified xsi:type="dcterms:W3CDTF">2026-01-19T01:00:46Z</dcterms:modified>
</cp:coreProperties>
</file>