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CF13E56-8E85-4D87-9AA8-A6177F318B7D}">
          <p14:sldIdLst>
            <p14:sldId id="256"/>
            <p14:sldId id="257"/>
          </p14:sldIdLst>
        </p14:section>
        <p14:section name="Раздел без заголовка" id="{442C942A-7AD6-4CDB-BE3B-B8CF67663E35}">
          <p14:sldIdLst>
            <p14:sldId id="261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0E3C-D0ED-41F7-85F2-799DBE60BDED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3E-3188-4CF6-AE2D-72AB14D53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83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0E3C-D0ED-41F7-85F2-799DBE60BDED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3E-3188-4CF6-AE2D-72AB14D53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34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0E3C-D0ED-41F7-85F2-799DBE60BDED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3E-3188-4CF6-AE2D-72AB14D53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8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0E3C-D0ED-41F7-85F2-799DBE60BDED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3E-3188-4CF6-AE2D-72AB14D53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4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0E3C-D0ED-41F7-85F2-799DBE60BDED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3E-3188-4CF6-AE2D-72AB14D53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4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0E3C-D0ED-41F7-85F2-799DBE60BDED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3E-3188-4CF6-AE2D-72AB14D53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35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0E3C-D0ED-41F7-85F2-799DBE60BDED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3E-3188-4CF6-AE2D-72AB14D53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45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0E3C-D0ED-41F7-85F2-799DBE60BDED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3E-3188-4CF6-AE2D-72AB14D53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82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0E3C-D0ED-41F7-85F2-799DBE60BDED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3E-3188-4CF6-AE2D-72AB14D53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67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0E3C-D0ED-41F7-85F2-799DBE60BDED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3E-3188-4CF6-AE2D-72AB14D53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02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0E3C-D0ED-41F7-85F2-799DBE60BDED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3E-3188-4CF6-AE2D-72AB14D53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72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A0E3C-D0ED-41F7-85F2-799DBE60BDED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8963E-3188-4CF6-AE2D-72AB14D53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42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105969399_288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39697" y="613405"/>
            <a:ext cx="5178491" cy="2387600"/>
          </a:xfrm>
        </p:spPr>
        <p:txBody>
          <a:bodyPr>
            <a:normAutofit fontScale="90000"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Calibri" panose="020F0502020204030204"/>
              </a:rPr>
              <a:t>Задание</a:t>
            </a:r>
            <a:r>
              <a:rPr lang="ru-RU" sz="2400" b="1" dirty="0">
                <a:solidFill>
                  <a:srgbClr val="7030A0"/>
                </a:solidFill>
                <a:latin typeface="Calibri" panose="020F0502020204030204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Calibri" panose="020F0502020204030204"/>
              </a:rPr>
            </a:br>
            <a:r>
              <a:rPr lang="ru-RU" sz="2400" b="1" dirty="0">
                <a:solidFill>
                  <a:srgbClr val="7030A0"/>
                </a:solidFill>
                <a:latin typeface="Calibri" panose="020F0502020204030204"/>
              </a:rPr>
              <a:t>для учащихся </a:t>
            </a:r>
            <a:r>
              <a:rPr lang="ru-RU" sz="2400" b="1" dirty="0" smtClean="0">
                <a:solidFill>
                  <a:srgbClr val="7030A0"/>
                </a:solidFill>
                <a:latin typeface="Calibri" panose="020F0502020204030204"/>
              </a:rPr>
              <a:t>2-го </a:t>
            </a:r>
            <a:r>
              <a:rPr lang="ru-RU" sz="2400" b="1" dirty="0">
                <a:solidFill>
                  <a:srgbClr val="7030A0"/>
                </a:solidFill>
                <a:latin typeface="Calibri" panose="020F0502020204030204"/>
              </a:rPr>
              <a:t>года </a:t>
            </a:r>
            <a:r>
              <a:rPr lang="ru-RU" sz="2400" b="1" dirty="0" smtClean="0">
                <a:solidFill>
                  <a:srgbClr val="7030A0"/>
                </a:solidFill>
                <a:latin typeface="Calibri" panose="020F0502020204030204"/>
              </a:rPr>
              <a:t>обучения по </a:t>
            </a:r>
            <a:r>
              <a:rPr lang="ru-RU" sz="2400" b="1" dirty="0">
                <a:solidFill>
                  <a:srgbClr val="7030A0"/>
                </a:solidFill>
                <a:latin typeface="Calibri" panose="020F0502020204030204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Calibri" panose="020F0502020204030204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libri" panose="020F0502020204030204"/>
              </a:rPr>
              <a:t>дополнительной </a:t>
            </a:r>
            <a:r>
              <a:rPr lang="ru-RU" sz="2400" b="1" dirty="0">
                <a:solidFill>
                  <a:srgbClr val="7030A0"/>
                </a:solidFill>
                <a:latin typeface="Calibri" panose="020F0502020204030204"/>
              </a:rPr>
              <a:t>общеразвивающей </a:t>
            </a:r>
            <a:br>
              <a:rPr lang="ru-RU" sz="2400" b="1" dirty="0">
                <a:solidFill>
                  <a:srgbClr val="7030A0"/>
                </a:solidFill>
                <a:latin typeface="Calibri" panose="020F0502020204030204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libri" panose="020F0502020204030204"/>
              </a:rPr>
              <a:t>программе </a:t>
            </a:r>
            <a:r>
              <a:rPr lang="ru-RU" sz="2400" b="1" dirty="0">
                <a:solidFill>
                  <a:srgbClr val="7030A0"/>
                </a:solidFill>
                <a:latin typeface="Calibri" panose="020F0502020204030204"/>
              </a:rPr>
              <a:t>«Мир ритмики» </a:t>
            </a:r>
            <a:br>
              <a:rPr lang="ru-RU" sz="2400" b="1" dirty="0">
                <a:solidFill>
                  <a:srgbClr val="7030A0"/>
                </a:solidFill>
                <a:latin typeface="Calibri" panose="020F0502020204030204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libri" panose="020F0502020204030204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Calibri" panose="020F0502020204030204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libri" panose="020F0502020204030204"/>
              </a:rPr>
              <a:t>Педагог </a:t>
            </a:r>
            <a:r>
              <a:rPr lang="ru-RU" sz="2400" b="1" dirty="0">
                <a:solidFill>
                  <a:srgbClr val="7030A0"/>
                </a:solidFill>
                <a:latin typeface="Calibri" panose="020F0502020204030204"/>
              </a:rPr>
              <a:t>дополнительного образования </a:t>
            </a:r>
            <a:br>
              <a:rPr lang="ru-RU" sz="2400" b="1" dirty="0">
                <a:solidFill>
                  <a:srgbClr val="7030A0"/>
                </a:solidFill>
                <a:latin typeface="Calibri" panose="020F0502020204030204"/>
              </a:rPr>
            </a:br>
            <a:r>
              <a:rPr lang="ru-RU" sz="2400" b="1" dirty="0" err="1" smtClean="0">
                <a:solidFill>
                  <a:srgbClr val="7030A0"/>
                </a:solidFill>
                <a:latin typeface="Calibri" panose="020F0502020204030204"/>
              </a:rPr>
              <a:t>Гавриш</a:t>
            </a:r>
            <a:r>
              <a:rPr lang="ru-RU" sz="2400" b="1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Calibri" panose="020F0502020204030204"/>
              </a:rPr>
              <a:t>Н.Д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05" y="3077955"/>
            <a:ext cx="11205018" cy="37800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16628" y="6025237"/>
            <a:ext cx="4357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МБУДО «Центр внешкольной работы» 2025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717" y="2925412"/>
            <a:ext cx="10938294" cy="3932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347" y="716692"/>
            <a:ext cx="8638162" cy="379703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  <a:latin typeface="+mn-lt"/>
              </a:rPr>
              <a:t>                          Здравствуйте</a:t>
            </a:r>
            <a:r>
              <a:rPr lang="ru-RU" sz="2700" b="1" dirty="0">
                <a:solidFill>
                  <a:srgbClr val="7030A0"/>
                </a:solidFill>
                <a:latin typeface="+mn-lt"/>
              </a:rPr>
              <a:t>, дорогие дети и родители</a:t>
            </a:r>
            <a:r>
              <a:rPr lang="ru-RU" sz="2700" b="1" dirty="0" smtClean="0">
                <a:solidFill>
                  <a:srgbClr val="7030A0"/>
                </a:solidFill>
                <a:latin typeface="+mn-lt"/>
              </a:rPr>
              <a:t>!</a:t>
            </a:r>
            <a:r>
              <a:rPr lang="ru-RU" sz="27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rgbClr val="7030A0"/>
                </a:solidFill>
                <a:latin typeface="+mn-lt"/>
              </a:rPr>
            </a:br>
            <a:r>
              <a:rPr lang="ru-RU" sz="22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7030A0"/>
                </a:solidFill>
                <a:latin typeface="+mn-lt"/>
              </a:rPr>
            </a:br>
            <a:r>
              <a:rPr lang="ru-RU" sz="2200" dirty="0" smtClean="0">
                <a:solidFill>
                  <a:srgbClr val="7030A0"/>
                </a:solidFill>
                <a:latin typeface="+mn-lt"/>
              </a:rPr>
              <a:t>                </a:t>
            </a:r>
            <a:r>
              <a:rPr lang="ru-RU" sz="2200" b="1" dirty="0" smtClean="0">
                <a:solidFill>
                  <a:srgbClr val="7030A0"/>
                </a:solidFill>
                <a:latin typeface="+mn-lt"/>
              </a:rPr>
              <a:t>Давайте вспомним  движение галоп в перед и в </a:t>
            </a:r>
            <a:r>
              <a:rPr lang="ru-RU" sz="2200" b="1" dirty="0" smtClean="0">
                <a:solidFill>
                  <a:srgbClr val="7030A0"/>
                </a:solidFill>
                <a:latin typeface="+mn-lt"/>
              </a:rPr>
              <a:t>сторону</a:t>
            </a:r>
            <a:r>
              <a:rPr lang="ru-RU" sz="22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7030A0"/>
                </a:solidFill>
                <a:latin typeface="+mn-lt"/>
              </a:rPr>
            </a:br>
            <a:r>
              <a:rPr lang="ru-RU" sz="2200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2200" dirty="0">
                <a:solidFill>
                  <a:srgbClr val="7030A0"/>
                </a:solidFill>
                <a:latin typeface="+mn-lt"/>
              </a:rPr>
            </a:br>
            <a:r>
              <a:rPr lang="ru-RU" sz="2200" dirty="0" smtClean="0">
                <a:solidFill>
                  <a:srgbClr val="7030A0"/>
                </a:solidFill>
                <a:latin typeface="+mn-lt"/>
              </a:rPr>
              <a:t>1. Чтобы выполнить движение в сторону, </a:t>
            </a:r>
            <a:r>
              <a:rPr lang="ru-RU" sz="2200" dirty="0">
                <a:solidFill>
                  <a:srgbClr val="7030A0"/>
                </a:solidFill>
                <a:latin typeface="+mn-lt"/>
              </a:rPr>
              <a:t>детям нужно стать прямо, пятки вместе, </a:t>
            </a:r>
            <a:r>
              <a:rPr lang="ru-RU" sz="2200" dirty="0" smtClean="0">
                <a:solidFill>
                  <a:srgbClr val="7030A0"/>
                </a:solidFill>
                <a:latin typeface="+mn-lt"/>
              </a:rPr>
              <a:t>носки </a:t>
            </a:r>
            <a:r>
              <a:rPr lang="ru-RU" sz="2200" dirty="0">
                <a:solidFill>
                  <a:srgbClr val="7030A0"/>
                </a:solidFill>
                <a:latin typeface="+mn-lt"/>
              </a:rPr>
              <a:t>врозь и чуть присесть. </a:t>
            </a:r>
            <a:r>
              <a:rPr lang="ru-RU" sz="22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7030A0"/>
                </a:solidFill>
                <a:latin typeface="+mn-lt"/>
              </a:rPr>
            </a:br>
            <a:r>
              <a:rPr lang="ru-RU" sz="2200" dirty="0" smtClean="0">
                <a:solidFill>
                  <a:srgbClr val="7030A0"/>
                </a:solidFill>
                <a:latin typeface="+mn-lt"/>
              </a:rPr>
              <a:t>2. Сделать </a:t>
            </a:r>
            <a:r>
              <a:rPr lang="ru-RU" sz="2200" dirty="0">
                <a:solidFill>
                  <a:srgbClr val="7030A0"/>
                </a:solidFill>
                <a:latin typeface="+mn-lt"/>
              </a:rPr>
              <a:t>небольшой прыжок на правую ногу, слегка согнув ее в колене, и присесть </a:t>
            </a:r>
            <a:r>
              <a:rPr lang="ru-RU" sz="2200" dirty="0" smtClean="0">
                <a:solidFill>
                  <a:srgbClr val="7030A0"/>
                </a:solidFill>
                <a:latin typeface="+mn-lt"/>
              </a:rPr>
              <a:t>после </a:t>
            </a:r>
            <a:r>
              <a:rPr lang="ru-RU" sz="2200" dirty="0">
                <a:solidFill>
                  <a:srgbClr val="7030A0"/>
                </a:solidFill>
                <a:latin typeface="+mn-lt"/>
              </a:rPr>
              <a:t>прыжка. </a:t>
            </a:r>
            <a:r>
              <a:rPr lang="ru-RU" sz="22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7030A0"/>
                </a:solidFill>
                <a:latin typeface="+mn-lt"/>
              </a:rPr>
            </a:br>
            <a:r>
              <a:rPr lang="ru-RU" sz="2200" dirty="0" smtClean="0">
                <a:solidFill>
                  <a:srgbClr val="7030A0"/>
                </a:solidFill>
                <a:latin typeface="+mn-lt"/>
              </a:rPr>
              <a:t>3. На </a:t>
            </a:r>
            <a:r>
              <a:rPr lang="ru-RU" sz="2200" dirty="0">
                <a:solidFill>
                  <a:srgbClr val="7030A0"/>
                </a:solidFill>
                <a:latin typeface="+mn-lt"/>
              </a:rPr>
              <a:t>«РАЗ» - левую ногу слегка оторвать от пола, на «ДВА» - приставить ее к правой ноге, немножко присев. </a:t>
            </a:r>
            <a:r>
              <a:rPr lang="ru-RU" sz="22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7030A0"/>
                </a:solidFill>
                <a:latin typeface="+mn-lt"/>
              </a:rPr>
            </a:br>
            <a:r>
              <a:rPr lang="ru-RU" sz="2200" dirty="0">
                <a:solidFill>
                  <a:srgbClr val="7030A0"/>
                </a:solidFill>
                <a:latin typeface="+mn-lt"/>
              </a:rPr>
              <a:t>4. Дети выполняют «галоп» начиная движение с правой </a:t>
            </a:r>
            <a:r>
              <a:rPr lang="ru-RU" sz="2200" dirty="0" smtClean="0">
                <a:solidFill>
                  <a:srgbClr val="7030A0"/>
                </a:solidFill>
                <a:latin typeface="+mn-lt"/>
              </a:rPr>
              <a:t>ноги.</a:t>
            </a:r>
            <a:br>
              <a:rPr lang="ru-RU" sz="2200" dirty="0" smtClean="0">
                <a:solidFill>
                  <a:srgbClr val="7030A0"/>
                </a:solidFill>
                <a:latin typeface="+mn-lt"/>
              </a:rPr>
            </a:br>
            <a:r>
              <a:rPr lang="ru-RU" sz="2200" dirty="0">
                <a:solidFill>
                  <a:srgbClr val="7030A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7030A0"/>
                </a:solidFill>
                <a:latin typeface="+mn-lt"/>
              </a:rPr>
              <a:t>    </a:t>
            </a:r>
            <a:br>
              <a:rPr lang="ru-RU" sz="2200" dirty="0" smtClean="0">
                <a:solidFill>
                  <a:srgbClr val="7030A0"/>
                </a:solidFill>
                <a:latin typeface="+mn-lt"/>
              </a:rPr>
            </a:br>
            <a:r>
              <a:rPr lang="ru-RU" sz="2200" dirty="0">
                <a:solidFill>
                  <a:srgbClr val="7030A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7030A0"/>
                </a:solidFill>
                <a:latin typeface="+mn-lt"/>
              </a:rPr>
              <a:t>    Исполнять </a:t>
            </a:r>
            <a:r>
              <a:rPr lang="ru-RU" sz="2200" dirty="0">
                <a:solidFill>
                  <a:srgbClr val="7030A0"/>
                </a:solidFill>
                <a:latin typeface="+mn-lt"/>
              </a:rPr>
              <a:t>галоп нужно небольшими шагами, без </a:t>
            </a:r>
            <a:r>
              <a:rPr lang="ru-RU" sz="2200" dirty="0" smtClean="0">
                <a:solidFill>
                  <a:srgbClr val="7030A0"/>
                </a:solidFill>
                <a:latin typeface="+mn-lt"/>
              </a:rPr>
              <a:t>стука. Спину </a:t>
            </a:r>
            <a:r>
              <a:rPr lang="ru-RU" sz="2200" dirty="0">
                <a:solidFill>
                  <a:srgbClr val="7030A0"/>
                </a:solidFill>
                <a:latin typeface="+mn-lt"/>
              </a:rPr>
              <a:t>и голову нужно держать прямо. </a:t>
            </a:r>
            <a:br>
              <a:rPr lang="ru-RU" sz="2200" dirty="0">
                <a:solidFill>
                  <a:srgbClr val="7030A0"/>
                </a:solidFill>
                <a:latin typeface="+mn-lt"/>
              </a:rPr>
            </a:br>
            <a:endParaRPr lang="ru-RU" sz="2200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38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226" y="2993366"/>
            <a:ext cx="10955548" cy="38646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197" y="362465"/>
            <a:ext cx="8891081" cy="4735902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Calibri" panose="020F0502020204030204"/>
              </a:rPr>
              <a:t>                                  Так же повторим галоп </a:t>
            </a:r>
            <a:r>
              <a:rPr lang="ru-RU" sz="2400" b="1" dirty="0" smtClean="0">
                <a:solidFill>
                  <a:srgbClr val="7030A0"/>
                </a:solidFill>
                <a:latin typeface="Calibri" panose="020F0502020204030204"/>
              </a:rPr>
              <a:t>вперед</a:t>
            </a:r>
            <a:r>
              <a:rPr lang="ru-RU" sz="2400" b="1" dirty="0" smtClean="0">
                <a:solidFill>
                  <a:srgbClr val="7030A0"/>
                </a:solidFill>
                <a:latin typeface="Calibri" panose="020F0502020204030204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Calibri" panose="020F0502020204030204"/>
              </a:rPr>
            </a:br>
            <a:r>
              <a:rPr lang="ru-RU" sz="2400" dirty="0" smtClean="0">
                <a:solidFill>
                  <a:srgbClr val="7030A0"/>
                </a:solidFill>
                <a:latin typeface="Calibri" panose="020F0502020204030204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Calibri" panose="020F0502020204030204"/>
              </a:rPr>
            </a:br>
            <a:r>
              <a:rPr lang="ru-RU" sz="2400" dirty="0" smtClean="0">
                <a:solidFill>
                  <a:srgbClr val="7030A0"/>
                </a:solidFill>
                <a:latin typeface="Calibri" panose="020F0502020204030204"/>
              </a:rPr>
              <a:t>1. Исходное </a:t>
            </a:r>
            <a:r>
              <a:rPr lang="ru-RU" sz="2400" dirty="0">
                <a:solidFill>
                  <a:srgbClr val="7030A0"/>
                </a:solidFill>
                <a:latin typeface="Calibri" panose="020F0502020204030204"/>
              </a:rPr>
              <a:t>положение — третья позиция</a:t>
            </a:r>
            <a:r>
              <a:rPr lang="ru-RU" sz="2400" dirty="0" smtClean="0">
                <a:solidFill>
                  <a:srgbClr val="7030A0"/>
                </a:solidFill>
                <a:latin typeface="Calibri" panose="020F0502020204030204"/>
              </a:rPr>
              <a:t>.</a:t>
            </a:r>
            <a:br>
              <a:rPr lang="ru-RU" sz="2400" dirty="0" smtClean="0">
                <a:solidFill>
                  <a:srgbClr val="7030A0"/>
                </a:solidFill>
                <a:latin typeface="Calibri" panose="020F0502020204030204"/>
              </a:rPr>
            </a:br>
            <a:r>
              <a:rPr lang="ru-RU" sz="2400" dirty="0" smtClean="0">
                <a:solidFill>
                  <a:srgbClr val="7030A0"/>
                </a:solidFill>
                <a:latin typeface="Calibri" panose="020F0502020204030204"/>
              </a:rPr>
              <a:t>2. Правая </a:t>
            </a:r>
            <a:r>
              <a:rPr lang="ru-RU" sz="2400" dirty="0">
                <a:solidFill>
                  <a:srgbClr val="7030A0"/>
                </a:solidFill>
                <a:latin typeface="Calibri" panose="020F0502020204030204"/>
              </a:rPr>
              <a:t>нога быстро и резко поднимается вперёд с согнутым </a:t>
            </a:r>
            <a:r>
              <a:rPr lang="ru-RU" sz="2400" dirty="0" smtClean="0">
                <a:solidFill>
                  <a:srgbClr val="7030A0"/>
                </a:solidFill>
                <a:latin typeface="Calibri" panose="020F0502020204030204"/>
              </a:rPr>
              <a:t>коленом.</a:t>
            </a:r>
            <a:br>
              <a:rPr lang="ru-RU" sz="2400" dirty="0" smtClean="0">
                <a:solidFill>
                  <a:srgbClr val="7030A0"/>
                </a:solidFill>
                <a:latin typeface="Calibri" panose="020F0502020204030204"/>
              </a:rPr>
            </a:br>
            <a:r>
              <a:rPr lang="ru-RU" sz="2400" dirty="0" smtClean="0">
                <a:solidFill>
                  <a:srgbClr val="7030A0"/>
                </a:solidFill>
                <a:latin typeface="Calibri" panose="020F0502020204030204"/>
              </a:rPr>
              <a:t>3. Затем </a:t>
            </a:r>
            <a:r>
              <a:rPr lang="ru-RU" sz="2400" dirty="0">
                <a:solidFill>
                  <a:srgbClr val="7030A0"/>
                </a:solidFill>
                <a:latin typeface="Calibri" panose="020F0502020204030204"/>
              </a:rPr>
              <a:t>сильно ударяется носком о пол</a:t>
            </a:r>
            <a:r>
              <a:rPr lang="ru-RU" sz="2400" dirty="0" smtClean="0">
                <a:solidFill>
                  <a:srgbClr val="7030A0"/>
                </a:solidFill>
                <a:latin typeface="Calibri" panose="020F0502020204030204"/>
              </a:rPr>
              <a:t>.</a:t>
            </a:r>
            <a:br>
              <a:rPr lang="ru-RU" sz="2400" dirty="0" smtClean="0">
                <a:solidFill>
                  <a:srgbClr val="7030A0"/>
                </a:solidFill>
                <a:latin typeface="Calibri" panose="020F0502020204030204"/>
              </a:rPr>
            </a:br>
            <a:r>
              <a:rPr lang="ru-RU" sz="2400" dirty="0" smtClean="0">
                <a:solidFill>
                  <a:srgbClr val="7030A0"/>
                </a:solidFill>
                <a:latin typeface="Calibri" panose="020F0502020204030204"/>
              </a:rPr>
              <a:t>4. </a:t>
            </a:r>
            <a:r>
              <a:rPr lang="ru-RU" sz="2400" dirty="0">
                <a:solidFill>
                  <a:srgbClr val="7030A0"/>
                </a:solidFill>
                <a:latin typeface="Calibri" panose="020F0502020204030204"/>
              </a:rPr>
              <a:t>Левая нога прыжком приставляется к правой, как бы выталкивая её из следующего шага, корпус и голова держатся прямо. </a:t>
            </a:r>
            <a:br>
              <a:rPr lang="ru-RU" sz="2400" dirty="0">
                <a:solidFill>
                  <a:srgbClr val="7030A0"/>
                </a:solidFill>
                <a:latin typeface="Calibri" panose="020F0502020204030204"/>
              </a:rPr>
            </a:br>
            <a:r>
              <a:rPr lang="ru-RU" sz="2400" dirty="0" smtClean="0">
                <a:solidFill>
                  <a:srgbClr val="7030A0"/>
                </a:solidFill>
                <a:latin typeface="Calibri" panose="020F0502020204030204"/>
              </a:rPr>
              <a:t>	Вспомните, как </a:t>
            </a:r>
            <a:r>
              <a:rPr lang="ru-RU" sz="2400" dirty="0">
                <a:solidFill>
                  <a:srgbClr val="7030A0"/>
                </a:solidFill>
                <a:latin typeface="Calibri" panose="020F0502020204030204"/>
              </a:rPr>
              <a:t>скачет </a:t>
            </a:r>
            <a:r>
              <a:rPr lang="ru-RU" sz="2400" dirty="0" smtClean="0">
                <a:solidFill>
                  <a:srgbClr val="7030A0"/>
                </a:solidFill>
                <a:latin typeface="Calibri" panose="020F0502020204030204"/>
              </a:rPr>
              <a:t>лошадка, </a:t>
            </a:r>
            <a:r>
              <a:rPr lang="ru-RU" sz="2400" dirty="0">
                <a:solidFill>
                  <a:srgbClr val="7030A0"/>
                </a:solidFill>
                <a:latin typeface="Calibri" panose="020F0502020204030204"/>
              </a:rPr>
              <a:t>и передайте в движении ее образ.</a:t>
            </a:r>
            <a:r>
              <a:rPr lang="ru-RU" sz="2400" dirty="0" smtClean="0">
                <a:solidFill>
                  <a:srgbClr val="7030A0"/>
                </a:solidFill>
                <a:latin typeface="Calibri" panose="020F0502020204030204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Calibri" panose="020F0502020204030204"/>
              </a:rPr>
            </a:br>
            <a:r>
              <a:rPr lang="ru-RU" sz="2400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Calibri" panose="020F0502020204030204"/>
              </a:rPr>
              <a:t>    </a:t>
            </a:r>
            <a:endParaRPr lang="ru-RU" sz="2400" dirty="0">
              <a:solidFill>
                <a:srgbClr val="7030A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61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226" y="2993366"/>
            <a:ext cx="10955548" cy="38646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8255" y="321012"/>
            <a:ext cx="8219874" cy="3472775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7030A0"/>
                </a:solidFill>
                <a:latin typeface="Calibri" panose="020F0502020204030204"/>
              </a:rPr>
              <a:t>А теперь просмотрите вместе с ребенком </a:t>
            </a:r>
            <a:br>
              <a:rPr lang="ru-RU" sz="2400" dirty="0" smtClean="0">
                <a:solidFill>
                  <a:srgbClr val="7030A0"/>
                </a:solidFill>
                <a:latin typeface="Calibri" panose="020F0502020204030204"/>
              </a:rPr>
            </a:br>
            <a:r>
              <a:rPr lang="ru-RU" sz="2400" dirty="0" smtClean="0">
                <a:solidFill>
                  <a:srgbClr val="7030A0"/>
                </a:solidFill>
                <a:latin typeface="Calibri" panose="020F0502020204030204"/>
              </a:rPr>
              <a:t>упражнение «Лошадка»</a:t>
            </a:r>
            <a:br>
              <a:rPr lang="ru-RU" sz="2400" dirty="0" smtClean="0">
                <a:solidFill>
                  <a:srgbClr val="7030A0"/>
                </a:solidFill>
                <a:latin typeface="Calibri" panose="020F0502020204030204"/>
              </a:rPr>
            </a:br>
            <a:r>
              <a:rPr lang="ru-RU" sz="2400" dirty="0" smtClean="0">
                <a:solidFill>
                  <a:srgbClr val="7030A0"/>
                </a:solidFill>
                <a:latin typeface="Calibri" panose="020F0502020204030204"/>
              </a:rPr>
              <a:t>на видео по ссылке и повторите </a:t>
            </a:r>
            <a:r>
              <a:rPr lang="ru-RU" sz="2400" dirty="0" smtClean="0">
                <a:solidFill>
                  <a:srgbClr val="7030A0"/>
                </a:solidFill>
                <a:latin typeface="Calibri" panose="020F0502020204030204"/>
              </a:rPr>
              <a:t>его</a:t>
            </a:r>
            <a:r>
              <a:rPr lang="ru-RU" sz="2400" dirty="0" smtClean="0">
                <a:solidFill>
                  <a:srgbClr val="7030A0"/>
                </a:solidFill>
                <a:latin typeface="Calibri" panose="020F0502020204030204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Calibri" panose="020F0502020204030204"/>
              </a:rPr>
            </a:br>
            <a:r>
              <a:rPr lang="en-US" sz="2400" b="1" dirty="0">
                <a:solidFill>
                  <a:srgbClr val="7030A0"/>
                </a:solidFill>
                <a:latin typeface="Calibri" panose="020F0502020204030204"/>
              </a:rPr>
              <a:t/>
            </a:r>
            <a:br>
              <a:rPr lang="en-US" sz="2400" b="1" dirty="0">
                <a:solidFill>
                  <a:srgbClr val="7030A0"/>
                </a:solidFill>
                <a:latin typeface="Calibri" panose="020F0502020204030204"/>
              </a:rPr>
            </a:br>
            <a:r>
              <a:rPr lang="en-US" sz="2400" b="1" dirty="0">
                <a:solidFill>
                  <a:srgbClr val="7030A0"/>
                </a:solidFill>
                <a:latin typeface="Calibri" panose="020F0502020204030204"/>
                <a:hlinkClick r:id="rId3"/>
              </a:rPr>
              <a:t>https://</a:t>
            </a:r>
            <a:r>
              <a:rPr lang="en-US" sz="2400" b="1" dirty="0" smtClean="0">
                <a:solidFill>
                  <a:srgbClr val="7030A0"/>
                </a:solidFill>
                <a:latin typeface="Calibri" panose="020F0502020204030204"/>
                <a:hlinkClick r:id="rId3"/>
              </a:rPr>
              <a:t>vk.com/wall-105969399_2884</a:t>
            </a:r>
            <a:r>
              <a:rPr lang="ru-RU" sz="2400" b="1" dirty="0" smtClean="0">
                <a:solidFill>
                  <a:srgbClr val="7030A0"/>
                </a:solidFill>
                <a:latin typeface="Calibri" panose="020F0502020204030204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Calibri" panose="020F0502020204030204"/>
              </a:rPr>
            </a:br>
            <a:r>
              <a:rPr lang="en-US" sz="2400" b="1" dirty="0">
                <a:solidFill>
                  <a:srgbClr val="7030A0"/>
                </a:solidFill>
                <a:latin typeface="Calibri" panose="020F0502020204030204"/>
              </a:rPr>
              <a:t/>
            </a:r>
            <a:br>
              <a:rPr lang="en-US" sz="2400" b="1" dirty="0">
                <a:solidFill>
                  <a:srgbClr val="7030A0"/>
                </a:solidFill>
                <a:latin typeface="Calibri" panose="020F0502020204030204"/>
              </a:rPr>
            </a:br>
            <a:r>
              <a:rPr lang="ru-RU" sz="2400" dirty="0" smtClean="0">
                <a:solidFill>
                  <a:srgbClr val="7030A0"/>
                </a:solidFill>
                <a:latin typeface="Calibri" panose="020F0502020204030204"/>
              </a:rPr>
              <a:t>Повторяем несколько раз, стараемся подбивать ножку во время толчка вверх. </a:t>
            </a:r>
            <a:endParaRPr lang="ru-RU" sz="2400" dirty="0">
              <a:solidFill>
                <a:srgbClr val="7030A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629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226" y="2993366"/>
            <a:ext cx="10955548" cy="38646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8256" y="0"/>
            <a:ext cx="8745165" cy="4735902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400" b="1" u="sng" dirty="0" smtClean="0">
                <a:solidFill>
                  <a:srgbClr val="7030A0"/>
                </a:solidFill>
                <a:latin typeface="Calibri" panose="020F0502020204030204"/>
              </a:rPr>
              <a:t>Задание</a:t>
            </a:r>
            <a:r>
              <a:rPr lang="ru-RU" sz="2400" b="1" dirty="0">
                <a:solidFill>
                  <a:srgbClr val="7030A0"/>
                </a:solidFill>
                <a:latin typeface="Calibri" panose="020F0502020204030204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Calibri" panose="020F0502020204030204"/>
              </a:rPr>
            </a:br>
            <a:r>
              <a:rPr lang="ru-RU" sz="2400" b="1" dirty="0">
                <a:solidFill>
                  <a:srgbClr val="7030A0"/>
                </a:solidFill>
                <a:latin typeface="Calibri" panose="020F0502020204030204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Calibri" panose="020F0502020204030204"/>
              </a:rPr>
            </a:br>
            <a:r>
              <a:rPr lang="ru-RU" sz="2400" b="1" dirty="0">
                <a:solidFill>
                  <a:srgbClr val="7030A0"/>
                </a:solidFill>
                <a:latin typeface="Calibri" panose="020F0502020204030204"/>
              </a:rPr>
              <a:t> Уважаемые родители</a:t>
            </a:r>
            <a:r>
              <a:rPr lang="ru-RU" sz="2400" b="1" dirty="0" smtClean="0">
                <a:solidFill>
                  <a:srgbClr val="7030A0"/>
                </a:solidFill>
                <a:latin typeface="Calibri" panose="020F0502020204030204"/>
              </a:rPr>
              <a:t>!</a:t>
            </a:r>
            <a:br>
              <a:rPr lang="ru-RU" sz="2400" b="1" dirty="0" smtClean="0">
                <a:solidFill>
                  <a:srgbClr val="7030A0"/>
                </a:solidFill>
                <a:latin typeface="Calibri" panose="020F0502020204030204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libri" panose="020F0502020204030204"/>
              </a:rPr>
              <a:t> Попросите </a:t>
            </a:r>
            <a:r>
              <a:rPr lang="ru-RU" sz="2400" b="1" dirty="0">
                <a:solidFill>
                  <a:srgbClr val="7030A0"/>
                </a:solidFill>
                <a:latin typeface="Calibri" panose="020F0502020204030204"/>
              </a:rPr>
              <a:t>ребенка </a:t>
            </a:r>
            <a:r>
              <a:rPr lang="ru-RU" sz="2400" b="1" dirty="0" smtClean="0">
                <a:solidFill>
                  <a:srgbClr val="7030A0"/>
                </a:solidFill>
                <a:latin typeface="Calibri" panose="020F0502020204030204"/>
              </a:rPr>
              <a:t>станцевать галоп, </a:t>
            </a:r>
            <a:r>
              <a:rPr lang="ru-RU" sz="2400" b="1" dirty="0">
                <a:solidFill>
                  <a:srgbClr val="7030A0"/>
                </a:solidFill>
                <a:latin typeface="Calibri" panose="020F0502020204030204"/>
              </a:rPr>
              <a:t>а вы снимите на видео </a:t>
            </a:r>
            <a:r>
              <a:rPr lang="ru-RU" sz="2400" b="1">
                <a:solidFill>
                  <a:srgbClr val="7030A0"/>
                </a:solidFill>
                <a:latin typeface="Calibri" panose="020F0502020204030204"/>
              </a:rPr>
              <a:t>и </a:t>
            </a:r>
            <a:r>
              <a:rPr lang="ru-RU" sz="2400" b="1" smtClean="0">
                <a:solidFill>
                  <a:srgbClr val="7030A0"/>
                </a:solidFill>
                <a:latin typeface="Calibri" panose="020F0502020204030204"/>
              </a:rPr>
              <a:t>пришлите </a:t>
            </a:r>
            <a:r>
              <a:rPr lang="ru-RU" sz="2400" b="1" dirty="0">
                <a:solidFill>
                  <a:srgbClr val="7030A0"/>
                </a:solidFill>
                <a:latin typeface="Calibri" panose="020F0502020204030204"/>
              </a:rPr>
              <a:t>мне в группу. </a:t>
            </a:r>
            <a:br>
              <a:rPr lang="ru-RU" sz="2400" b="1" dirty="0">
                <a:solidFill>
                  <a:srgbClr val="7030A0"/>
                </a:solidFill>
                <a:latin typeface="Calibri" panose="020F0502020204030204"/>
              </a:rPr>
            </a:br>
            <a:r>
              <a:rPr lang="ru-RU" sz="2400" b="1" dirty="0">
                <a:solidFill>
                  <a:srgbClr val="7030A0"/>
                </a:solidFill>
                <a:latin typeface="Calibri" panose="020F0502020204030204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Calibri" panose="020F0502020204030204"/>
              </a:rPr>
            </a:br>
            <a:r>
              <a:rPr lang="ru-RU" sz="2400" b="1" dirty="0">
                <a:solidFill>
                  <a:srgbClr val="7030A0"/>
                </a:solidFill>
                <a:latin typeface="Calibri" panose="020F0502020204030204"/>
              </a:rPr>
              <a:t> Спасибо </a:t>
            </a:r>
            <a:r>
              <a:rPr lang="ru-RU" sz="2400" b="1" dirty="0" smtClean="0">
                <a:solidFill>
                  <a:srgbClr val="7030A0"/>
                </a:solidFill>
                <a:latin typeface="Calibri" panose="020F0502020204030204"/>
              </a:rPr>
              <a:t>за внимание!</a:t>
            </a:r>
            <a:r>
              <a:rPr lang="ru-RU" sz="2400" b="1" dirty="0">
                <a:solidFill>
                  <a:srgbClr val="7030A0"/>
                </a:solidFill>
                <a:latin typeface="Calibri" panose="020F0502020204030204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Calibri" panose="020F0502020204030204"/>
              </a:rPr>
            </a:br>
            <a:endParaRPr lang="ru-RU" sz="2400" b="1" dirty="0">
              <a:solidFill>
                <a:srgbClr val="7030A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3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31</Words>
  <Application>Microsoft Office PowerPoint</Application>
  <PresentationFormat>Широкоэкранный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Задание для учащихся 2-го года обучения по  дополнительной общеразвивающей  программе «Мир ритмики»   Педагог дополнительного образования  Гавриш Н.Д</vt:lpstr>
      <vt:lpstr>                          Здравствуйте, дорогие дети и родители!                  Давайте вспомним  движение галоп в перед и в сторону  1. Чтобы выполнить движение в сторону, детям нужно стать прямо, пятки вместе, носки врозь и чуть присесть.  2. Сделать небольшой прыжок на правую ногу, слегка согнув ее в колене, и присесть после прыжка.  3. На «РАЗ» - левую ногу слегка оторвать от пола, на «ДВА» - приставить ее к правой ноге, немножко присев.  4. Дети выполняют «галоп» начиная движение с правой ноги.            Исполнять галоп нужно небольшими шагами, без стука. Спину и голову нужно держать прямо.  </vt:lpstr>
      <vt:lpstr>                                  Так же повторим галоп вперед  1. Исходное положение — третья позиция. 2. Правая нога быстро и резко поднимается вперёд с согнутым коленом. 3. Затем сильно ударяется носком о пол. 4. Левая нога прыжком приставляется к правой, как бы выталкивая её из следующего шага, корпус и голова держатся прямо.   Вспомните, как скачет лошадка, и передайте в движении ее образ.      </vt:lpstr>
      <vt:lpstr>А теперь просмотрите вместе с ребенком  упражнение «Лошадка» на видео по ссылке и повторите его  https://vk.com/wall-105969399_2884  Повторяем несколько раз, стараемся подбивать ножку во время толчка вверх. </vt:lpstr>
      <vt:lpstr>Задание   Уважаемые родители!  Попросите ребенка станцевать галоп, а вы снимите на видео и пришлите мне в группу.    Спасибо за внимание!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masta</cp:lastModifiedBy>
  <cp:revision>33</cp:revision>
  <dcterms:created xsi:type="dcterms:W3CDTF">2025-01-29T02:40:24Z</dcterms:created>
  <dcterms:modified xsi:type="dcterms:W3CDTF">2025-02-15T04:30:55Z</dcterms:modified>
</cp:coreProperties>
</file>