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9" r:id="rId4"/>
    <p:sldId id="270" r:id="rId5"/>
    <p:sldId id="267" r:id="rId6"/>
    <p:sldId id="272" r:id="rId7"/>
    <p:sldId id="271" r:id="rId8"/>
    <p:sldId id="268" r:id="rId9"/>
    <p:sldId id="273" r:id="rId10"/>
    <p:sldId id="27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3300"/>
    <a:srgbClr val="CC3300"/>
    <a:srgbClr val="A8EEFE"/>
    <a:srgbClr val="96EAFE"/>
    <a:srgbClr val="7C5989"/>
    <a:srgbClr val="3366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3733800"/>
            <a:ext cx="7543800" cy="762000"/>
          </a:xfrm>
        </p:spPr>
        <p:txBody>
          <a:bodyPr/>
          <a:lstStyle>
            <a:lvl1pPr>
              <a:defRPr sz="39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267200"/>
            <a:ext cx="7543800" cy="304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51008D9-FCB0-4CE9-9AE3-F5D0855F3F9D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741AD-891D-4E44-BC4A-87EA878CDC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3918935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00900" y="533400"/>
            <a:ext cx="19431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6769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CAE6F-308D-4FD1-B35C-3CEF9199C4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45755802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772400" cy="304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1600" y="914400"/>
            <a:ext cx="37719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5900" y="914400"/>
            <a:ext cx="37719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FF3932CE-903B-47AA-92AE-BD18E9D2775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2210265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5253E-4A6B-4B7F-B02F-2DFCCC3381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7461396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2B28B-98FC-48D0-8EF5-6951227C16E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7965411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0" y="914400"/>
            <a:ext cx="37719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5900" y="914400"/>
            <a:ext cx="37719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3CB9F-53EB-431B-9C4E-C9092AAC892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3271361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09D4D-8A29-4E0C-82E6-B0EDDA0E19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3468479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856A5-770A-47E3-A38C-407EE6C27FF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859435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29E93-BD75-4CE2-B84F-825FAA1D7D8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23896631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73AF1-CA1B-4866-BDA0-324CDD51924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3739412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9E2C0-C40C-4FF5-822B-174D5CD0FC3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9252130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914400"/>
            <a:ext cx="7696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77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Eras Demi ITC" panose="020B0805030504020804" pitchFamily="34" charset="0"/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Eras Demi ITC" panose="020B0805030504020804" pitchFamily="34" charset="0"/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Eras Demi ITC" panose="020B0805030504020804" pitchFamily="34" charset="0"/>
              </a:defRPr>
            </a:lvl1pPr>
          </a:lstStyle>
          <a:p>
            <a:fld id="{28F79BB7-E532-4C33-9622-E924754DBC3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1" kern="1200">
          <a:solidFill>
            <a:srgbClr val="6633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663300"/>
          </a:solidFill>
          <a:latin typeface="Times New Roman" panose="02020603050405020304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663300"/>
          </a:solidFill>
          <a:latin typeface="Times New Roman" panose="02020603050405020304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663300"/>
          </a:solidFill>
          <a:latin typeface="Times New Roman" panose="02020603050405020304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663300"/>
          </a:solidFill>
          <a:latin typeface="Times New Roman" panose="0202060305040502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663300"/>
          </a:solidFill>
          <a:latin typeface="Times New Roman" panose="02020603050405020304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663300"/>
          </a:solidFill>
          <a:latin typeface="Times New Roman" panose="02020603050405020304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663300"/>
          </a:solidFill>
          <a:latin typeface="Times New Roman" panose="02020603050405020304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663300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kern="1200">
          <a:solidFill>
            <a:srgbClr val="6633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kern="1200">
          <a:solidFill>
            <a:srgbClr val="6633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rgbClr val="6633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rgbClr val="66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3768" y="5549893"/>
            <a:ext cx="5688632" cy="762000"/>
          </a:xfrm>
        </p:spPr>
        <p:txBody>
          <a:bodyPr/>
          <a:lstStyle/>
          <a:p>
            <a:r>
              <a:rPr lang="ru-RU" altLang="ru-RU" sz="1400" b="0" i="0" dirty="0" smtClean="0">
                <a:latin typeface="Verdana" panose="020B0604030504040204" pitchFamily="34" charset="0"/>
                <a:ea typeface="Verdana" panose="020B0604030504040204" pitchFamily="34" charset="0"/>
              </a:rPr>
              <a:t>МБУДО  «Центр внешкольной работы»</a:t>
            </a:r>
            <a:endParaRPr lang="en-US" altLang="ru-RU" sz="1400" b="0" i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6013185"/>
            <a:ext cx="7543800" cy="304800"/>
          </a:xfrm>
        </p:spPr>
        <p:txBody>
          <a:bodyPr/>
          <a:lstStyle/>
          <a:p>
            <a:pPr algn="ctr"/>
            <a:r>
              <a:rPr lang="ru-RU" alt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2025 г.</a:t>
            </a:r>
            <a:endParaRPr lang="en-US" alt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1615" y="83671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Verdana"/>
                <a:cs typeface="Times New Roman" panose="02020603050405020304" pitchFamily="18" charset="0"/>
              </a:rPr>
              <a:t>Задание по изобразительному творчеству</a:t>
            </a:r>
            <a:br>
              <a:rPr kumimoji="0" lang="ru-RU" sz="3600" b="0" i="0" u="none" strike="noStrike" kern="0" cap="none" spc="0" normalizeH="0" baseline="0" noProof="0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Verdana"/>
                <a:cs typeface="Times New Roman" panose="02020603050405020304" pitchFamily="18" charset="0"/>
              </a:rPr>
            </a:br>
            <a:r>
              <a:rPr kumimoji="0" lang="ru-RU" sz="3600" b="1" i="1" u="none" strike="noStrike" kern="0" cap="none" spc="0" normalizeH="0" baseline="0" noProof="0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Verdana"/>
                <a:cs typeface="Times New Roman" panose="02020603050405020304" pitchFamily="18" charset="0"/>
              </a:rPr>
              <a:t>«Жанры в изобразительном искусстве»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22503" y="35710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учащихся 3 года обучения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дополнительной общеразвивающей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программы </a:t>
            </a:r>
            <a:r>
              <a:rPr lang="ru-RU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«Маленькие художники»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4660583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Педагог дополнительного образования</a:t>
            </a:r>
          </a:p>
          <a:p>
            <a:pPr algn="r"/>
            <a:r>
              <a:rPr lang="ru-RU" sz="1800" i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Масалитина</a:t>
            </a:r>
            <a:r>
              <a:rPr lang="ru-RU" sz="18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Александра Викторовна</a:t>
            </a:r>
            <a:endParaRPr lang="ru-RU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402" y="3209393"/>
            <a:ext cx="1280732" cy="20574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38" y="4709244"/>
            <a:ext cx="1828800" cy="132930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532440" cy="304800"/>
          </a:xfrm>
        </p:spPr>
        <p:txBody>
          <a:bodyPr/>
          <a:lstStyle/>
          <a:p>
            <a:r>
              <a:rPr lang="ru-RU" alt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Найдите лишнюю картину</a:t>
            </a:r>
            <a:endParaRPr lang="en-US" alt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36096" y="1196752"/>
            <a:ext cx="864096" cy="21602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Ван Гог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6066508"/>
            <a:ext cx="17781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Крамской И.Н.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10371" y="2990961"/>
            <a:ext cx="18485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Петров-Водкин К.С.</a:t>
            </a:r>
            <a:endParaRPr lang="ru-RU" sz="12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661248"/>
            <a:ext cx="1422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Маковский К.Е.</a:t>
            </a:r>
            <a:endParaRPr lang="ru-RU" sz="12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980728"/>
            <a:ext cx="2483510" cy="30193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69" y="1031092"/>
            <a:ext cx="3163450" cy="23734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257" y="3565184"/>
            <a:ext cx="1767840" cy="279539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702" y="4149080"/>
            <a:ext cx="3048000" cy="244449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88174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32656"/>
            <a:ext cx="7772400" cy="304800"/>
          </a:xfrm>
        </p:spPr>
        <p:txBody>
          <a:bodyPr/>
          <a:lstStyle/>
          <a:p>
            <a:r>
              <a:rPr lang="ru-RU" alt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Уважаемые родители!</a:t>
            </a:r>
            <a:endParaRPr lang="en-US" alt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50108" y="1246422"/>
            <a:ext cx="7160840" cy="211057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Предлагаю вам вместе с детьми познакомиться с основными жанрами в изобразительном искусстве.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Жанры в изобразительном искусстве – это картины, объединённые одной </a:t>
            </a:r>
            <a:r>
              <a:rPr lang="ru-RU" altLang="ru-RU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темой. </a:t>
            </a:r>
            <a:endParaRPr lang="ru-RU" altLang="ru-RU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Посмотрите с ребенком презентацию и выполните задания.</a:t>
            </a:r>
          </a:p>
          <a:p>
            <a:pPr marL="0" lvl="0" indent="0"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en-US" alt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3140968"/>
            <a:ext cx="3066098" cy="306609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423262" y="4165278"/>
            <a:ext cx="3539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altLang="ru-RU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63780" y="3611280"/>
            <a:ext cx="4084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altLang="ru-RU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На </a:t>
            </a:r>
            <a:r>
              <a:rPr lang="ru-RU" altLang="ru-RU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следующих занятиях с детьми мы более подробно будем знакомится с </a:t>
            </a:r>
            <a:r>
              <a:rPr lang="ru-RU" altLang="ru-RU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жанрами и продолжим </a:t>
            </a:r>
            <a:r>
              <a:rPr lang="ru-RU" altLang="ru-RU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рисовать </a:t>
            </a:r>
            <a:r>
              <a:rPr lang="ru-RU" altLang="ru-RU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рисунки </a:t>
            </a:r>
            <a:r>
              <a:rPr lang="ru-RU" altLang="ru-RU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разных жанрах</a:t>
            </a:r>
            <a:r>
              <a:rPr lang="ru-RU" altLang="ru-RU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altLang="ru-RU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532440" cy="304800"/>
          </a:xfrm>
        </p:spPr>
        <p:txBody>
          <a:bodyPr/>
          <a:lstStyle/>
          <a:p>
            <a:r>
              <a:rPr lang="ru-RU" alt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Портрет </a:t>
            </a:r>
            <a:endParaRPr lang="en-US" alt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7984" y="2996952"/>
            <a:ext cx="4464496" cy="237626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1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«Если </a:t>
            </a:r>
            <a:r>
              <a:rPr lang="ru-RU" altLang="ru-RU" sz="1400" i="1" dirty="0">
                <a:latin typeface="Verdana" panose="020B0604030504040204" pitchFamily="34" charset="0"/>
                <a:ea typeface="Verdana" panose="020B0604030504040204" pitchFamily="34" charset="0"/>
              </a:rPr>
              <a:t>видишь, что с </a:t>
            </a:r>
            <a:r>
              <a:rPr lang="ru-RU" altLang="ru-RU" sz="1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картины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1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смотрит </a:t>
            </a:r>
            <a:r>
              <a:rPr lang="ru-RU" altLang="ru-RU" sz="1400" i="1" dirty="0">
                <a:latin typeface="Verdana" panose="020B0604030504040204" pitchFamily="34" charset="0"/>
                <a:ea typeface="Verdana" panose="020B0604030504040204" pitchFamily="34" charset="0"/>
              </a:rPr>
              <a:t>кто-нибудь на нас: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1400" i="1" dirty="0">
                <a:latin typeface="Verdana" panose="020B0604030504040204" pitchFamily="34" charset="0"/>
                <a:ea typeface="Verdana" panose="020B0604030504040204" pitchFamily="34" charset="0"/>
              </a:rPr>
              <a:t>Или принц в плаще </a:t>
            </a:r>
            <a:r>
              <a:rPr lang="ru-RU" altLang="ru-RU" sz="1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старинном,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1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или </a:t>
            </a:r>
            <a:r>
              <a:rPr lang="ru-RU" altLang="ru-RU" sz="1400" i="1" dirty="0">
                <a:latin typeface="Verdana" panose="020B0604030504040204" pitchFamily="34" charset="0"/>
                <a:ea typeface="Verdana" panose="020B0604030504040204" pitchFamily="34" charset="0"/>
              </a:rPr>
              <a:t>в робе верхолаз,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1400" i="1" dirty="0">
                <a:latin typeface="Verdana" panose="020B0604030504040204" pitchFamily="34" charset="0"/>
                <a:ea typeface="Verdana" panose="020B0604030504040204" pitchFamily="34" charset="0"/>
              </a:rPr>
              <a:t>Летчик или </a:t>
            </a:r>
            <a:r>
              <a:rPr lang="ru-RU" altLang="ru-RU" sz="1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балерина,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1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или </a:t>
            </a:r>
            <a:r>
              <a:rPr lang="ru-RU" altLang="ru-RU" sz="1400" i="1" dirty="0">
                <a:latin typeface="Verdana" panose="020B0604030504040204" pitchFamily="34" charset="0"/>
                <a:ea typeface="Verdana" panose="020B0604030504040204" pitchFamily="34" charset="0"/>
              </a:rPr>
              <a:t>Колька, твой сосед,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1400" i="1" dirty="0">
                <a:latin typeface="Verdana" panose="020B0604030504040204" pitchFamily="34" charset="0"/>
                <a:ea typeface="Verdana" panose="020B0604030504040204" pitchFamily="34" charset="0"/>
              </a:rPr>
              <a:t>Обязательно картина называется </a:t>
            </a:r>
            <a:r>
              <a:rPr lang="ru-RU" altLang="ru-RU" sz="1400" b="1" i="1" dirty="0">
                <a:latin typeface="Verdana" panose="020B0604030504040204" pitchFamily="34" charset="0"/>
                <a:ea typeface="Verdana" panose="020B0604030504040204" pitchFamily="34" charset="0"/>
              </a:rPr>
              <a:t>портрет</a:t>
            </a:r>
            <a:r>
              <a:rPr lang="ru-RU" altLang="ru-RU" sz="1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.» </a:t>
            </a:r>
            <a:endParaRPr lang="ru-RU" altLang="ru-RU" sz="14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alt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17032" y="5699021"/>
            <a:ext cx="2862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Боровиковский</a:t>
            </a:r>
            <a:r>
              <a:rPr lang="ru-RU" sz="14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В.Л.</a:t>
            </a:r>
          </a:p>
          <a:p>
            <a:r>
              <a:rPr lang="ru-RU" sz="14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Портрет М.И. Лопухиной</a:t>
            </a:r>
            <a:endParaRPr lang="ru-RU" sz="14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052736"/>
            <a:ext cx="7344816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Портрет - это  </a:t>
            </a:r>
            <a:r>
              <a:rPr lang="ru-RU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изображение   </a:t>
            </a:r>
            <a:r>
              <a:rPr lang="ru-RU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человека или </a:t>
            </a:r>
            <a:r>
              <a:rPr lang="ru-RU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группы людей, существующих в реальной действительности.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Благодаря </a:t>
            </a:r>
            <a:r>
              <a:rPr lang="ru-RU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этому </a:t>
            </a:r>
            <a:r>
              <a:rPr lang="ru-RU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жанру, </a:t>
            </a:r>
            <a:r>
              <a:rPr lang="ru-RU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мы знаем, как одевались люди в давние времена, какая была </a:t>
            </a:r>
            <a:r>
              <a:rPr lang="ru-RU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мода, </a:t>
            </a:r>
            <a:r>
              <a:rPr lang="ru-RU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мы можем узнать, как выглядел тот или иной человек, даже не видя его </a:t>
            </a:r>
            <a:r>
              <a:rPr lang="ru-RU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фотографии.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028953"/>
            <a:ext cx="2510536" cy="319328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207882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483" y="325948"/>
            <a:ext cx="8532440" cy="304800"/>
          </a:xfrm>
        </p:spPr>
        <p:txBody>
          <a:bodyPr/>
          <a:lstStyle/>
          <a:p>
            <a:r>
              <a:rPr lang="ru-RU" alt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Портрет</a:t>
            </a:r>
            <a:endParaRPr lang="en-US" alt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91920" y="5085184"/>
            <a:ext cx="2088232" cy="44649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Кипренский О. 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Портрет А.С. Пушкина</a:t>
            </a:r>
            <a:endParaRPr lang="en-US" altLang="ru-RU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33040" y="5969570"/>
            <a:ext cx="1778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Кустодиев Б.М. Купчиха за чаем</a:t>
            </a:r>
            <a:endParaRPr lang="ru-RU" sz="12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8083" y="3360457"/>
            <a:ext cx="1938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Серов В.А.</a:t>
            </a:r>
          </a:p>
          <a:p>
            <a:pPr lvl="0"/>
            <a:r>
              <a:rPr lang="ru-RU" sz="1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Девочка с персиками</a:t>
            </a:r>
            <a:endParaRPr lang="ru-RU" sz="12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61" y="4005064"/>
            <a:ext cx="3657600" cy="24288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83" y="975270"/>
            <a:ext cx="2641600" cy="280009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4039" y="1136340"/>
            <a:ext cx="3186113" cy="38100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75462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532440" cy="304800"/>
          </a:xfrm>
        </p:spPr>
        <p:txBody>
          <a:bodyPr/>
          <a:lstStyle/>
          <a:p>
            <a:r>
              <a:rPr lang="ru-RU" alt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Пейзаж – это «портрет природы»</a:t>
            </a:r>
            <a:endParaRPr lang="en-US" alt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24128" y="2852936"/>
            <a:ext cx="3240360" cy="2664296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«Если видишь</a:t>
            </a:r>
            <a:r>
              <a:rPr lang="ru-RU" sz="1400" i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на </a:t>
            </a:r>
            <a:r>
              <a:rPr lang="ru-RU" sz="1400" i="1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картине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нарисована река,</a:t>
            </a:r>
            <a:endParaRPr lang="ru-RU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домик в дымке </a:t>
            </a:r>
            <a:r>
              <a:rPr lang="ru-RU" sz="1400" i="1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синей,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</a:t>
            </a:r>
            <a:r>
              <a:rPr lang="ru-RU" sz="1400" i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луг и облака,</a:t>
            </a:r>
            <a:endParaRPr lang="ru-RU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тонкая </a:t>
            </a:r>
            <a:r>
              <a:rPr lang="ru-RU" sz="1400" i="1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рябина,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</a:t>
            </a:r>
            <a:r>
              <a:rPr lang="ru-RU" sz="1400" i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поле иль </a:t>
            </a:r>
            <a:r>
              <a:rPr lang="ru-RU" sz="1400" i="1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шалаш</a:t>
            </a:r>
            <a:r>
              <a:rPr lang="ru-RU" sz="1400" i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400" i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i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значит, что </a:t>
            </a:r>
            <a:r>
              <a:rPr lang="ru-RU" sz="1400" i="1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картина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называется </a:t>
            </a:r>
            <a:r>
              <a:rPr lang="ru-RU" sz="1400" b="1" i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пейзаж</a:t>
            </a:r>
            <a:r>
              <a:rPr lang="ru-RU" sz="1400" i="1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.»</a:t>
            </a:r>
            <a:endParaRPr lang="ru-RU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00" y="2925361"/>
            <a:ext cx="4659200" cy="300156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292080" y="5619144"/>
            <a:ext cx="2862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Левитан И.И. Золотая осень</a:t>
            </a:r>
            <a:endParaRPr lang="ru-RU" sz="14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2328" y="1196752"/>
            <a:ext cx="743814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На картинах этого жанра изображена природа: леса, поля, деревья, море, ……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Бывают еще городские и сельские пейзажи (места, где живет человек).</a:t>
            </a:r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244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532440" cy="304800"/>
          </a:xfrm>
        </p:spPr>
        <p:txBody>
          <a:bodyPr/>
          <a:lstStyle/>
          <a:p>
            <a:r>
              <a:rPr lang="ru-RU" alt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Пейзаж</a:t>
            </a:r>
            <a:endParaRPr lang="en-US" alt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04248" y="5229200"/>
            <a:ext cx="2088232" cy="446495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Грабарь И.Э.</a:t>
            </a:r>
          </a:p>
          <a:p>
            <a:pPr marL="0" indent="0">
              <a:buNone/>
            </a:pPr>
            <a:r>
              <a:rPr lang="ru-RU" alt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Февральская лазурь</a:t>
            </a:r>
            <a:endParaRPr lang="en-US" altLang="ru-RU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4885" y="2797920"/>
            <a:ext cx="1778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Айвазовский И.К. Восход Луны</a:t>
            </a:r>
            <a:endParaRPr lang="ru-RU" sz="12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94" y="1077961"/>
            <a:ext cx="3635604" cy="239776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397" y="1052736"/>
            <a:ext cx="2387822" cy="40957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73" y="3874993"/>
            <a:ext cx="3200400" cy="254698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056108" y="5867018"/>
            <a:ext cx="1668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Ван Гог.</a:t>
            </a:r>
          </a:p>
          <a:p>
            <a:pPr lvl="0"/>
            <a:r>
              <a:rPr lang="ru-RU" sz="1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Хижина Ван Гога</a:t>
            </a:r>
            <a:endParaRPr lang="ru-RU" sz="12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311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532440" cy="304800"/>
          </a:xfrm>
        </p:spPr>
        <p:txBody>
          <a:bodyPr/>
          <a:lstStyle/>
          <a:p>
            <a:r>
              <a:rPr lang="ru-RU" alt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Натюрморт</a:t>
            </a:r>
            <a:endParaRPr lang="en-US" alt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8961" y="2859337"/>
            <a:ext cx="3096344" cy="2561217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1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«Если </a:t>
            </a:r>
            <a:r>
              <a:rPr lang="ru-RU" altLang="ru-RU" sz="1400" i="1" dirty="0">
                <a:latin typeface="Verdana" panose="020B0604030504040204" pitchFamily="34" charset="0"/>
                <a:ea typeface="Verdana" panose="020B0604030504040204" pitchFamily="34" charset="0"/>
              </a:rPr>
              <a:t>видишь на </a:t>
            </a:r>
            <a:r>
              <a:rPr lang="ru-RU" altLang="ru-RU" sz="1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картине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1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самовары </a:t>
            </a:r>
            <a:r>
              <a:rPr lang="ru-RU" altLang="ru-RU" sz="1400" i="1" dirty="0">
                <a:latin typeface="Verdana" panose="020B0604030504040204" pitchFamily="34" charset="0"/>
                <a:ea typeface="Verdana" panose="020B0604030504040204" pitchFamily="34" charset="0"/>
              </a:rPr>
              <a:t>на столе,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1400" i="1" dirty="0">
                <a:latin typeface="Verdana" panose="020B0604030504040204" pitchFamily="34" charset="0"/>
                <a:ea typeface="Verdana" panose="020B0604030504040204" pitchFamily="34" charset="0"/>
              </a:rPr>
              <a:t>Или виноград в </a:t>
            </a:r>
            <a:r>
              <a:rPr lang="ru-RU" altLang="ru-RU" sz="1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корзине,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1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или </a:t>
            </a:r>
            <a:r>
              <a:rPr lang="ru-RU" altLang="ru-RU" sz="1400" i="1" dirty="0">
                <a:latin typeface="Verdana" panose="020B0604030504040204" pitchFamily="34" charset="0"/>
                <a:ea typeface="Verdana" panose="020B0604030504040204" pitchFamily="34" charset="0"/>
              </a:rPr>
              <a:t>розу в хрустале,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1400" i="1" dirty="0">
                <a:latin typeface="Verdana" panose="020B0604030504040204" pitchFamily="34" charset="0"/>
                <a:ea typeface="Verdana" panose="020B0604030504040204" pitchFamily="34" charset="0"/>
              </a:rPr>
              <a:t>Или бронзовую </a:t>
            </a:r>
            <a:r>
              <a:rPr lang="ru-RU" altLang="ru-RU" sz="1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вазу,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1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или </a:t>
            </a:r>
            <a:r>
              <a:rPr lang="ru-RU" altLang="ru-RU" sz="1400" i="1" dirty="0">
                <a:latin typeface="Verdana" panose="020B0604030504040204" pitchFamily="34" charset="0"/>
                <a:ea typeface="Verdana" panose="020B0604030504040204" pitchFamily="34" charset="0"/>
              </a:rPr>
              <a:t>грушу, или торт,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1400" i="1" dirty="0">
                <a:latin typeface="Verdana" panose="020B0604030504040204" pitchFamily="34" charset="0"/>
                <a:ea typeface="Verdana" panose="020B0604030504040204" pitchFamily="34" charset="0"/>
              </a:rPr>
              <a:t>Или все предметы сразу </a:t>
            </a:r>
            <a:r>
              <a:rPr lang="ru-RU" altLang="ru-RU" sz="1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1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знай</a:t>
            </a:r>
            <a:r>
              <a:rPr lang="ru-RU" altLang="ru-RU" sz="1400" i="1" dirty="0">
                <a:latin typeface="Verdana" panose="020B0604030504040204" pitchFamily="34" charset="0"/>
                <a:ea typeface="Verdana" panose="020B0604030504040204" pitchFamily="34" charset="0"/>
              </a:rPr>
              <a:t>, что это </a:t>
            </a:r>
            <a:r>
              <a:rPr lang="ru-RU" altLang="ru-RU" sz="1400" b="1" i="1" dirty="0">
                <a:latin typeface="Verdana" panose="020B0604030504040204" pitchFamily="34" charset="0"/>
                <a:ea typeface="Verdana" panose="020B0604030504040204" pitchFamily="34" charset="0"/>
              </a:rPr>
              <a:t>натюрморт</a:t>
            </a:r>
            <a:r>
              <a:rPr lang="ru-RU" altLang="ru-RU" sz="14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.»</a:t>
            </a:r>
            <a:endParaRPr lang="ru-RU" altLang="ru-RU" sz="14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ru-RU" altLang="ru-RU" sz="14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alt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5561994"/>
            <a:ext cx="2862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Сезанн П.</a:t>
            </a:r>
          </a:p>
          <a:p>
            <a:r>
              <a:rPr lang="ru-RU" sz="14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Натюрморт с яблоками</a:t>
            </a:r>
            <a:endParaRPr lang="ru-RU" sz="14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001686"/>
            <a:ext cx="3657029" cy="308352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439144" y="956996"/>
            <a:ext cx="763284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Натюрморт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это изображение различных предметов, вещей, объединённых группу 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каким-то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сюжетом.  </a:t>
            </a:r>
            <a:endParaRPr lang="ru-RU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В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переводе с французского слово « натюрморт» означает «мертвая натура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».</a:t>
            </a:r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847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532440" cy="304800"/>
          </a:xfrm>
        </p:spPr>
        <p:txBody>
          <a:bodyPr/>
          <a:lstStyle/>
          <a:p>
            <a:r>
              <a:rPr lang="ru-RU" alt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Натюрморт</a:t>
            </a:r>
            <a:endParaRPr lang="en-US" alt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79864" y="3802855"/>
            <a:ext cx="1564136" cy="446495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Снейдерс</a:t>
            </a:r>
            <a:r>
              <a:rPr lang="ru-RU" alt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Ф.</a:t>
            </a:r>
          </a:p>
          <a:p>
            <a:pPr marL="0" indent="0">
              <a:buNone/>
            </a:pPr>
            <a:r>
              <a:rPr lang="ru-RU" alt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Натюрморт</a:t>
            </a:r>
            <a:endParaRPr lang="en-US" altLang="ru-RU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992954"/>
            <a:ext cx="1778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Кончаловский П.П.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Весы</a:t>
            </a:r>
            <a:endParaRPr lang="ru-RU" sz="12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15408" y="5877272"/>
            <a:ext cx="2748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Караваджо М.</a:t>
            </a:r>
          </a:p>
          <a:p>
            <a:pPr lvl="0"/>
            <a:r>
              <a:rPr lang="ru-RU" sz="1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Корзина с фруктами</a:t>
            </a:r>
            <a:endParaRPr lang="ru-RU" sz="12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036772"/>
            <a:ext cx="3451860" cy="278892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036772"/>
            <a:ext cx="3424047" cy="262128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968546"/>
            <a:ext cx="3474720" cy="273272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124212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532440" cy="304800"/>
          </a:xfrm>
        </p:spPr>
        <p:txBody>
          <a:bodyPr/>
          <a:lstStyle/>
          <a:p>
            <a:r>
              <a:rPr lang="ru-RU" alt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Найдите лишнюю картину</a:t>
            </a:r>
            <a:endParaRPr lang="en-US" alt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41497" y="3463451"/>
            <a:ext cx="864096" cy="21602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Ван Гог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6187" y="4280425"/>
            <a:ext cx="17781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Саврасов А.К.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6475706"/>
            <a:ext cx="18485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Петров-Водкин К.С.</a:t>
            </a:r>
            <a:endParaRPr lang="ru-RU" sz="12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932510"/>
            <a:ext cx="2525739" cy="329184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497" y="1017249"/>
            <a:ext cx="4724400" cy="23622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736" y="3839065"/>
            <a:ext cx="3048000" cy="24765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146" y="4330491"/>
            <a:ext cx="3429000" cy="228371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75665" y="6060549"/>
            <a:ext cx="13260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Васильев Ф.А.</a:t>
            </a:r>
            <a:endParaRPr lang="ru-RU" sz="12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005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Жанры в изобразительном искусстве. Ст.гр.</Template>
  <TotalTime>317</TotalTime>
  <Words>249</Words>
  <Application>Microsoft Office PowerPoint</Application>
  <PresentationFormat>Экран (4:3)</PresentationFormat>
  <Paragraphs>80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Eras Demi ITC</vt:lpstr>
      <vt:lpstr>Times New Roman</vt:lpstr>
      <vt:lpstr>Verdana</vt:lpstr>
      <vt:lpstr>Тема Office</vt:lpstr>
      <vt:lpstr>МБУДО  «Центр внешкольной работы»</vt:lpstr>
      <vt:lpstr>Уважаемые родители!</vt:lpstr>
      <vt:lpstr>Портрет </vt:lpstr>
      <vt:lpstr>Портрет</vt:lpstr>
      <vt:lpstr>Пейзаж – это «портрет природы»</vt:lpstr>
      <vt:lpstr>Пейзаж</vt:lpstr>
      <vt:lpstr>Натюрморт</vt:lpstr>
      <vt:lpstr>Натюрморт</vt:lpstr>
      <vt:lpstr>Найдите лишнюю картину</vt:lpstr>
      <vt:lpstr>Найдите лишнюю картину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Жанры</dc:title>
  <dc:creator>masta</dc:creator>
  <cp:lastModifiedBy>Евгений</cp:lastModifiedBy>
  <cp:revision>18</cp:revision>
  <dcterms:created xsi:type="dcterms:W3CDTF">2025-02-14T22:56:55Z</dcterms:created>
  <dcterms:modified xsi:type="dcterms:W3CDTF">2025-02-16T00:53:57Z</dcterms:modified>
</cp:coreProperties>
</file>