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58" r:id="rId4"/>
    <p:sldId id="260" r:id="rId5"/>
    <p:sldId id="262" r:id="rId6"/>
    <p:sldId id="264" r:id="rId7"/>
    <p:sldId id="266" r:id="rId8"/>
    <p:sldId id="267" r:id="rId9"/>
    <p:sldId id="265" r:id="rId1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64CA6-BD5B-4DCA-88BA-12E347623B0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768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04378-8D21-48D4-86FE-76CF5530DE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03143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4E027-8CC5-4C95-8826-540CFEF5831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3829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8368A-534B-46E4-84A6-7FE7FC94552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5233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BF978-EE4E-42FA-B1D0-D288546D16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88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908AF-782A-4F3B-A7FC-7233F056F6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099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C4550-583A-40BC-A7D1-125394B512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114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E0CAC-7046-4E5A-8F45-A232C8DA5D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64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7C1D3-BC90-420C-BB5A-3A47299EC3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146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C012C-79D4-46FB-B404-3ADDC91951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269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46184-9F10-4792-997B-EFC01DAA8C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9164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5910778-763F-4658-A437-E0CD892219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29600" cy="581025"/>
          </a:xfrm>
        </p:spPr>
        <p:txBody>
          <a:bodyPr anchor="b"/>
          <a:lstStyle/>
          <a:p>
            <a:pPr eaLnBrk="1" hangingPunct="1"/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учреждение дополнительного образования </a:t>
            </a:r>
            <a:b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внешкольной работы»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805238" y="1776413"/>
            <a:ext cx="5113337" cy="4535487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2400" b="1" smtClean="0"/>
              <a:t>Задание по изобразительному творчеству</a:t>
            </a:r>
          </a:p>
          <a:p>
            <a:pPr marL="0" indent="0"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3600" b="1" smtClean="0"/>
              <a:t>«Космос»</a:t>
            </a:r>
          </a:p>
          <a:p>
            <a:pPr marL="0" indent="0"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altLang="ru-R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учащихся 2-3 года обучения</a:t>
            </a:r>
          </a:p>
          <a:p>
            <a:pPr marL="0" indent="0"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дополнительной общеразвивающей программе «Радость творчества»</a:t>
            </a:r>
          </a:p>
          <a:p>
            <a:pPr marL="0" indent="0"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6-8 лет</a:t>
            </a:r>
          </a:p>
          <a:p>
            <a:pPr marL="0" indent="0"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 Федорова Татьяна Гавриловна</a:t>
            </a:r>
          </a:p>
          <a:p>
            <a:pPr marL="0" indent="0"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altLang="ru-R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altLang="ru-RU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altLang="ru-RU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altLang="ru-RU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г. Петропавловск-Камчатский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2025 г.</a:t>
            </a:r>
          </a:p>
        </p:txBody>
      </p:sp>
      <p:pic>
        <p:nvPicPr>
          <p:cNvPr id="2052" name="Picture 5" descr="Podelka-kosmos-59-768x109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1916113"/>
            <a:ext cx="3438525" cy="372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43050" y="765175"/>
            <a:ext cx="6335713" cy="431800"/>
          </a:xfrm>
        </p:spPr>
        <p:txBody>
          <a:bodyPr anchor="b"/>
          <a:lstStyle/>
          <a:p>
            <a:pPr eaLnBrk="1" hangingPunct="1"/>
            <a:r>
              <a:rPr lang="ru-RU" altLang="ru-RU" sz="2800" b="1" smtClean="0">
                <a:latin typeface="Times New Roman" panose="02020603050405020304" pitchFamily="18" charset="0"/>
              </a:rPr>
              <a:t>Дорогие ребята!</a:t>
            </a:r>
            <a:br>
              <a:rPr lang="ru-RU" altLang="ru-RU" sz="2800" b="1" smtClean="0">
                <a:latin typeface="Times New Roman" panose="02020603050405020304" pitchFamily="18" charset="0"/>
              </a:rPr>
            </a:br>
            <a:endParaRPr lang="ru-RU" altLang="ru-RU" sz="2800" b="1" smtClean="0">
              <a:latin typeface="Times New Roman" panose="02020603050405020304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981075"/>
            <a:ext cx="8507413" cy="5000625"/>
          </a:xfrm>
        </p:spPr>
        <p:txBody>
          <a:bodyPr/>
          <a:lstStyle/>
          <a:p>
            <a:pPr marL="0" indent="0" algn="just" eaLnBrk="1" hangingPunct="1">
              <a:buFontTx/>
              <a:buNone/>
              <a:defRPr/>
            </a:pPr>
            <a:r>
              <a:rPr lang="ru-RU" altLang="ru-RU" sz="2800" dirty="0" smtClean="0">
                <a:latin typeface="Times New Roman" panose="02020603050405020304" pitchFamily="18" charset="0"/>
              </a:rPr>
              <a:t>	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Приближается праздник День космонавтики, который мы будем отмечать 12 </a:t>
            </a:r>
            <a:r>
              <a:rPr lang="ru-RU" altLang="ru-RU" sz="2400" dirty="0">
                <a:latin typeface="Times New Roman" panose="02020603050405020304" pitchFamily="18" charset="0"/>
              </a:rPr>
              <a:t>апреля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. В этот день 1961 года Юрий Гагарин совершил первый в мире полет в космос. 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ru-RU" altLang="ru-RU" sz="2400" dirty="0" smtClean="0">
                <a:latin typeface="Times New Roman" panose="02020603050405020304" pitchFamily="18" charset="0"/>
              </a:rPr>
              <a:t>	В иллюминатор космического корабля Ю. Гагарин  увидел нашу землю и был восхищен голубой планетой. 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ru-RU" altLang="ru-RU" sz="2400" dirty="0" smtClean="0">
                <a:latin typeface="Times New Roman" panose="02020603050405020304" pitchFamily="18" charset="0"/>
              </a:rPr>
              <a:t>	Сегодня мы с вами попробуем  нарисовать космический пейзаж.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ru-RU" altLang="ru-RU" sz="2400" i="1" dirty="0" smtClean="0">
                <a:latin typeface="Times New Roman" panose="02020603050405020304" pitchFamily="18" charset="0"/>
              </a:rPr>
              <a:t>	Для этого нам понадобится: 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2400" dirty="0" smtClean="0">
                <a:latin typeface="Times New Roman" panose="02020603050405020304" pitchFamily="18" charset="0"/>
              </a:rPr>
              <a:t>белая бумага;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2400" dirty="0" smtClean="0">
                <a:latin typeface="Times New Roman" panose="02020603050405020304" pitchFamily="18" charset="0"/>
              </a:rPr>
              <a:t>акварель;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2400" dirty="0" smtClean="0">
                <a:latin typeface="Times New Roman" panose="02020603050405020304" pitchFamily="18" charset="0"/>
              </a:rPr>
              <a:t>восковые мелки.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333375"/>
            <a:ext cx="7158038" cy="1497013"/>
          </a:xfrm>
        </p:spPr>
        <p:txBody>
          <a:bodyPr/>
          <a:lstStyle/>
          <a:p>
            <a:pPr algn="l" eaLnBrk="1" hangingPunct="1"/>
            <a:r>
              <a:rPr lang="ru-RU" altLang="ru-RU" sz="2800" b="1" smtClean="0">
                <a:latin typeface="Times New Roman" panose="02020603050405020304" pitchFamily="18" charset="0"/>
              </a:rPr>
              <a:t>		Приступаем к работе</a:t>
            </a:r>
            <a:br>
              <a:rPr lang="ru-RU" altLang="ru-RU" sz="2800" b="1" smtClean="0">
                <a:latin typeface="Times New Roman" panose="02020603050405020304" pitchFamily="18" charset="0"/>
              </a:rPr>
            </a:br>
            <a:r>
              <a:rPr lang="ru-RU" altLang="ru-RU" sz="2400" smtClean="0">
                <a:latin typeface="Times New Roman" panose="02020603050405020304" pitchFamily="18" charset="0"/>
              </a:rPr>
              <a:t>Рисуем ракету в середине листа.</a:t>
            </a:r>
            <a:br>
              <a:rPr lang="ru-RU" altLang="ru-RU" sz="2400" smtClean="0">
                <a:latin typeface="Times New Roman" panose="02020603050405020304" pitchFamily="18" charset="0"/>
              </a:rPr>
            </a:br>
            <a:r>
              <a:rPr lang="ru-RU" altLang="ru-RU" sz="2400" smtClean="0">
                <a:latin typeface="Times New Roman" panose="02020603050405020304" pitchFamily="18" charset="0"/>
              </a:rPr>
              <a:t>В нижнем углу часть нашей планеты Земля,</a:t>
            </a:r>
            <a:br>
              <a:rPr lang="ru-RU" altLang="ru-RU" sz="2400" smtClean="0">
                <a:latin typeface="Times New Roman" panose="02020603050405020304" pitchFamily="18" charset="0"/>
              </a:rPr>
            </a:br>
            <a:r>
              <a:rPr lang="ru-RU" altLang="ru-RU" sz="2400" smtClean="0">
                <a:latin typeface="Times New Roman" panose="02020603050405020304" pitchFamily="18" charset="0"/>
              </a:rPr>
              <a:t>в верхнем – Луна.</a:t>
            </a:r>
          </a:p>
        </p:txBody>
      </p:sp>
      <p:pic>
        <p:nvPicPr>
          <p:cNvPr id="4099" name="Picture 4" descr="0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4413" y="2060575"/>
            <a:ext cx="7115175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620713"/>
            <a:ext cx="6985000" cy="1079500"/>
          </a:xfrm>
        </p:spPr>
        <p:txBody>
          <a:bodyPr/>
          <a:lstStyle/>
          <a:p>
            <a:pPr algn="l" eaLnBrk="1" hangingPunct="1"/>
            <a:r>
              <a:rPr lang="ru-RU" altLang="ru-RU" sz="2400" smtClean="0">
                <a:latin typeface="Times New Roman" panose="02020603050405020304" pitchFamily="18" charset="0"/>
              </a:rPr>
              <a:t>Над ракетой рисуем спутник и комету.</a:t>
            </a:r>
            <a:br>
              <a:rPr lang="ru-RU" altLang="ru-RU" sz="2400" smtClean="0">
                <a:latin typeface="Times New Roman" panose="02020603050405020304" pitchFamily="18" charset="0"/>
              </a:rPr>
            </a:br>
            <a:r>
              <a:rPr lang="ru-RU" altLang="ru-RU" sz="2400" smtClean="0">
                <a:latin typeface="Times New Roman" panose="02020603050405020304" pitchFamily="18" charset="0"/>
              </a:rPr>
              <a:t>Пламя из турбин ракеты рисуем желтым мелком.</a:t>
            </a:r>
          </a:p>
        </p:txBody>
      </p:sp>
      <p:pic>
        <p:nvPicPr>
          <p:cNvPr id="5123" name="Picture 4" descr="0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8888" y="1916113"/>
            <a:ext cx="6769100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92188" y="620713"/>
            <a:ext cx="7283450" cy="1143000"/>
          </a:xfrm>
        </p:spPr>
        <p:txBody>
          <a:bodyPr/>
          <a:lstStyle/>
          <a:p>
            <a:pPr algn="l" eaLnBrk="1" hangingPunct="1"/>
            <a:r>
              <a:rPr lang="ru-RU" altLang="ru-RU" sz="2400" smtClean="0">
                <a:latin typeface="Times New Roman" panose="02020603050405020304" pitchFamily="18" charset="0"/>
              </a:rPr>
              <a:t>Добавляем оранжевый цвет комете и пламени.</a:t>
            </a:r>
            <a:br>
              <a:rPr lang="ru-RU" altLang="ru-RU" sz="2400" smtClean="0">
                <a:latin typeface="Times New Roman" panose="02020603050405020304" pitchFamily="18" charset="0"/>
              </a:rPr>
            </a:br>
            <a:r>
              <a:rPr lang="ru-RU" altLang="ru-RU" sz="2400" smtClean="0">
                <a:latin typeface="Times New Roman" panose="02020603050405020304" pitchFamily="18" charset="0"/>
              </a:rPr>
              <a:t>Закрашиваем иллюминаторы и пятна на Луне.  </a:t>
            </a:r>
            <a:br>
              <a:rPr lang="ru-RU" altLang="ru-RU" sz="2400" smtClean="0">
                <a:latin typeface="Times New Roman" panose="02020603050405020304" pitchFamily="18" charset="0"/>
              </a:rPr>
            </a:br>
            <a:r>
              <a:rPr lang="ru-RU" altLang="ru-RU" sz="2400" smtClean="0">
                <a:latin typeface="Times New Roman" panose="02020603050405020304" pitchFamily="18" charset="0"/>
              </a:rPr>
              <a:t>Рисуем звёзды и планеты Сатурн и Марс.</a:t>
            </a:r>
          </a:p>
        </p:txBody>
      </p:sp>
      <p:pic>
        <p:nvPicPr>
          <p:cNvPr id="6147" name="Picture 4" descr="0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4738" y="1989138"/>
            <a:ext cx="7200900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6250"/>
            <a:ext cx="7013575" cy="1143000"/>
          </a:xfrm>
        </p:spPr>
        <p:txBody>
          <a:bodyPr/>
          <a:lstStyle/>
          <a:p>
            <a:pPr algn="l" eaLnBrk="1" hangingPunct="1"/>
            <a:r>
              <a:rPr lang="ru-RU" altLang="ru-RU" sz="2400" smtClean="0">
                <a:latin typeface="Times New Roman" panose="02020603050405020304" pitchFamily="18" charset="0"/>
              </a:rPr>
              <a:t>Добавляем красный цвет комете и пламени. </a:t>
            </a:r>
            <a:br>
              <a:rPr lang="ru-RU" altLang="ru-RU" sz="2400" smtClean="0">
                <a:latin typeface="Times New Roman" panose="02020603050405020304" pitchFamily="18" charset="0"/>
              </a:rPr>
            </a:br>
            <a:r>
              <a:rPr lang="ru-RU" altLang="ru-RU" sz="2400" smtClean="0">
                <a:latin typeface="Times New Roman" panose="02020603050405020304" pitchFamily="18" charset="0"/>
              </a:rPr>
              <a:t>Рисуем желтые, зелёные, красные, белые звёзды.</a:t>
            </a:r>
          </a:p>
        </p:txBody>
      </p:sp>
      <p:pic>
        <p:nvPicPr>
          <p:cNvPr id="7171" name="Picture 4" descr="0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"/>
          <a:stretch>
            <a:fillRect/>
          </a:stretch>
        </p:blipFill>
        <p:spPr bwMode="auto">
          <a:xfrm>
            <a:off x="1116013" y="1844675"/>
            <a:ext cx="6940550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22338" y="476250"/>
            <a:ext cx="7250112" cy="1000125"/>
          </a:xfrm>
        </p:spPr>
        <p:txBody>
          <a:bodyPr/>
          <a:lstStyle/>
          <a:p>
            <a:pPr algn="l" eaLnBrk="1" hangingPunct="1"/>
            <a:r>
              <a:rPr lang="ru-RU" altLang="ru-RU" sz="2400" smtClean="0">
                <a:latin typeface="Times New Roman" panose="02020603050405020304" pitchFamily="18" charset="0"/>
              </a:rPr>
              <a:t>Закрашиваем весь лист синей, фиолетовой, чёрной акварелью с водой, не прижимая кисть.</a:t>
            </a:r>
          </a:p>
        </p:txBody>
      </p:sp>
      <p:pic>
        <p:nvPicPr>
          <p:cNvPr id="8195" name="Picture 4" descr="0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2338" y="1700213"/>
            <a:ext cx="731996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b="1" smtClean="0">
                <a:latin typeface="Times New Roman" panose="02020603050405020304" pitchFamily="18" charset="0"/>
              </a:rPr>
              <a:t>Космический пейзаж готов!</a:t>
            </a:r>
          </a:p>
        </p:txBody>
      </p:sp>
      <p:pic>
        <p:nvPicPr>
          <p:cNvPr id="9219" name="Picture 4" descr="0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1888" y="1628775"/>
            <a:ext cx="6880225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24075" y="836613"/>
            <a:ext cx="4679950" cy="576262"/>
          </a:xfrm>
        </p:spPr>
        <p:txBody>
          <a:bodyPr anchor="b"/>
          <a:lstStyle/>
          <a:p>
            <a:pPr eaLnBrk="1" hangingPunct="1"/>
            <a:r>
              <a:rPr lang="ru-RU" altLang="ru-RU" sz="36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Задание</a:t>
            </a:r>
            <a:endParaRPr lang="ru-RU" altLang="ru-RU" sz="3600" smtClean="0">
              <a:latin typeface="Times New Roman" panose="02020603050405020304" pitchFamily="18" charset="0"/>
            </a:endParaRPr>
          </a:p>
        </p:txBody>
      </p:sp>
      <p:sp>
        <p:nvSpPr>
          <p:cNvPr id="10243" name="Объект 2"/>
          <p:cNvSpPr>
            <a:spLocks noGrp="1"/>
          </p:cNvSpPr>
          <p:nvPr>
            <p:ph type="body" sz="half" idx="4294967295"/>
          </p:nvPr>
        </p:nvSpPr>
        <p:spPr>
          <a:xfrm>
            <a:off x="468313" y="1412875"/>
            <a:ext cx="8424862" cy="41767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457200" eaLnBrk="1" hangingPunct="1">
              <a:buFontTx/>
              <a:buNone/>
            </a:pPr>
            <a:r>
              <a:rPr lang="ru-RU" altLang="ru-RU" sz="2800" smtClean="0">
                <a:latin typeface="Times New Roman" panose="02020603050405020304" pitchFamily="18" charset="0"/>
              </a:rPr>
              <a:t>	Нарисуйте свой космический пейзаж.</a:t>
            </a:r>
            <a:br>
              <a:rPr lang="ru-RU" altLang="ru-RU" sz="2800" smtClean="0">
                <a:latin typeface="Times New Roman" panose="02020603050405020304" pitchFamily="18" charset="0"/>
              </a:rPr>
            </a:br>
            <a:r>
              <a:rPr lang="ru-RU" altLang="ru-RU" sz="2800" smtClean="0">
                <a:latin typeface="Times New Roman" panose="02020603050405020304" pitchFamily="18" charset="0"/>
              </a:rPr>
              <a:t>	Вы можете раскрасить любыми цветами, пользуясь изобразительными материалами: акварелью, восковыми мелками, цветными карандашами для мелких деталей.</a:t>
            </a:r>
          </a:p>
          <a:p>
            <a:pPr marL="0" indent="457200" algn="ctr" eaLnBrk="1" hangingPunct="1">
              <a:buFontTx/>
              <a:buNone/>
            </a:pPr>
            <a:r>
              <a:rPr lang="ru-RU" altLang="ru-RU" sz="2800" smtClean="0">
                <a:latin typeface="Times New Roman" panose="02020603050405020304" pitchFamily="18" charset="0"/>
              </a:rPr>
              <a:t>Рисунок принесите на наше следующее занятие.</a:t>
            </a:r>
            <a:endParaRPr lang="ru-RU" altLang="ru-RU" sz="2800" i="1" smtClean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marL="0" indent="457200" algn="ctr" eaLnBrk="1" hangingPunct="1">
              <a:buFontTx/>
              <a:buNone/>
            </a:pPr>
            <a:r>
              <a:rPr lang="ru-RU" altLang="ru-RU" sz="2800" i="1" smtClean="0">
                <a:solidFill>
                  <a:schemeClr val="tx2"/>
                </a:solidFill>
                <a:latin typeface="Times New Roman" panose="02020603050405020304" pitchFamily="18" charset="0"/>
              </a:rPr>
              <a:t>Творческих вам успехов! </a:t>
            </a:r>
          </a:p>
          <a:p>
            <a:pPr marL="0" indent="457200" algn="ctr" eaLnBrk="1" hangingPunct="1">
              <a:buFontTx/>
              <a:buNone/>
            </a:pPr>
            <a:r>
              <a:rPr lang="ru-RU" altLang="ru-RU" sz="2800" i="1" smtClean="0">
                <a:solidFill>
                  <a:schemeClr val="tx2"/>
                </a:solidFill>
                <a:latin typeface="Times New Roman" panose="02020603050405020304" pitchFamily="18" charset="0"/>
              </a:rPr>
              <a:t>Жду ваши работы для представления </a:t>
            </a:r>
          </a:p>
          <a:p>
            <a:pPr marL="0" indent="457200" algn="ctr" eaLnBrk="1" hangingPunct="1">
              <a:buFontTx/>
              <a:buNone/>
            </a:pPr>
            <a:r>
              <a:rPr lang="ru-RU" altLang="ru-RU" sz="2800" i="1" smtClean="0">
                <a:solidFill>
                  <a:schemeClr val="tx2"/>
                </a:solidFill>
                <a:latin typeface="Times New Roman" panose="02020603050405020304" pitchFamily="18" charset="0"/>
              </a:rPr>
              <a:t>на выставку «Мир звёзд»!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89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Оформление по умолчанию</vt:lpstr>
      <vt:lpstr>Муниципальное бюджетное учреждение дополнительного образования  «Центр внешкольной работы»</vt:lpstr>
      <vt:lpstr>Дорогие ребята! </vt:lpstr>
      <vt:lpstr>  Приступаем к работе Рисуем ракету в середине листа. В нижнем углу часть нашей планеты Земля, в верхнем – Луна.</vt:lpstr>
      <vt:lpstr>Над ракетой рисуем спутник и комету. Пламя из турбин ракеты рисуем желтым мелком.</vt:lpstr>
      <vt:lpstr>Добавляем оранжевый цвет комете и пламени. Закрашиваем иллюминаторы и пятна на Луне.   Рисуем звёзды и планеты Сатурн и Марс.</vt:lpstr>
      <vt:lpstr>Добавляем красный цвет комете и пламени.  Рисуем желтые, зелёные, красные, белые звёзды.</vt:lpstr>
      <vt:lpstr>Закрашиваем весь лист синей, фиолетовой, чёрной акварелью с водой, не прижимая кисть.</vt:lpstr>
      <vt:lpstr>Космический пейзаж готов!</vt:lpstr>
      <vt:lpstr>Задание</vt:lpstr>
    </vt:vector>
  </TitlesOfParts>
  <Company>Benchman (G)hosts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Евгений</cp:lastModifiedBy>
  <cp:revision>11</cp:revision>
  <dcterms:created xsi:type="dcterms:W3CDTF">2025-03-24T19:54:51Z</dcterms:created>
  <dcterms:modified xsi:type="dcterms:W3CDTF">2025-03-25T03:32:36Z</dcterms:modified>
</cp:coreProperties>
</file>