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62" r:id="rId6"/>
    <p:sldId id="260" r:id="rId7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A68584"/>
    <a:srgbClr val="AC94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/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/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9716C2-EE1C-495B-9CAC-418443D18C29}" type="datetimeFigureOut">
              <a:rPr lang="ru-RU"/>
              <a:pPr>
                <a:defRPr/>
              </a:pPr>
              <a:t>03.05.2025</a:t>
            </a:fld>
            <a:endParaRPr lang="ru-RU"/>
          </a:p>
        </p:txBody>
      </p:sp>
      <p:sp>
        <p:nvSpPr>
          <p:cNvPr id="4" name="Образ слайда 3">
            <a:extLst/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>
            <a:extLst/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>
            <a:extLst/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/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F47CC53-CCC5-46FF-82D8-68F7C65C419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Образ слайда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Заметки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4100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F583C3D-96C5-4C20-9813-543FBEE86163}" type="slidenum">
              <a:rPr lang="ru-RU" altLang="ru-RU" smtClean="0"/>
              <a:pPr/>
              <a:t>1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6148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316DF1C-A3C0-42A0-958B-A425F94CB805}" type="slidenum">
              <a:rPr lang="ru-RU" altLang="ru-RU" smtClean="0"/>
              <a:pPr/>
              <a:t>2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Заметки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8196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E365D2E-E8AA-41CE-A4B9-21345B84ED02}" type="slidenum">
              <a:rPr lang="ru-RU" altLang="ru-RU" smtClean="0"/>
              <a:pPr/>
              <a:t>3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Заметки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0244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11D7D2E-C5A8-4CA3-B735-934ECDE1D02D}" type="slidenum">
              <a:rPr lang="ru-RU" altLang="ru-RU" smtClean="0"/>
              <a:pPr/>
              <a:t>4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Заметки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2292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0215AF7-AF9B-41B4-9E14-42BD557C2508}" type="slidenum">
              <a:rPr lang="ru-RU" altLang="ru-RU" smtClean="0"/>
              <a:pPr/>
              <a:t>5</a:t>
            </a:fld>
            <a:endParaRPr lang="ru-RU" alt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Заметки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14340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6C1A3EC-FC96-47C3-95E4-0CE561FF91B3}" type="slidenum">
              <a:rPr lang="ru-RU" altLang="ru-RU" smtClean="0"/>
              <a:pPr/>
              <a:t>6</a:t>
            </a:fld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BDF26-B615-49FF-95BF-8F537B46C6B0}" type="datetimeFigureOut">
              <a:rPr lang="ru-RU"/>
              <a:pPr>
                <a:defRPr/>
              </a:pPr>
              <a:t>03.05.2025</a:t>
            </a:fld>
            <a:endParaRPr lang="ru-RU"/>
          </a:p>
        </p:txBody>
      </p:sp>
      <p:sp>
        <p:nvSpPr>
          <p:cNvPr id="5" name="Нижний колонтитул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DACC8-124B-4086-972E-502BFBBF972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1779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37F3A-827F-439B-9E97-F0EE3372B240}" type="datetimeFigureOut">
              <a:rPr lang="ru-RU"/>
              <a:pPr>
                <a:defRPr/>
              </a:pPr>
              <a:t>03.05.2025</a:t>
            </a:fld>
            <a:endParaRPr lang="ru-RU"/>
          </a:p>
        </p:txBody>
      </p:sp>
      <p:sp>
        <p:nvSpPr>
          <p:cNvPr id="5" name="Нижний колонтитул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489BC-7E85-46D3-8A7F-04BE44B069F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9730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AF845-90F5-4FC8-8EC2-65FF31A5C1DC}" type="datetimeFigureOut">
              <a:rPr lang="ru-RU"/>
              <a:pPr>
                <a:defRPr/>
              </a:pPr>
              <a:t>03.05.2025</a:t>
            </a:fld>
            <a:endParaRPr lang="ru-RU"/>
          </a:p>
        </p:txBody>
      </p:sp>
      <p:sp>
        <p:nvSpPr>
          <p:cNvPr id="5" name="Нижний колонтитул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FDD4D-2A96-40D3-912B-5CB5847B6F2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907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73969-D33E-4F7B-BE4A-EDEE37B6EA2C}" type="datetimeFigureOut">
              <a:rPr lang="ru-RU"/>
              <a:pPr>
                <a:defRPr/>
              </a:pPr>
              <a:t>03.05.2025</a:t>
            </a:fld>
            <a:endParaRPr lang="ru-RU"/>
          </a:p>
        </p:txBody>
      </p:sp>
      <p:sp>
        <p:nvSpPr>
          <p:cNvPr id="5" name="Нижний колонтитул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9A3898-7B6C-4598-875F-0F38EF3B0C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00384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93893-DDE1-4B03-9DBC-8921CCD23C38}" type="datetimeFigureOut">
              <a:rPr lang="ru-RU"/>
              <a:pPr>
                <a:defRPr/>
              </a:pPr>
              <a:t>03.05.2025</a:t>
            </a:fld>
            <a:endParaRPr lang="ru-RU"/>
          </a:p>
        </p:txBody>
      </p:sp>
      <p:sp>
        <p:nvSpPr>
          <p:cNvPr id="5" name="Нижний колонтитул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15C57-28EB-4F56-B4F9-D2B49FF8D06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04727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EB13D1-C168-4411-8FFA-692A74F58A7F}" type="datetimeFigureOut">
              <a:rPr lang="ru-RU"/>
              <a:pPr>
                <a:defRPr/>
              </a:pPr>
              <a:t>03.05.2025</a:t>
            </a:fld>
            <a:endParaRPr lang="ru-RU"/>
          </a:p>
        </p:txBody>
      </p:sp>
      <p:sp>
        <p:nvSpPr>
          <p:cNvPr id="6" name="Нижний колонтитул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69857-880D-4E56-AD0A-F20605F6295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2385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FA881F-A196-4373-A5A5-FC8DCA6A383A}" type="datetimeFigureOut">
              <a:rPr lang="ru-RU"/>
              <a:pPr>
                <a:defRPr/>
              </a:pPr>
              <a:t>03.05.2025</a:t>
            </a:fld>
            <a:endParaRPr lang="ru-RU"/>
          </a:p>
        </p:txBody>
      </p:sp>
      <p:sp>
        <p:nvSpPr>
          <p:cNvPr id="8" name="Нижний колонтитул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6C0FD-ACE4-4597-85FC-533A33FFC3E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84284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7BA04-FDB3-4CFC-955A-ACA92296DA29}" type="datetimeFigureOut">
              <a:rPr lang="ru-RU"/>
              <a:pPr>
                <a:defRPr/>
              </a:pPr>
              <a:t>03.05.2025</a:t>
            </a:fld>
            <a:endParaRPr lang="ru-RU"/>
          </a:p>
        </p:txBody>
      </p:sp>
      <p:sp>
        <p:nvSpPr>
          <p:cNvPr id="4" name="Нижний колонтитул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1FC94-7368-430F-B18F-65CA70FE49B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7122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A3263-CDE8-4373-BCBF-9CEA09C05315}" type="datetimeFigureOut">
              <a:rPr lang="ru-RU"/>
              <a:pPr>
                <a:defRPr/>
              </a:pPr>
              <a:t>03.05.2025</a:t>
            </a:fld>
            <a:endParaRPr lang="ru-RU"/>
          </a:p>
        </p:txBody>
      </p:sp>
      <p:sp>
        <p:nvSpPr>
          <p:cNvPr id="3" name="Нижний колонтитул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8DD35-FB6E-46AC-99EA-4BBE30A932D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01560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A72D8-1176-49C1-856C-4F4895676E9E}" type="datetimeFigureOut">
              <a:rPr lang="ru-RU"/>
              <a:pPr>
                <a:defRPr/>
              </a:pPr>
              <a:t>03.05.2025</a:t>
            </a:fld>
            <a:endParaRPr lang="ru-RU"/>
          </a:p>
        </p:txBody>
      </p:sp>
      <p:sp>
        <p:nvSpPr>
          <p:cNvPr id="6" name="Нижний колонтитул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F459A-0D47-43F2-B10B-FEBA6BF3937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63288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E59D8F-7E03-444E-AAA0-450982EF3090}" type="datetimeFigureOut">
              <a:rPr lang="ru-RU"/>
              <a:pPr>
                <a:defRPr/>
              </a:pPr>
              <a:t>03.05.2025</a:t>
            </a:fld>
            <a:endParaRPr lang="ru-RU"/>
          </a:p>
        </p:txBody>
      </p:sp>
      <p:sp>
        <p:nvSpPr>
          <p:cNvPr id="6" name="Нижний колонтитул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7D40F-2986-436B-94D2-46D071D6CB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42079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>
            <a:extLst/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61C33C-2735-4A88-B6FC-006B84376959}" type="datetimeFigureOut">
              <a:rPr lang="ru-RU"/>
              <a:pPr>
                <a:defRPr/>
              </a:pPr>
              <a:t>03.05.2025</a:t>
            </a:fld>
            <a:endParaRPr lang="ru-RU"/>
          </a:p>
        </p:txBody>
      </p:sp>
      <p:sp>
        <p:nvSpPr>
          <p:cNvPr id="5" name="Нижний колонтитул 4">
            <a:extLst/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/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266225D-FB34-4F57-8447-A0B1E5B7AE0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9F7FA"/>
            </a:gs>
            <a:gs pos="74001">
              <a:srgbClr val="C6B9D5"/>
            </a:gs>
            <a:gs pos="83000">
              <a:srgbClr val="C6B9D5"/>
            </a:gs>
            <a:gs pos="100000">
              <a:srgbClr val="D9D0E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Box 2">
            <a:extLst/>
          </p:cNvPr>
          <p:cNvSpPr txBox="1">
            <a:spLocks noChangeArrowheads="1"/>
          </p:cNvSpPr>
          <p:nvPr/>
        </p:nvSpPr>
        <p:spPr bwMode="auto">
          <a:xfrm>
            <a:off x="857250" y="1214438"/>
            <a:ext cx="7632700" cy="1754187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ru-RU" altLang="ru-RU" sz="3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  <a:t>Задание </a:t>
            </a:r>
            <a:r>
              <a:rPr lang="ru-RU" altLang="ru-RU" sz="3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  <a:t>по развитию </a:t>
            </a:r>
            <a:r>
              <a:rPr lang="ru-RU" altLang="ru-RU" sz="36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  <a:t>речи</a:t>
            </a:r>
            <a:r>
              <a:rPr lang="ru-RU" altLang="ru-RU" sz="3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  <a:t/>
            </a:r>
            <a:br>
              <a:rPr lang="ru-RU" altLang="ru-RU" sz="3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ru-RU" altLang="ru-RU" sz="36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</a:rPr>
              <a:t>«Упражнения на интонационную выразительность»</a:t>
            </a:r>
          </a:p>
        </p:txBody>
      </p:sp>
      <p:pic>
        <p:nvPicPr>
          <p:cNvPr id="2" name="Рисунок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57375" y="357188"/>
            <a:ext cx="518953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Рисунок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57625" y="6072188"/>
            <a:ext cx="2266950" cy="50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одзаголовок 4">
            <a:extLst/>
          </p:cNvPr>
          <p:cNvSpPr>
            <a:spLocks noGrp="1"/>
          </p:cNvSpPr>
          <p:nvPr>
            <p:ph type="subTitle" idx="1"/>
          </p:nvPr>
        </p:nvSpPr>
        <p:spPr>
          <a:xfrm>
            <a:off x="2571750" y="3429000"/>
            <a:ext cx="6400800" cy="1752600"/>
          </a:xfrm>
        </p:spPr>
        <p:txBody>
          <a:bodyPr/>
          <a:lstStyle/>
          <a:p>
            <a:pPr algn="r">
              <a:buFont typeface="Arial" charset="0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Для учащихся 2-го года обучения</a:t>
            </a:r>
          </a:p>
          <a:p>
            <a:pPr algn="r">
              <a:buFont typeface="Arial" charset="0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 дополнительной общеразвивающей</a:t>
            </a:r>
          </a:p>
          <a:p>
            <a:pPr algn="r">
              <a:buFont typeface="Arial" charset="0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программе «Говорушки»</a:t>
            </a:r>
          </a:p>
          <a:p>
            <a:pPr algn="r">
              <a:buFont typeface="Arial" charset="0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возраст 5-6 лет</a:t>
            </a:r>
          </a:p>
          <a:p>
            <a:pPr algn="r">
              <a:buFont typeface="Arial" charset="0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педагог дополнительного образования</a:t>
            </a:r>
          </a:p>
          <a:p>
            <a:pPr algn="r">
              <a:buFont typeface="Arial" charset="0"/>
              <a:buNone/>
              <a:defRPr/>
            </a:pP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Рыжкова </a:t>
            </a:r>
            <a:r>
              <a:rPr lang="ru-RU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Аурика</a:t>
            </a:r>
            <a:r>
              <a:rPr lang="ru-RU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Витальевна</a:t>
            </a:r>
          </a:p>
          <a:p>
            <a:pPr>
              <a:defRPr/>
            </a:pPr>
            <a:endParaRPr lang="ru-RU" sz="2000" dirty="0"/>
          </a:p>
        </p:txBody>
      </p:sp>
      <p:pic>
        <p:nvPicPr>
          <p:cNvPr id="3078" name="Picture 7" descr="Презентация. История одного произведения &quot;Книжка про книжки&quot; - описание, програм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750" y="3857625"/>
            <a:ext cx="2827338" cy="187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9F7FA"/>
            </a:gs>
            <a:gs pos="74001">
              <a:srgbClr val="C6B9D5"/>
            </a:gs>
            <a:gs pos="83000">
              <a:srgbClr val="C6B9D5"/>
            </a:gs>
            <a:gs pos="100000">
              <a:srgbClr val="D9D0E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>
            <a:extLst/>
          </p:cNvPr>
          <p:cNvSpPr>
            <a:spLocks noGrp="1"/>
          </p:cNvSpPr>
          <p:nvPr>
            <p:ph idx="1"/>
          </p:nvPr>
        </p:nvSpPr>
        <p:spPr>
          <a:xfrm>
            <a:off x="539750" y="476250"/>
            <a:ext cx="8229600" cy="186213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Clr>
                <a:prstClr val="black">
                  <a:lumMod val="85000"/>
                  <a:lumOff val="15000"/>
                </a:prstClr>
              </a:buClr>
              <a:buFont typeface="Arial" charset="0"/>
              <a:buNone/>
              <a:defRPr/>
            </a:pPr>
            <a:endParaRPr lang="ru-RU" altLang="ru-RU" b="1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Clr>
                <a:prstClr val="black">
                  <a:lumMod val="85000"/>
                  <a:lumOff val="15000"/>
                </a:prstClr>
              </a:buClr>
              <a:buFont typeface="Arial" charset="0"/>
              <a:buNone/>
              <a:defRPr/>
            </a:pPr>
            <a:r>
              <a:rPr lang="ru-RU" altLang="ru-RU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Здравствуйте, дорогие ребята и родители!</a:t>
            </a:r>
          </a:p>
          <a:p>
            <a:pPr marL="0" indent="0" algn="ctr">
              <a:spcBef>
                <a:spcPts val="0"/>
              </a:spcBef>
              <a:buClr>
                <a:prstClr val="black">
                  <a:lumMod val="85000"/>
                  <a:lumOff val="15000"/>
                </a:prstClr>
              </a:buClr>
              <a:buFont typeface="Arial" charset="0"/>
              <a:buNone/>
              <a:defRPr/>
            </a:pPr>
            <a:endParaRPr lang="ru-RU" spc="80" dirty="0" smtClean="0">
              <a:solidFill>
                <a:prstClr val="black"/>
              </a:solidFill>
              <a:latin typeface="Arial" panose="020B0604020202020204" pitchFamily="34" charset="0"/>
              <a:ea typeface="Cambria Math" panose="02040503050406030204" pitchFamily="18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buClr>
                <a:prstClr val="black">
                  <a:lumMod val="85000"/>
                  <a:lumOff val="15000"/>
                </a:prstClr>
              </a:buClr>
              <a:buFont typeface="Arial" charset="0"/>
              <a:buNone/>
              <a:defRPr/>
            </a:pPr>
            <a:r>
              <a:rPr lang="ru-RU" sz="2400" spc="80" dirty="0" smtClean="0">
                <a:solidFill>
                  <a:prstClr val="black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Предлагаю вместе с детьми продолжить </a:t>
            </a:r>
            <a:r>
              <a:rPr lang="ru-RU" sz="2400" spc="80" smtClean="0">
                <a:solidFill>
                  <a:prstClr val="black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выполнять упражнения </a:t>
            </a:r>
            <a:r>
              <a:rPr lang="ru-RU" sz="2400" spc="80" dirty="0" smtClean="0">
                <a:solidFill>
                  <a:prstClr val="black"/>
                </a:solidFill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на развитие интонационной выразительности.  </a:t>
            </a:r>
          </a:p>
          <a:p>
            <a:pPr>
              <a:defRPr/>
            </a:pPr>
            <a:endParaRPr lang="ru-RU" dirty="0"/>
          </a:p>
        </p:txBody>
      </p:sp>
      <p:pic>
        <p:nvPicPr>
          <p:cNvPr id="5123" name="Picture 5" descr="https://avatars.mds.yandex.net/i?id=78ed944b0e4b2894adec9590968f875485e68a5b7404f3b4-5611576-images-thumbs&amp;n=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73350" y="4433888"/>
            <a:ext cx="3797300" cy="2112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9F7FA"/>
            </a:gs>
            <a:gs pos="74001">
              <a:srgbClr val="C6B9D5"/>
            </a:gs>
            <a:gs pos="83000">
              <a:srgbClr val="C6B9D5"/>
            </a:gs>
            <a:gs pos="100000">
              <a:srgbClr val="D9D0E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ъект 2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4525963"/>
          </a:xfrm>
        </p:spPr>
        <p:txBody>
          <a:bodyPr/>
          <a:lstStyle/>
          <a:p>
            <a:pPr marL="0" indent="0" algn="ctr">
              <a:buFont typeface="Arial" panose="020B0604020202020204" pitchFamily="34" charset="0"/>
              <a:buNone/>
            </a:pPr>
            <a:r>
              <a:rPr lang="ru-RU" altLang="ru-RU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Упражнение 1</a:t>
            </a:r>
            <a:endParaRPr lang="ru-RU" altLang="ru-RU" smtClean="0">
              <a:solidFill>
                <a:srgbClr val="7030A0"/>
              </a:solidFill>
            </a:endParaRPr>
          </a:p>
          <a:p>
            <a:pPr marL="0" indent="0"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altLang="ru-RU" sz="1800" smtClean="0">
                <a:latin typeface="Arial" panose="020B0604020202020204" pitchFamily="34" charset="0"/>
                <a:cs typeface="Arial" panose="020B0604020202020204" pitchFamily="34" charset="0"/>
              </a:rPr>
              <a:t>Произнесите предложения с заданной интонацией.</a:t>
            </a:r>
          </a:p>
          <a:p>
            <a:pPr marL="0" indent="0"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altLang="ru-RU" sz="1800" smtClean="0">
                <a:latin typeface="Arial" panose="020B0604020202020204" pitchFamily="34" charset="0"/>
                <a:cs typeface="Arial" panose="020B0604020202020204" pitchFamily="34" charset="0"/>
              </a:rPr>
              <a:t>Ребёнок должен внимательно выслушать и повторить.</a:t>
            </a:r>
          </a:p>
          <a:p>
            <a:pPr marL="0" indent="0"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altLang="ru-RU" sz="1800" smtClean="0">
                <a:latin typeface="Arial" panose="020B0604020202020204" pitchFamily="34" charset="0"/>
                <a:cs typeface="Arial" panose="020B0604020202020204" pitchFamily="34" charset="0"/>
              </a:rPr>
              <a:t>Можно использовать зеркало, чтобы ребенок видел свою артикуляцию.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altLang="ru-RU" sz="2000" b="1" u="sng" smtClean="0">
                <a:latin typeface="Arial" panose="020B0604020202020204" pitchFamily="34" charset="0"/>
                <a:cs typeface="Arial" panose="020B0604020202020204" pitchFamily="34" charset="0"/>
              </a:rPr>
              <a:t>Повелительно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altLang="ru-RU" sz="2000" smtClean="0">
                <a:latin typeface="Arial" panose="020B0604020202020204" pitchFamily="34" charset="0"/>
                <a:cs typeface="Arial" panose="020B0604020202020204" pitchFamily="34" charset="0"/>
              </a:rPr>
              <a:t>Стой! Стоп! Дай! Встань! Сядь! Читай! Думай! Иди! Пиши! Вернись! Не плачь! Остановись! Беги! Внимание! Осторожно!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altLang="ru-RU" sz="2000" b="1" u="sng" smtClean="0">
                <a:latin typeface="Arial" panose="020B0604020202020204" pitchFamily="34" charset="0"/>
                <a:cs typeface="Arial" panose="020B0604020202020204" pitchFamily="34" charset="0"/>
              </a:rPr>
              <a:t>Вопросительно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altLang="ru-RU" sz="2000" smtClean="0">
                <a:latin typeface="Arial" panose="020B0604020202020204" pitchFamily="34" charset="0"/>
                <a:cs typeface="Arial" panose="020B0604020202020204" pitchFamily="34" charset="0"/>
              </a:rPr>
              <a:t>Здесь? Там? Тут? Где? Кто? Куда? Правильно? Можно? Зачем?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altLang="ru-RU" sz="2000" b="1" u="sng" smtClean="0">
                <a:latin typeface="Arial" panose="020B0604020202020204" pitchFamily="34" charset="0"/>
                <a:cs typeface="Arial" panose="020B0604020202020204" pitchFamily="34" charset="0"/>
              </a:rPr>
              <a:t>Утвердительно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altLang="ru-RU" sz="2000" smtClean="0">
                <a:latin typeface="Arial" panose="020B0604020202020204" pitchFamily="34" charset="0"/>
                <a:cs typeface="Arial" panose="020B0604020202020204" pitchFamily="34" charset="0"/>
              </a:rPr>
              <a:t>Да. Нет. Здравствуй. Прощай. Пора.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altLang="ru-RU" sz="2000" b="1" u="sng" smtClean="0">
                <a:latin typeface="Arial" panose="020B0604020202020204" pitchFamily="34" charset="0"/>
                <a:cs typeface="Arial" panose="020B0604020202020204" pitchFamily="34" charset="0"/>
              </a:rPr>
              <a:t>Просительно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altLang="ru-RU" sz="2000" smtClean="0">
                <a:latin typeface="Arial" panose="020B0604020202020204" pitchFamily="34" charset="0"/>
                <a:cs typeface="Arial" panose="020B0604020202020204" pitchFamily="34" charset="0"/>
              </a:rPr>
              <a:t>Дай. Помоги. Нарисуй. Запиши. Прочитай. Извините. Подождите. Спасите! Помогите!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altLang="ru-RU" sz="2000" b="1" u="sng" smtClean="0">
                <a:latin typeface="Arial" panose="020B0604020202020204" pitchFamily="34" charset="0"/>
                <a:cs typeface="Arial" panose="020B0604020202020204" pitchFamily="34" charset="0"/>
              </a:rPr>
              <a:t>Восторженно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ru-RU" altLang="ru-RU" sz="2000" smtClean="0">
                <a:latin typeface="Arial" panose="020B0604020202020204" pitchFamily="34" charset="0"/>
                <a:cs typeface="Arial" panose="020B0604020202020204" pitchFamily="34" charset="0"/>
              </a:rPr>
              <a:t>Великолепно!! Блеск!! Красота!! Здорово!! Молодец!! Браво!!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9F7FA"/>
            </a:gs>
            <a:gs pos="74001">
              <a:srgbClr val="C6B9D5"/>
            </a:gs>
            <a:gs pos="83000">
              <a:srgbClr val="C6B9D5"/>
            </a:gs>
            <a:gs pos="100000">
              <a:srgbClr val="D9D0E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Прямоугольник 3"/>
          <p:cNvSpPr>
            <a:spLocks noChangeArrowheads="1"/>
          </p:cNvSpPr>
          <p:nvPr/>
        </p:nvSpPr>
        <p:spPr bwMode="auto">
          <a:xfrm>
            <a:off x="468313" y="549275"/>
            <a:ext cx="97155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buFontTx/>
              <a:buNone/>
            </a:pPr>
            <a:r>
              <a:rPr lang="ru-RU" altLang="ru-RU" sz="500">
                <a:solidFill>
                  <a:schemeClr val="bg2"/>
                </a:solidFill>
                <a:latin typeface="Comic Sans MS" panose="030F0702030302020204" pitchFamily="66" charset="0"/>
              </a:rPr>
              <a:t>Пастлер Елена Эдуардовна,</a:t>
            </a:r>
          </a:p>
          <a:p>
            <a:pPr algn="just" eaLnBrk="1" hangingPunct="1">
              <a:buFontTx/>
              <a:buNone/>
            </a:pPr>
            <a:r>
              <a:rPr lang="ru-RU" altLang="ru-RU" sz="500">
                <a:solidFill>
                  <a:schemeClr val="bg2"/>
                </a:solidFill>
                <a:latin typeface="Comic Sans MS" panose="030F0702030302020204" pitchFamily="66" charset="0"/>
              </a:rPr>
              <a:t>МОУ «Школа №71» г. Прокопьевска, Кемеровской области,</a:t>
            </a:r>
          </a:p>
          <a:p>
            <a:pPr algn="just" eaLnBrk="1" hangingPunct="1">
              <a:buFontTx/>
              <a:buNone/>
            </a:pPr>
            <a:r>
              <a:rPr lang="ru-RU" altLang="ru-RU" sz="500">
                <a:solidFill>
                  <a:schemeClr val="bg2"/>
                </a:solidFill>
                <a:latin typeface="Comic Sans MS" panose="030F0702030302020204" pitchFamily="66" charset="0"/>
              </a:rPr>
              <a:t>учитель математики и информатики</a:t>
            </a:r>
          </a:p>
        </p:txBody>
      </p:sp>
      <p:sp>
        <p:nvSpPr>
          <p:cNvPr id="9219" name="TextBox 1"/>
          <p:cNvSpPr txBox="1">
            <a:spLocks noChangeArrowheads="1"/>
          </p:cNvSpPr>
          <p:nvPr/>
        </p:nvSpPr>
        <p:spPr bwMode="auto">
          <a:xfrm>
            <a:off x="422275" y="549275"/>
            <a:ext cx="8299450" cy="42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ru-RU" altLang="ru-RU">
                <a:solidFill>
                  <a:srgbClr val="7030A0"/>
                </a:solidFill>
                <a:latin typeface="Arial" panose="020B0604020202020204" pitchFamily="34" charset="0"/>
              </a:rPr>
              <a:t>Упражнение 2</a:t>
            </a:r>
          </a:p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400">
                <a:latin typeface="Arial" panose="020B0604020202020204" pitchFamily="34" charset="0"/>
              </a:rPr>
              <a:t>Произносите слоги с изменением силы голоса.</a:t>
            </a:r>
          </a:p>
          <a:p>
            <a:pPr>
              <a:spcBef>
                <a:spcPct val="0"/>
              </a:spcBef>
              <a:buFontTx/>
              <a:buNone/>
            </a:pPr>
            <a:endParaRPr lang="ru-RU" altLang="ru-RU" sz="180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000">
                <a:latin typeface="Arial" panose="020B0604020202020204" pitchFamily="34" charset="0"/>
              </a:rPr>
              <a:t>Ма – ма – ма – ма,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ru-RU" altLang="ru-RU" sz="200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000">
                <a:latin typeface="Arial" panose="020B0604020202020204" pitchFamily="34" charset="0"/>
              </a:rPr>
              <a:t>па – па – па – па,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ru-RU" altLang="ru-RU" sz="200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000">
                <a:latin typeface="Arial" panose="020B0604020202020204" pitchFamily="34" charset="0"/>
              </a:rPr>
              <a:t>та – та – та – та,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ru-RU" altLang="ru-RU" sz="200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000">
                <a:latin typeface="Arial" panose="020B0604020202020204" pitchFamily="34" charset="0"/>
              </a:rPr>
              <a:t>ба – бо – бу – бы,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ru-RU" altLang="ru-RU" sz="200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ru-RU" altLang="ru-RU" sz="2000">
                <a:latin typeface="Arial" panose="020B0604020202020204" pitchFamily="34" charset="0"/>
              </a:rPr>
              <a:t>ла – ло – лу – лы. </a:t>
            </a:r>
          </a:p>
        </p:txBody>
      </p:sp>
      <p:pic>
        <p:nvPicPr>
          <p:cNvPr id="9220" name="Picture 6" descr="https://avatars.mds.yandex.net/i?id=8daf174028af564408f668828fe9063f14cbfbfd-11382060-images-thumbs&amp;n=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3413" y="4005263"/>
            <a:ext cx="3024187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10" descr="https://avatars.mds.yandex.net/i?id=f3ba015505517d4c646497614e628c7b4e1d6244-12469033-images-thumbs&amp;n=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7963" y="3719513"/>
            <a:ext cx="3201987" cy="3201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9F7FA"/>
            </a:gs>
            <a:gs pos="74001">
              <a:srgbClr val="C6B9D5"/>
            </a:gs>
            <a:gs pos="83000">
              <a:srgbClr val="C6B9D5"/>
            </a:gs>
            <a:gs pos="100000">
              <a:srgbClr val="D9D0E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Прямоугольник 3"/>
          <p:cNvSpPr>
            <a:spLocks noChangeArrowheads="1"/>
          </p:cNvSpPr>
          <p:nvPr/>
        </p:nvSpPr>
        <p:spPr bwMode="auto">
          <a:xfrm>
            <a:off x="468313" y="549275"/>
            <a:ext cx="97155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buFontTx/>
              <a:buNone/>
            </a:pPr>
            <a:r>
              <a:rPr lang="ru-RU" altLang="ru-RU" sz="500">
                <a:solidFill>
                  <a:schemeClr val="bg2"/>
                </a:solidFill>
                <a:latin typeface="Comic Sans MS" panose="030F0702030302020204" pitchFamily="66" charset="0"/>
              </a:rPr>
              <a:t>Пастлер Елена Эдуардовна,</a:t>
            </a:r>
          </a:p>
          <a:p>
            <a:pPr algn="just" eaLnBrk="1" hangingPunct="1">
              <a:buFontTx/>
              <a:buNone/>
            </a:pPr>
            <a:r>
              <a:rPr lang="ru-RU" altLang="ru-RU" sz="500">
                <a:solidFill>
                  <a:schemeClr val="bg2"/>
                </a:solidFill>
                <a:latin typeface="Comic Sans MS" panose="030F0702030302020204" pitchFamily="66" charset="0"/>
              </a:rPr>
              <a:t>МОУ «Школа №71» г. Прокопьевска, Кемеровской области,</a:t>
            </a:r>
          </a:p>
          <a:p>
            <a:pPr algn="just" eaLnBrk="1" hangingPunct="1">
              <a:buFontTx/>
              <a:buNone/>
            </a:pPr>
            <a:r>
              <a:rPr lang="ru-RU" altLang="ru-RU" sz="500">
                <a:solidFill>
                  <a:schemeClr val="bg2"/>
                </a:solidFill>
                <a:latin typeface="Comic Sans MS" panose="030F0702030302020204" pitchFamily="66" charset="0"/>
              </a:rPr>
              <a:t>учитель математики и информатики</a:t>
            </a:r>
          </a:p>
        </p:txBody>
      </p:sp>
      <p:sp>
        <p:nvSpPr>
          <p:cNvPr id="2" name="TextBox 1">
            <a:extLst/>
          </p:cNvPr>
          <p:cNvSpPr txBox="1"/>
          <p:nvPr/>
        </p:nvSpPr>
        <p:spPr>
          <a:xfrm>
            <a:off x="611188" y="115888"/>
            <a:ext cx="8299450" cy="6432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dirty="0">
                <a:solidFill>
                  <a:schemeClr val="accent4">
                    <a:lumMod val="75000"/>
                  </a:schemeClr>
                </a:solidFill>
              </a:rPr>
              <a:t>Упражнение 3</a:t>
            </a:r>
          </a:p>
          <a:p>
            <a:pPr algn="ctr">
              <a:defRPr/>
            </a:pPr>
            <a:endParaRPr lang="ru-RU" sz="1400" dirty="0">
              <a:solidFill>
                <a:schemeClr val="accent4">
                  <a:lumMod val="75000"/>
                </a:schemeClr>
              </a:solidFill>
            </a:endParaRPr>
          </a:p>
          <a:p>
            <a:pPr algn="ctr">
              <a:defRPr/>
            </a:pPr>
            <a:r>
              <a:rPr lang="ru-RU" dirty="0"/>
              <a:t>Повторяйте предложения, понижайте высоту голоса к концу фразы.</a:t>
            </a:r>
          </a:p>
          <a:p>
            <a:pPr algn="ctr">
              <a:defRPr/>
            </a:pPr>
            <a:endParaRPr lang="ru-RU" sz="1400" dirty="0"/>
          </a:p>
          <a:p>
            <a:pPr algn="ctr">
              <a:defRPr/>
            </a:pPr>
            <a:r>
              <a:rPr lang="ru-RU" sz="2000" dirty="0"/>
              <a:t>«Ночью полил дождь»</a:t>
            </a:r>
          </a:p>
          <a:p>
            <a:pPr algn="ctr">
              <a:defRPr/>
            </a:pPr>
            <a:r>
              <a:rPr lang="ru-RU" sz="2000" dirty="0"/>
              <a:t>«У дороги шумели тополя»</a:t>
            </a:r>
          </a:p>
          <a:p>
            <a:pPr algn="ctr">
              <a:defRPr/>
            </a:pPr>
            <a:r>
              <a:rPr lang="ru-RU" sz="2000" dirty="0"/>
              <a:t>«Тиха украинская ночь»</a:t>
            </a:r>
          </a:p>
          <a:p>
            <a:pPr algn="ctr">
              <a:defRPr/>
            </a:pPr>
            <a:endParaRPr lang="ru-RU" sz="1400" dirty="0"/>
          </a:p>
          <a:p>
            <a:pPr algn="ctr">
              <a:defRPr/>
            </a:pPr>
            <a:r>
              <a:rPr lang="ru-RU" dirty="0"/>
              <a:t>Произнесите предложения с восклицанием, повышая высоту голоса к концу фразы.</a:t>
            </a:r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r>
              <a:rPr lang="ru-RU" sz="2000" dirty="0"/>
              <a:t>«Хорошо зимой в лесу!»</a:t>
            </a:r>
          </a:p>
          <a:p>
            <a:pPr algn="ctr">
              <a:defRPr/>
            </a:pPr>
            <a:r>
              <a:rPr lang="ru-RU" sz="2000" dirty="0"/>
              <a:t>«Пусть сильнее грянет буря!»</a:t>
            </a:r>
          </a:p>
          <a:p>
            <a:pPr algn="ctr">
              <a:defRPr/>
            </a:pPr>
            <a:r>
              <a:rPr lang="ru-RU" sz="2000" dirty="0"/>
              <a:t>«До чего красив закат!»</a:t>
            </a:r>
          </a:p>
          <a:p>
            <a:pPr algn="ctr">
              <a:defRPr/>
            </a:pPr>
            <a:endParaRPr lang="ru-RU" sz="1400" i="1" dirty="0"/>
          </a:p>
          <a:p>
            <a:pPr algn="ctr">
              <a:defRPr/>
            </a:pPr>
            <a:r>
              <a:rPr lang="ru-RU" dirty="0"/>
              <a:t>Тренируйте голос на вопросительной интонации.</a:t>
            </a:r>
          </a:p>
          <a:p>
            <a:pPr algn="ctr">
              <a:defRPr/>
            </a:pPr>
            <a:r>
              <a:rPr lang="ru-RU" dirty="0"/>
              <a:t> Выделяйте интонацией отмеченные слова.</a:t>
            </a:r>
          </a:p>
          <a:p>
            <a:pPr algn="ctr">
              <a:defRPr/>
            </a:pPr>
            <a:endParaRPr lang="ru-RU" sz="2000" dirty="0"/>
          </a:p>
          <a:p>
            <a:pPr algn="ctr">
              <a:defRPr/>
            </a:pPr>
            <a:r>
              <a:rPr lang="ru-RU" sz="2000" dirty="0"/>
              <a:t>«</a:t>
            </a:r>
            <a:r>
              <a:rPr lang="ru-RU" sz="2000" b="1" dirty="0"/>
              <a:t>Сколько</a:t>
            </a:r>
            <a:r>
              <a:rPr lang="ru-RU" sz="2000" dirty="0"/>
              <a:t> тебе лет?»</a:t>
            </a:r>
          </a:p>
          <a:p>
            <a:pPr algn="ctr">
              <a:defRPr/>
            </a:pPr>
            <a:r>
              <a:rPr lang="ru-RU" sz="2000" dirty="0"/>
              <a:t>«Ты живешь в </a:t>
            </a:r>
            <a:r>
              <a:rPr lang="ru-RU" sz="2000" b="1" dirty="0"/>
              <a:t>новом</a:t>
            </a:r>
            <a:r>
              <a:rPr lang="ru-RU" sz="2000" dirty="0"/>
              <a:t> </a:t>
            </a:r>
            <a:r>
              <a:rPr lang="ru-RU" sz="2000" b="1" dirty="0"/>
              <a:t>доме</a:t>
            </a:r>
            <a:r>
              <a:rPr lang="ru-RU" sz="2000" dirty="0"/>
              <a:t>?»</a:t>
            </a:r>
          </a:p>
          <a:p>
            <a:pPr algn="ctr">
              <a:defRPr/>
            </a:pPr>
            <a:r>
              <a:rPr lang="ru-RU" sz="2000" dirty="0"/>
              <a:t>«У вас </a:t>
            </a:r>
            <a:r>
              <a:rPr lang="ru-RU" sz="2000" b="1" dirty="0"/>
              <a:t>есть</a:t>
            </a:r>
            <a:r>
              <a:rPr lang="ru-RU" sz="2000" dirty="0"/>
              <a:t> телефон?»</a:t>
            </a:r>
          </a:p>
          <a:p>
            <a:pPr algn="ctr">
              <a:defRPr/>
            </a:pPr>
            <a:r>
              <a:rPr lang="ru-RU" sz="2000" dirty="0"/>
              <a:t>«</a:t>
            </a:r>
            <a:r>
              <a:rPr lang="ru-RU" sz="2000" b="1" dirty="0"/>
              <a:t>Где</a:t>
            </a:r>
            <a:r>
              <a:rPr lang="ru-RU" sz="2000" dirty="0"/>
              <a:t> ты работаешь?»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9F7FA"/>
            </a:gs>
            <a:gs pos="74001">
              <a:srgbClr val="C6B9D5"/>
            </a:gs>
            <a:gs pos="83000">
              <a:srgbClr val="C6B9D5"/>
            </a:gs>
            <a:gs pos="100000">
              <a:srgbClr val="D9D0E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/>
          </p:cNvPr>
          <p:cNvSpPr>
            <a:spLocks noGrp="1"/>
          </p:cNvSpPr>
          <p:nvPr>
            <p:ph type="title"/>
          </p:nvPr>
        </p:nvSpPr>
        <p:spPr>
          <a:xfrm>
            <a:off x="179388" y="260350"/>
            <a:ext cx="8229600" cy="1143000"/>
          </a:xfrm>
        </p:spPr>
        <p:txBody>
          <a:bodyPr/>
          <a:lstStyle/>
          <a:p>
            <a:pPr>
              <a:defRPr/>
            </a:pPr>
            <a:endParaRPr lang="ru-RU" sz="3200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315" name="Picture 5" descr="https://avatars.mds.yandex.net/i?id=47f88f738d4ef0dcdf30a51a5971f5ec56519bf9-5026463-images-thumbs&amp;n=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28875" y="3214688"/>
            <a:ext cx="3911600" cy="309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Прямоугольник 4"/>
          <p:cNvSpPr>
            <a:spLocks noChangeArrowheads="1"/>
          </p:cNvSpPr>
          <p:nvPr/>
        </p:nvSpPr>
        <p:spPr bwMode="auto">
          <a:xfrm>
            <a:off x="1000125" y="1714500"/>
            <a:ext cx="7215188" cy="65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0"/>
              </a:spcBef>
              <a:buClr>
                <a:srgbClr val="6C0000"/>
              </a:buClr>
              <a:buSzPct val="80000"/>
              <a:buFontTx/>
              <a:buNone/>
            </a:pPr>
            <a:r>
              <a:rPr lang="ru-RU" altLang="ru-RU" sz="2800">
                <a:latin typeface="Arial" panose="020B0604020202020204" pitchFamily="34" charset="0"/>
              </a:rPr>
              <a:t>На занятии мы продолжим эту тему.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360</Words>
  <Application>Microsoft Office PowerPoint</Application>
  <PresentationFormat>Экран (4:3)</PresentationFormat>
  <Paragraphs>72</Paragraphs>
  <Slides>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Cambria Math</vt:lpstr>
      <vt:lpstr>Comic Sans MS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Евгений</cp:lastModifiedBy>
  <cp:revision>37</cp:revision>
  <dcterms:created xsi:type="dcterms:W3CDTF">2011-07-02T15:48:43Z</dcterms:created>
  <dcterms:modified xsi:type="dcterms:W3CDTF">2025-05-03T06:44:22Z</dcterms:modified>
</cp:coreProperties>
</file>