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59" r:id="rId3"/>
    <p:sldId id="269" r:id="rId4"/>
    <p:sldId id="268" r:id="rId5"/>
    <p:sldId id="266" r:id="rId6"/>
    <p:sldId id="270" r:id="rId7"/>
    <p:sldId id="271" r:id="rId8"/>
    <p:sldId id="273" r:id="rId9"/>
    <p:sldId id="258" r:id="rId10"/>
    <p:sldId id="272" r:id="rId1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5F3364-2276-4345-BAEE-23B761C89AB3}" type="slidenum">
              <a:rPr lang="ru-RU" altLang="ru-RU"/>
              <a:pPr>
                <a:defRPr/>
              </a:pPr>
              <a:t>‹#›</a:t>
            </a:fld>
            <a:endParaRPr lang="ru-RU" altLang="ru-RU"/>
          </a:p>
        </p:txBody>
      </p:sp>
    </p:spTree>
    <p:extLst>
      <p:ext uri="{BB962C8B-B14F-4D97-AF65-F5344CB8AC3E}">
        <p14:creationId xmlns:p14="http://schemas.microsoft.com/office/powerpoint/2010/main" val="277934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B1CFC5-B822-4907-8C89-A30D7C580D25}" type="slidenum">
              <a:rPr lang="ru-RU" altLang="ru-RU"/>
              <a:pPr>
                <a:defRPr/>
              </a:pPr>
              <a:t>‹#›</a:t>
            </a:fld>
            <a:endParaRPr lang="ru-RU" altLang="ru-RU"/>
          </a:p>
        </p:txBody>
      </p:sp>
    </p:spTree>
    <p:extLst>
      <p:ext uri="{BB962C8B-B14F-4D97-AF65-F5344CB8AC3E}">
        <p14:creationId xmlns:p14="http://schemas.microsoft.com/office/powerpoint/2010/main" val="152636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B0BC7B-DA6F-479B-AD01-3641706F04F5}" type="slidenum">
              <a:rPr lang="ru-RU" altLang="ru-RU"/>
              <a:pPr>
                <a:defRPr/>
              </a:pPr>
              <a:t>‹#›</a:t>
            </a:fld>
            <a:endParaRPr lang="ru-RU" altLang="ru-RU"/>
          </a:p>
        </p:txBody>
      </p:sp>
    </p:spTree>
    <p:extLst>
      <p:ext uri="{BB962C8B-B14F-4D97-AF65-F5344CB8AC3E}">
        <p14:creationId xmlns:p14="http://schemas.microsoft.com/office/powerpoint/2010/main" val="14175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611C24-9CD6-4332-940C-D2694F965259}" type="slidenum">
              <a:rPr lang="ru-RU" altLang="ru-RU"/>
              <a:pPr>
                <a:defRPr/>
              </a:pPr>
              <a:t>‹#›</a:t>
            </a:fld>
            <a:endParaRPr lang="ru-RU" altLang="ru-RU"/>
          </a:p>
        </p:txBody>
      </p:sp>
    </p:spTree>
    <p:extLst>
      <p:ext uri="{BB962C8B-B14F-4D97-AF65-F5344CB8AC3E}">
        <p14:creationId xmlns:p14="http://schemas.microsoft.com/office/powerpoint/2010/main" val="153467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76423F-883F-462B-BF11-BBE87634FD25}" type="slidenum">
              <a:rPr lang="ru-RU" altLang="ru-RU"/>
              <a:pPr>
                <a:defRPr/>
              </a:pPr>
              <a:t>‹#›</a:t>
            </a:fld>
            <a:endParaRPr lang="ru-RU" altLang="ru-RU"/>
          </a:p>
        </p:txBody>
      </p:sp>
    </p:spTree>
    <p:extLst>
      <p:ext uri="{BB962C8B-B14F-4D97-AF65-F5344CB8AC3E}">
        <p14:creationId xmlns:p14="http://schemas.microsoft.com/office/powerpoint/2010/main" val="87998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C7AA6E8-D753-4212-B284-1366FF11B98C}" type="slidenum">
              <a:rPr lang="ru-RU" altLang="ru-RU"/>
              <a:pPr>
                <a:defRPr/>
              </a:pPr>
              <a:t>‹#›</a:t>
            </a:fld>
            <a:endParaRPr lang="ru-RU" altLang="ru-RU"/>
          </a:p>
        </p:txBody>
      </p:sp>
    </p:spTree>
    <p:extLst>
      <p:ext uri="{BB962C8B-B14F-4D97-AF65-F5344CB8AC3E}">
        <p14:creationId xmlns:p14="http://schemas.microsoft.com/office/powerpoint/2010/main" val="24710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9A3FFF7-FF5E-4916-922D-0BDE4C85EE2B}" type="slidenum">
              <a:rPr lang="ru-RU" altLang="ru-RU"/>
              <a:pPr>
                <a:defRPr/>
              </a:pPr>
              <a:t>‹#›</a:t>
            </a:fld>
            <a:endParaRPr lang="ru-RU" altLang="ru-RU"/>
          </a:p>
        </p:txBody>
      </p:sp>
    </p:spTree>
    <p:extLst>
      <p:ext uri="{BB962C8B-B14F-4D97-AF65-F5344CB8AC3E}">
        <p14:creationId xmlns:p14="http://schemas.microsoft.com/office/powerpoint/2010/main" val="403749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6EDD5C9-AF16-4706-9EA9-7669F28AAC41}" type="slidenum">
              <a:rPr lang="ru-RU" altLang="ru-RU"/>
              <a:pPr>
                <a:defRPr/>
              </a:pPr>
              <a:t>‹#›</a:t>
            </a:fld>
            <a:endParaRPr lang="ru-RU" altLang="ru-RU"/>
          </a:p>
        </p:txBody>
      </p:sp>
    </p:spTree>
    <p:extLst>
      <p:ext uri="{BB962C8B-B14F-4D97-AF65-F5344CB8AC3E}">
        <p14:creationId xmlns:p14="http://schemas.microsoft.com/office/powerpoint/2010/main" val="249594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CA8F249-EFC7-4440-87A8-0DE5345FEE48}" type="slidenum">
              <a:rPr lang="ru-RU" altLang="ru-RU"/>
              <a:pPr>
                <a:defRPr/>
              </a:pPr>
              <a:t>‹#›</a:t>
            </a:fld>
            <a:endParaRPr lang="ru-RU" altLang="ru-RU"/>
          </a:p>
        </p:txBody>
      </p:sp>
    </p:spTree>
    <p:extLst>
      <p:ext uri="{BB962C8B-B14F-4D97-AF65-F5344CB8AC3E}">
        <p14:creationId xmlns:p14="http://schemas.microsoft.com/office/powerpoint/2010/main" val="25881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548378B-D46E-4FCC-B41D-8A9479F827EE}" type="slidenum">
              <a:rPr lang="ru-RU" altLang="ru-RU"/>
              <a:pPr>
                <a:defRPr/>
              </a:pPr>
              <a:t>‹#›</a:t>
            </a:fld>
            <a:endParaRPr lang="ru-RU" altLang="ru-RU"/>
          </a:p>
        </p:txBody>
      </p:sp>
    </p:spTree>
    <p:extLst>
      <p:ext uri="{BB962C8B-B14F-4D97-AF65-F5344CB8AC3E}">
        <p14:creationId xmlns:p14="http://schemas.microsoft.com/office/powerpoint/2010/main" val="308018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E4EB85-5456-4499-81CF-3230E163566C}" type="slidenum">
              <a:rPr lang="ru-RU" altLang="ru-RU"/>
              <a:pPr>
                <a:defRPr/>
              </a:pPr>
              <a:t>‹#›</a:t>
            </a:fld>
            <a:endParaRPr lang="ru-RU" altLang="ru-RU"/>
          </a:p>
        </p:txBody>
      </p:sp>
    </p:spTree>
    <p:extLst>
      <p:ext uri="{BB962C8B-B14F-4D97-AF65-F5344CB8AC3E}">
        <p14:creationId xmlns:p14="http://schemas.microsoft.com/office/powerpoint/2010/main" val="428315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C50B1D9-8D65-4A1D-8C88-38489831DB3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4"/>
          <p:cNvSpPr>
            <a:spLocks noGrp="1"/>
          </p:cNvSpPr>
          <p:nvPr>
            <p:ph type="title"/>
          </p:nvPr>
        </p:nvSpPr>
        <p:spPr>
          <a:xfrm>
            <a:off x="820738" y="254000"/>
            <a:ext cx="7543800" cy="669925"/>
          </a:xfrm>
        </p:spPr>
        <p:txBody>
          <a:bodyPr/>
          <a:lstStyle/>
          <a:p>
            <a:pPr algn="ctr" eaLnBrk="1" hangingPunct="1"/>
            <a:r>
              <a:rPr lang="ru-RU" altLang="ru-RU" sz="1400" smtClean="0">
                <a:latin typeface="Arial" panose="020B0604020202020204" pitchFamily="34" charset="0"/>
                <a:cs typeface="Arial" panose="020B0604020202020204" pitchFamily="34" charset="0"/>
              </a:rPr>
              <a:t>Муниципальное бюджетное учреждение дополнительного образования</a:t>
            </a:r>
            <a:br>
              <a:rPr lang="ru-RU" altLang="ru-RU" sz="1400" smtClean="0">
                <a:latin typeface="Arial" panose="020B0604020202020204" pitchFamily="34" charset="0"/>
                <a:cs typeface="Arial" panose="020B0604020202020204" pitchFamily="34" charset="0"/>
              </a:rPr>
            </a:br>
            <a:r>
              <a:rPr lang="ru-RU" altLang="ru-RU" sz="1400" smtClean="0">
                <a:latin typeface="Arial" panose="020B0604020202020204" pitchFamily="34" charset="0"/>
                <a:cs typeface="Arial" panose="020B0604020202020204" pitchFamily="34" charset="0"/>
              </a:rPr>
              <a:t>«Центр внешкольной работы»</a:t>
            </a:r>
          </a:p>
        </p:txBody>
      </p:sp>
      <p:sp>
        <p:nvSpPr>
          <p:cNvPr id="5123" name="Rectangle 3"/>
          <p:cNvSpPr>
            <a:spLocks noGrp="1" noChangeArrowheads="1"/>
          </p:cNvSpPr>
          <p:nvPr>
            <p:ph sz="half" idx="1"/>
          </p:nvPr>
        </p:nvSpPr>
        <p:spPr>
          <a:xfrm>
            <a:off x="1524000" y="1219200"/>
            <a:ext cx="7086600" cy="760413"/>
          </a:xfrm>
        </p:spPr>
        <p:txBody>
          <a:bodyPr rtlCol="0">
            <a:normAutofit fontScale="25000" lnSpcReduction="20000"/>
          </a:bodyPr>
          <a:lstStyle/>
          <a:p>
            <a:pPr eaLnBrk="1" fontAlgn="auto" hangingPunct="1">
              <a:lnSpc>
                <a:spcPct val="120000"/>
              </a:lnSpc>
              <a:spcAft>
                <a:spcPts val="0"/>
              </a:spcAft>
              <a:defRPr/>
            </a:pPr>
            <a:r>
              <a:rPr lang="ru-RU" dirty="0"/>
              <a:t> </a:t>
            </a:r>
            <a:r>
              <a:rPr lang="ru-RU" sz="9000" cap="all" spc="-100" dirty="0">
                <a:solidFill>
                  <a:srgbClr val="42BA97"/>
                </a:solidFill>
              </a:rPr>
              <a:t/>
            </a:r>
            <a:br>
              <a:rPr lang="ru-RU" sz="9000" cap="all" spc="-100" dirty="0">
                <a:solidFill>
                  <a:srgbClr val="42BA97"/>
                </a:solidFill>
              </a:rPr>
            </a:br>
            <a:r>
              <a:rPr lang="ru-RU" sz="11200" b="1" cap="all" spc="-100" dirty="0" smtClean="0">
                <a:solidFill>
                  <a:schemeClr val="accent1"/>
                </a:solidFill>
                <a:latin typeface="Arial" panose="020B0604020202020204" pitchFamily="34" charset="0"/>
                <a:cs typeface="Arial" panose="020B0604020202020204" pitchFamily="34" charset="0"/>
              </a:rPr>
              <a:t>Задание </a:t>
            </a:r>
            <a:r>
              <a:rPr lang="ru-RU" sz="11200" b="1" cap="all" spc="-100" dirty="0">
                <a:solidFill>
                  <a:schemeClr val="accent1"/>
                </a:solidFill>
                <a:latin typeface="Arial" panose="020B0604020202020204" pitchFamily="34" charset="0"/>
                <a:cs typeface="Arial" panose="020B0604020202020204" pitchFamily="34" charset="0"/>
              </a:rPr>
              <a:t>«Колыбельные </a:t>
            </a:r>
            <a:r>
              <a:rPr lang="ru-RU" sz="11200" b="1" cap="all" spc="-100" dirty="0" smtClean="0">
                <a:solidFill>
                  <a:schemeClr val="accent1"/>
                </a:solidFill>
                <a:latin typeface="Arial" panose="020B0604020202020204" pitchFamily="34" charset="0"/>
                <a:cs typeface="Arial" panose="020B0604020202020204" pitchFamily="34" charset="0"/>
              </a:rPr>
              <a:t>песни»</a:t>
            </a:r>
            <a:r>
              <a:rPr lang="ru-RU" sz="8000" b="1" cap="all" spc="-100" dirty="0">
                <a:solidFill>
                  <a:srgbClr val="0070C0"/>
                </a:solidFill>
                <a:latin typeface="Times New Roman" panose="02020603050405020304" pitchFamily="18" charset="0"/>
                <a:cs typeface="Times New Roman" panose="02020603050405020304" pitchFamily="18" charset="0"/>
              </a:rPr>
              <a:t/>
            </a:r>
            <a:br>
              <a:rPr lang="ru-RU" sz="8000" b="1" cap="all" spc="-100" dirty="0">
                <a:solidFill>
                  <a:srgbClr val="0070C0"/>
                </a:solidFill>
                <a:latin typeface="Times New Roman" panose="02020603050405020304" pitchFamily="18" charset="0"/>
                <a:cs typeface="Times New Roman" panose="02020603050405020304" pitchFamily="18" charset="0"/>
              </a:rPr>
            </a:br>
            <a:endParaRPr lang="ru-RU" sz="8000" dirty="0"/>
          </a:p>
        </p:txBody>
      </p:sp>
      <p:pic>
        <p:nvPicPr>
          <p:cNvPr id="2051" name="Рисунок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2479675"/>
            <a:ext cx="3721100" cy="2784475"/>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228600" y="2492375"/>
            <a:ext cx="8742363" cy="3940175"/>
          </a:xfrm>
          <a:prstGeom prst="rect">
            <a:avLst/>
          </a:prstGeom>
        </p:spPr>
        <p:txBody>
          <a:bodyPr>
            <a:spAutoFit/>
          </a:bodyPr>
          <a:lstStyle/>
          <a:p>
            <a:pPr algn="r" eaLnBrk="1" fontAlgn="auto" hangingPunct="1">
              <a:spcBef>
                <a:spcPts val="0"/>
              </a:spcBef>
              <a:spcAft>
                <a:spcPts val="0"/>
              </a:spcAft>
              <a:buClr>
                <a:prstClr val="black">
                  <a:lumMod val="85000"/>
                  <a:lumOff val="15000"/>
                </a:prstClr>
              </a:buClr>
              <a:defRPr/>
            </a:pPr>
            <a:r>
              <a:rPr lang="ru-RU" spc="80" dirty="0">
                <a:solidFill>
                  <a:prstClr val="black"/>
                </a:solidFill>
                <a:latin typeface="Arial" panose="020B0604020202020204" pitchFamily="34" charset="0"/>
                <a:ea typeface="Cambria Math" panose="02040503050406030204" pitchFamily="18" charset="0"/>
                <a:cs typeface="Arial" panose="020B0604020202020204" pitchFamily="34" charset="0"/>
              </a:rPr>
              <a:t>для учащихся 1 года обучения</a:t>
            </a:r>
          </a:p>
          <a:p>
            <a:pPr algn="r" eaLnBrk="1" fontAlgn="auto" hangingPunct="1">
              <a:spcBef>
                <a:spcPts val="0"/>
              </a:spcBef>
              <a:spcAft>
                <a:spcPts val="0"/>
              </a:spcAft>
              <a:buClr>
                <a:prstClr val="black">
                  <a:lumMod val="85000"/>
                  <a:lumOff val="15000"/>
                </a:prstClr>
              </a:buClr>
              <a:defRPr/>
            </a:pPr>
            <a:r>
              <a:rPr lang="ru-RU" spc="80" dirty="0">
                <a:solidFill>
                  <a:prstClr val="black"/>
                </a:solidFill>
                <a:latin typeface="Arial" panose="020B0604020202020204" pitchFamily="34" charset="0"/>
                <a:ea typeface="Cambria Math" panose="02040503050406030204" pitchFamily="18" charset="0"/>
                <a:cs typeface="Arial" panose="020B0604020202020204" pitchFamily="34" charset="0"/>
              </a:rPr>
              <a:t>дополнительной общеразвивающей</a:t>
            </a:r>
          </a:p>
          <a:p>
            <a:pPr algn="r" eaLnBrk="1" fontAlgn="auto" hangingPunct="1">
              <a:spcBef>
                <a:spcPts val="0"/>
              </a:spcBef>
              <a:spcAft>
                <a:spcPts val="0"/>
              </a:spcAft>
              <a:buClr>
                <a:prstClr val="black">
                  <a:lumMod val="85000"/>
                  <a:lumOff val="15000"/>
                </a:prstClr>
              </a:buClr>
              <a:defRPr/>
            </a:pPr>
            <a:r>
              <a:rPr lang="ru-RU" spc="80" dirty="0">
                <a:solidFill>
                  <a:prstClr val="black"/>
                </a:solidFill>
                <a:latin typeface="Arial" panose="020B0604020202020204" pitchFamily="34" charset="0"/>
                <a:ea typeface="Cambria Math" panose="02040503050406030204" pitchFamily="18" charset="0"/>
                <a:cs typeface="Arial" panose="020B0604020202020204" pitchFamily="34" charset="0"/>
              </a:rPr>
              <a:t>программы «Музыка»</a:t>
            </a:r>
          </a:p>
          <a:p>
            <a:pPr algn="r" eaLnBrk="1" fontAlgn="auto" hangingPunct="1">
              <a:spcBef>
                <a:spcPts val="0"/>
              </a:spcBef>
              <a:spcAft>
                <a:spcPts val="0"/>
              </a:spcAft>
              <a:buClr>
                <a:prstClr val="black">
                  <a:lumMod val="85000"/>
                  <a:lumOff val="15000"/>
                </a:prstClr>
              </a:buClr>
              <a:defRPr/>
            </a:pPr>
            <a:r>
              <a:rPr lang="ru-RU" spc="80" dirty="0">
                <a:solidFill>
                  <a:prstClr val="black"/>
                </a:solidFill>
                <a:latin typeface="Arial" panose="020B0604020202020204" pitchFamily="34" charset="0"/>
                <a:ea typeface="Cambria Math" panose="02040503050406030204" pitchFamily="18" charset="0"/>
                <a:cs typeface="Arial" panose="020B0604020202020204" pitchFamily="34" charset="0"/>
              </a:rPr>
              <a:t>Возраст 4-5 лет</a:t>
            </a:r>
          </a:p>
          <a:p>
            <a:pPr algn="r" eaLnBrk="1" fontAlgn="auto" hangingPunct="1">
              <a:spcBef>
                <a:spcPts val="0"/>
              </a:spcBef>
              <a:spcAft>
                <a:spcPts val="0"/>
              </a:spcAft>
              <a:buClr>
                <a:prstClr val="black">
                  <a:lumMod val="85000"/>
                  <a:lumOff val="15000"/>
                </a:prstClr>
              </a:buClr>
              <a:defRPr/>
            </a:pPr>
            <a:r>
              <a:rPr lang="ru-RU" spc="80" dirty="0">
                <a:solidFill>
                  <a:prstClr val="black"/>
                </a:solidFill>
                <a:latin typeface="Arial" panose="020B0604020202020204" pitchFamily="34" charset="0"/>
                <a:ea typeface="Cambria Math" panose="02040503050406030204" pitchFamily="18" charset="0"/>
                <a:cs typeface="Arial" panose="020B0604020202020204" pitchFamily="34" charset="0"/>
              </a:rPr>
              <a:t>Педагог дополнительного образования </a:t>
            </a:r>
          </a:p>
          <a:p>
            <a:pPr algn="r" eaLnBrk="1" fontAlgn="auto" hangingPunct="1">
              <a:spcBef>
                <a:spcPts val="0"/>
              </a:spcBef>
              <a:spcAft>
                <a:spcPts val="0"/>
              </a:spcAft>
              <a:buClr>
                <a:prstClr val="black">
                  <a:lumMod val="85000"/>
                  <a:lumOff val="15000"/>
                </a:prstClr>
              </a:buClr>
              <a:defRPr/>
            </a:pPr>
            <a:r>
              <a:rPr lang="ru-RU" spc="80" dirty="0">
                <a:solidFill>
                  <a:prstClr val="black"/>
                </a:solidFill>
                <a:latin typeface="Arial" panose="020B0604020202020204" pitchFamily="34" charset="0"/>
                <a:ea typeface="Cambria Math" panose="02040503050406030204" pitchFamily="18" charset="0"/>
                <a:cs typeface="Arial" panose="020B0604020202020204" pitchFamily="34" charset="0"/>
              </a:rPr>
              <a:t>Денисова Екатерина Викторовна</a:t>
            </a:r>
          </a:p>
          <a:p>
            <a:pPr algn="r" eaLnBrk="1" fontAlgn="auto" hangingPunct="1">
              <a:spcBef>
                <a:spcPts val="0"/>
              </a:spcBef>
              <a:spcAft>
                <a:spcPts val="0"/>
              </a:spcAft>
              <a:buClr>
                <a:prstClr val="black">
                  <a:lumMod val="85000"/>
                  <a:lumOff val="15000"/>
                </a:prstClr>
              </a:buClr>
              <a:defRPr/>
            </a:pPr>
            <a:endParaRPr lang="ru-RU" spc="8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algn="r" eaLnBrk="1" fontAlgn="auto" hangingPunct="1">
              <a:spcBef>
                <a:spcPts val="0"/>
              </a:spcBef>
              <a:spcAft>
                <a:spcPts val="0"/>
              </a:spcAft>
              <a:buClr>
                <a:prstClr val="black">
                  <a:lumMod val="85000"/>
                  <a:lumOff val="15000"/>
                </a:prstClr>
              </a:buClr>
              <a:defRPr/>
            </a:pPr>
            <a:endParaRPr lang="ru-RU" spc="8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algn="r" eaLnBrk="1" fontAlgn="auto" hangingPunct="1">
              <a:spcBef>
                <a:spcPts val="0"/>
              </a:spcBef>
              <a:spcAft>
                <a:spcPts val="0"/>
              </a:spcAft>
              <a:buClr>
                <a:prstClr val="black">
                  <a:lumMod val="85000"/>
                  <a:lumOff val="15000"/>
                </a:prstClr>
              </a:buClr>
              <a:defRPr/>
            </a:pPr>
            <a:endParaRPr lang="ru-RU" spc="8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algn="r" eaLnBrk="1" fontAlgn="auto" hangingPunct="1">
              <a:spcBef>
                <a:spcPts val="0"/>
              </a:spcBef>
              <a:spcAft>
                <a:spcPts val="0"/>
              </a:spcAft>
              <a:buClr>
                <a:prstClr val="black">
                  <a:lumMod val="85000"/>
                  <a:lumOff val="15000"/>
                </a:prstClr>
              </a:buClr>
              <a:defRPr/>
            </a:pPr>
            <a:endParaRPr lang="ru-RU" spc="8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eaLnBrk="1" fontAlgn="auto" hangingPunct="1">
              <a:spcBef>
                <a:spcPts val="0"/>
              </a:spcBef>
              <a:spcAft>
                <a:spcPts val="0"/>
              </a:spcAft>
              <a:buClr>
                <a:prstClr val="black">
                  <a:lumMod val="85000"/>
                  <a:lumOff val="15000"/>
                </a:prstClr>
              </a:buClr>
              <a:defRPr/>
            </a:pPr>
            <a:endParaRPr lang="ru-RU" spc="8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algn="ctr" eaLnBrk="1" fontAlgn="auto" hangingPunct="1">
              <a:spcBef>
                <a:spcPts val="0"/>
              </a:spcBef>
              <a:spcAft>
                <a:spcPts val="0"/>
              </a:spcAft>
              <a:buClr>
                <a:prstClr val="black">
                  <a:lumMod val="85000"/>
                  <a:lumOff val="15000"/>
                </a:prstClr>
              </a:buClr>
              <a:defRPr/>
            </a:pPr>
            <a:r>
              <a:rPr lang="ru-RU" sz="1400" spc="80" dirty="0">
                <a:solidFill>
                  <a:prstClr val="black"/>
                </a:solidFill>
                <a:latin typeface="Arial" panose="020B0604020202020204" pitchFamily="34" charset="0"/>
                <a:ea typeface="Cambria Math" panose="02040503050406030204" pitchFamily="18" charset="0"/>
                <a:cs typeface="Arial" panose="020B0604020202020204" pitchFamily="34" charset="0"/>
              </a:rPr>
              <a:t>                    г. Петропавловск-Камчатский </a:t>
            </a:r>
          </a:p>
          <a:p>
            <a:pPr eaLnBrk="1" fontAlgn="auto" hangingPunct="1">
              <a:spcBef>
                <a:spcPts val="0"/>
              </a:spcBef>
              <a:spcAft>
                <a:spcPts val="0"/>
              </a:spcAft>
              <a:buClr>
                <a:prstClr val="black">
                  <a:lumMod val="85000"/>
                  <a:lumOff val="15000"/>
                </a:prstClr>
              </a:buClr>
              <a:defRPr/>
            </a:pPr>
            <a:r>
              <a:rPr lang="ru-RU" sz="1400" spc="80" dirty="0">
                <a:solidFill>
                  <a:prstClr val="black"/>
                </a:solidFill>
                <a:latin typeface="Arial" panose="020B0604020202020204" pitchFamily="34" charset="0"/>
                <a:ea typeface="Cambria Math" panose="02040503050406030204" pitchFamily="18" charset="0"/>
                <a:cs typeface="Arial" panose="020B0604020202020204" pitchFamily="34" charset="0"/>
              </a:rPr>
              <a:t>                                                                            2025 г.</a:t>
            </a:r>
          </a:p>
          <a:p>
            <a:pPr algn="r" eaLnBrk="1" fontAlgn="auto" hangingPunct="1">
              <a:spcBef>
                <a:spcPts val="0"/>
              </a:spcBef>
              <a:spcAft>
                <a:spcPts val="0"/>
              </a:spcAft>
              <a:buClr>
                <a:prstClr val="black">
                  <a:lumMod val="85000"/>
                  <a:lumOff val="15000"/>
                </a:prstClr>
              </a:buClr>
              <a:defRPr/>
            </a:pPr>
            <a:r>
              <a:rPr lang="ru-RU" sz="2400" spc="80" dirty="0">
                <a:solidFill>
                  <a:prstClr val="black"/>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i_037"/>
          <p:cNvPicPr>
            <a:picLocks noChangeAspect="1" noChangeArrowheads="1"/>
          </p:cNvPicPr>
          <p:nvPr/>
        </p:nvPicPr>
        <p:blipFill>
          <a:blip r:embed="rId2"/>
          <a:srcRect/>
          <a:stretch>
            <a:fillRect/>
          </a:stretch>
        </p:blipFill>
        <p:spPr bwMode="auto">
          <a:xfrm>
            <a:off x="3581400" y="3810000"/>
            <a:ext cx="2565400" cy="2587625"/>
          </a:xfrm>
          <a:prstGeom prst="rect">
            <a:avLst/>
          </a:prstGeom>
          <a:ln>
            <a:noFill/>
          </a:ln>
          <a:effectLst>
            <a:outerShdw blurRad="292100" dist="139700" dir="2700000" algn="tl" rotWithShape="0">
              <a:srgbClr val="333333">
                <a:alpha val="65000"/>
              </a:srgbClr>
            </a:outerShdw>
          </a:effectLst>
        </p:spPr>
      </p:pic>
      <p:sp>
        <p:nvSpPr>
          <p:cNvPr id="8195" name="Заголовок 1"/>
          <p:cNvSpPr>
            <a:spLocks noGrp="1"/>
          </p:cNvSpPr>
          <p:nvPr>
            <p:ph type="title"/>
          </p:nvPr>
        </p:nvSpPr>
        <p:spPr>
          <a:xfrm>
            <a:off x="457200" y="762000"/>
            <a:ext cx="8305800" cy="2590800"/>
          </a:xfrm>
        </p:spPr>
        <p:txBody>
          <a:bodyPr rtlCol="0">
            <a:normAutofit fontScale="90000"/>
          </a:bodyPr>
          <a:lstStyle/>
          <a:p>
            <a:pPr algn="ctr" eaLnBrk="1" fontAlgn="auto" hangingPunct="1">
              <a:spcAft>
                <a:spcPts val="0"/>
              </a:spcAft>
              <a:defRPr/>
            </a:pPr>
            <a:r>
              <a:rPr lang="ru-RU" altLang="ru-RU" sz="3000" dirty="0">
                <a:latin typeface="Times New Roman" panose="02020603050405020304" pitchFamily="18" charset="0"/>
                <a:cs typeface="Times New Roman" panose="02020603050405020304" pitchFamily="18" charset="0"/>
              </a:rPr>
              <a:t/>
            </a:r>
            <a:br>
              <a:rPr lang="ru-RU" altLang="ru-RU" sz="3000" dirty="0">
                <a:latin typeface="Times New Roman" panose="02020603050405020304" pitchFamily="18" charset="0"/>
                <a:cs typeface="Times New Roman" panose="02020603050405020304" pitchFamily="18" charset="0"/>
              </a:rPr>
            </a:br>
            <a:r>
              <a:rPr lang="ru-RU" altLang="ru-RU" sz="2700" b="1" dirty="0">
                <a:solidFill>
                  <a:schemeClr val="accent1"/>
                </a:solidFill>
                <a:latin typeface="Arial" panose="020B0604020202020204" pitchFamily="34" charset="0"/>
                <a:cs typeface="Arial" panose="020B0604020202020204" pitchFamily="34" charset="0"/>
              </a:rPr>
              <a:t>   </a:t>
            </a:r>
            <a:r>
              <a:rPr lang="ru-RU" altLang="ru-RU" sz="2700" b="1" dirty="0" smtClean="0">
                <a:solidFill>
                  <a:schemeClr val="accent1"/>
                </a:solidFill>
                <a:latin typeface="Arial" panose="020B0604020202020204" pitchFamily="34" charset="0"/>
                <a:cs typeface="Arial" panose="020B0604020202020204" pitchFamily="34" charset="0"/>
              </a:rPr>
              <a:t>Задание</a:t>
            </a:r>
            <a:br>
              <a:rPr lang="ru-RU" altLang="ru-RU" sz="2700" b="1" dirty="0" smtClean="0">
                <a:solidFill>
                  <a:schemeClr val="accent1"/>
                </a:solidFill>
                <a:latin typeface="Arial" panose="020B0604020202020204" pitchFamily="34" charset="0"/>
                <a:cs typeface="Arial" panose="020B0604020202020204" pitchFamily="34" charset="0"/>
              </a:rPr>
            </a:br>
            <a:r>
              <a:rPr lang="ru-RU" altLang="ru-RU" sz="2700" b="1" dirty="0" smtClean="0">
                <a:solidFill>
                  <a:srgbClr val="FF0000"/>
                </a:solidFill>
                <a:latin typeface="Arial" panose="020B0604020202020204" pitchFamily="34" charset="0"/>
                <a:cs typeface="Arial" panose="020B0604020202020204" pitchFamily="34" charset="0"/>
              </a:rPr>
              <a:t>	</a:t>
            </a:r>
            <a:br>
              <a:rPr lang="ru-RU" altLang="ru-RU" sz="2700" b="1" dirty="0" smtClean="0">
                <a:solidFill>
                  <a:srgbClr val="FF0000"/>
                </a:solidFill>
                <a:latin typeface="Arial" panose="020B0604020202020204" pitchFamily="34" charset="0"/>
                <a:cs typeface="Arial" panose="020B0604020202020204" pitchFamily="34" charset="0"/>
              </a:rPr>
            </a:br>
            <a:r>
              <a:rPr lang="ru-RU" altLang="ru-RU" sz="2700" b="1" dirty="0">
                <a:solidFill>
                  <a:srgbClr val="FF0000"/>
                </a:solidFill>
                <a:latin typeface="Arial" panose="020B0604020202020204" pitchFamily="34" charset="0"/>
                <a:cs typeface="Arial" panose="020B0604020202020204" pitchFamily="34" charset="0"/>
              </a:rPr>
              <a:t>	</a:t>
            </a:r>
            <a:r>
              <a:rPr lang="ru-RU" altLang="ru-RU" sz="2700" dirty="0" smtClean="0">
                <a:latin typeface="Arial" panose="020B0604020202020204" pitchFamily="34" charset="0"/>
                <a:cs typeface="Arial" panose="020B0604020202020204" pitchFamily="34" charset="0"/>
              </a:rPr>
              <a:t>Вспомните и напойте детям колыбельные песни, какие вы им пели, когда они были совсем маленькие. Пусть дети запомнят из колыбельных несколько строчек…</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
            </a:r>
            <a:br>
              <a:rPr lang="ru-RU" altLang="ru-RU" sz="2700" dirty="0" smtClean="0">
                <a:latin typeface="Arial" panose="020B0604020202020204" pitchFamily="34" charset="0"/>
                <a:cs typeface="Arial" panose="020B0604020202020204" pitchFamily="34" charset="0"/>
              </a:rPr>
            </a:br>
            <a:r>
              <a:rPr lang="ru-RU" altLang="ru-RU" sz="2700" dirty="0">
                <a:latin typeface="Arial" panose="020B0604020202020204" pitchFamily="34" charset="0"/>
                <a:cs typeface="Arial" panose="020B0604020202020204" pitchFamily="34" charset="0"/>
              </a:rPr>
              <a:t>	</a:t>
            </a:r>
            <a:r>
              <a:rPr lang="ru-RU" altLang="ru-RU" sz="2700" dirty="0" smtClean="0">
                <a:latin typeface="Arial" panose="020B0604020202020204" pitchFamily="34" charset="0"/>
                <a:cs typeface="Arial" panose="020B0604020202020204" pitchFamily="34" charset="0"/>
              </a:rPr>
              <a:t>На </a:t>
            </a:r>
            <a:r>
              <a:rPr lang="ru-RU" altLang="ru-RU" sz="2700" dirty="0">
                <a:latin typeface="Arial" panose="020B0604020202020204" pitchFamily="34" charset="0"/>
                <a:cs typeface="Arial" panose="020B0604020202020204" pitchFamily="34" charset="0"/>
              </a:rPr>
              <a:t>следующем нашем занятии </a:t>
            </a:r>
            <a:r>
              <a:rPr lang="ru-RU" altLang="ru-RU" sz="2700" dirty="0" smtClean="0">
                <a:latin typeface="Arial" panose="020B0604020202020204" pitchFamily="34" charset="0"/>
                <a:cs typeface="Arial" panose="020B0604020202020204" pitchFamily="34" charset="0"/>
              </a:rPr>
              <a:t>мы обязательно поговорим про «мамины колыбельные». </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                              </a:t>
            </a:r>
            <a:endParaRPr lang="ru-RU" altLang="ru-RU" sz="27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38213" y="457200"/>
            <a:ext cx="7869237" cy="3276600"/>
          </a:xfrm>
        </p:spPr>
        <p:txBody>
          <a:bodyPr/>
          <a:lstStyle/>
          <a:p>
            <a:pPr eaLnBrk="1" hangingPunct="1"/>
            <a:r>
              <a:rPr lang="ru-RU" altLang="ru-RU" sz="2400" smtClean="0">
                <a:latin typeface="Arial" panose="020B0604020202020204" pitchFamily="34" charset="0"/>
                <a:cs typeface="Arial" panose="020B0604020202020204" pitchFamily="34" charset="0"/>
              </a:rPr>
              <a:t>Здравствуйте, уважаемые родители и дети!</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Предлагаю сегодня поговорить</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про колыбельные песни.</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 </a:t>
            </a:r>
            <a:br>
              <a:rPr lang="ru-RU" altLang="ru-RU" sz="2400" smtClean="0">
                <a:latin typeface="Arial" panose="020B0604020202020204" pitchFamily="34" charset="0"/>
                <a:cs typeface="Arial" panose="020B0604020202020204" pitchFamily="34" charset="0"/>
              </a:rPr>
            </a:br>
            <a:r>
              <a:rPr lang="ru-RU" altLang="ru-RU" sz="2400" i="1" smtClean="0">
                <a:latin typeface="Arial" panose="020B0604020202020204" pitchFamily="34" charset="0"/>
                <a:cs typeface="Arial" panose="020B0604020202020204" pitchFamily="34" charset="0"/>
              </a:rPr>
              <a:t>Тише, тише, не шумите! </a:t>
            </a:r>
            <a:br>
              <a:rPr lang="ru-RU" altLang="ru-RU" sz="2400" i="1" smtClean="0">
                <a:latin typeface="Arial" panose="020B0604020202020204" pitchFamily="34" charset="0"/>
                <a:cs typeface="Arial" panose="020B0604020202020204" pitchFamily="34" charset="0"/>
              </a:rPr>
            </a:br>
            <a:r>
              <a:rPr lang="ru-RU" altLang="ru-RU" sz="2400" i="1" smtClean="0">
                <a:latin typeface="Arial" panose="020B0604020202020204" pitchFamily="34" charset="0"/>
                <a:cs typeface="Arial" panose="020B0604020202020204" pitchFamily="34" charset="0"/>
              </a:rPr>
              <a:t>Наши малыши устали, </a:t>
            </a:r>
            <a:br>
              <a:rPr lang="ru-RU" altLang="ru-RU" sz="2400" i="1" smtClean="0">
                <a:latin typeface="Arial" panose="020B0604020202020204" pitchFamily="34" charset="0"/>
                <a:cs typeface="Arial" panose="020B0604020202020204" pitchFamily="34" charset="0"/>
              </a:rPr>
            </a:br>
            <a:r>
              <a:rPr lang="ru-RU" altLang="ru-RU" sz="2400" i="1" smtClean="0">
                <a:latin typeface="Arial" panose="020B0604020202020204" pitchFamily="34" charset="0"/>
                <a:cs typeface="Arial" panose="020B0604020202020204" pitchFamily="34" charset="0"/>
              </a:rPr>
              <a:t>Целый день они играли.</a:t>
            </a:r>
          </a:p>
        </p:txBody>
      </p:sp>
      <p:sp>
        <p:nvSpPr>
          <p:cNvPr id="3075" name="AutoShape 5" descr="1338609903_-"/>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kumimoji="1" lang="ru-RU" altLang="ru-RU">
              <a:latin typeface="Times New Roman" panose="02020603050405020304" pitchFamily="18" charset="0"/>
              <a:cs typeface="Arial" panose="020B0604020202020204" pitchFamily="34" charset="0"/>
            </a:endParaRPr>
          </a:p>
        </p:txBody>
      </p:sp>
      <p:pic>
        <p:nvPicPr>
          <p:cNvPr id="26637" name="Picture 13" descr="Picture background"/>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81400" y="4366172"/>
            <a:ext cx="2582171" cy="2318195"/>
          </a:xfrm>
          <a:prstGeom prst="ellipse">
            <a:avLst/>
          </a:prstGeom>
          <a:ln>
            <a:noFill/>
          </a:ln>
          <a:effectLst>
            <a:softEdge rad="112500"/>
          </a:effectLst>
        </p:spPr>
      </p:pic>
      <p:pic>
        <p:nvPicPr>
          <p:cNvPr id="26639" name="Picture 15" descr="Picture backgrou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3124200"/>
            <a:ext cx="2667000" cy="2053590"/>
          </a:xfrm>
          <a:prstGeom prst="ellipse">
            <a:avLst/>
          </a:prstGeom>
          <a:ln>
            <a:noFill/>
          </a:ln>
          <a:effectLst>
            <a:softEdge rad="112500"/>
          </a:effectLst>
        </p:spPr>
      </p:pic>
      <p:pic>
        <p:nvPicPr>
          <p:cNvPr id="26641" name="Picture 17" descr="Picture background"/>
          <p:cNvPicPr>
            <a:picLocks noChangeAspect="1" noChangeArrowheads="1"/>
          </p:cNvPicPr>
          <p:nvPr/>
        </p:nvPicPr>
        <p:blipFill>
          <a:blip r:embed="rId4"/>
          <a:srcRect/>
          <a:stretch>
            <a:fillRect/>
          </a:stretch>
        </p:blipFill>
        <p:spPr bwMode="auto">
          <a:xfrm>
            <a:off x="446520" y="2771125"/>
            <a:ext cx="2324100" cy="3048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457200"/>
            <a:ext cx="7869238" cy="3505200"/>
          </a:xfrm>
        </p:spPr>
        <p:txBody>
          <a:bodyPr/>
          <a:lstStyle/>
          <a:p>
            <a:pPr eaLnBrk="1" hangingPunct="1"/>
            <a:r>
              <a:rPr lang="ru-RU" altLang="ru-RU" sz="2400" b="1" smtClean="0">
                <a:solidFill>
                  <a:schemeClr val="accent1"/>
                </a:solidFill>
                <a:latin typeface="Arial" panose="020B0604020202020204" pitchFamily="34" charset="0"/>
                <a:cs typeface="Arial" panose="020B0604020202020204" pitchFamily="34" charset="0"/>
              </a:rPr>
              <a:t>Колыбельные песни </a:t>
            </a:r>
            <a:r>
              <a:rPr lang="ru-RU" altLang="ru-RU" sz="2400" smtClean="0">
                <a:latin typeface="Arial" panose="020B0604020202020204" pitchFamily="34" charset="0"/>
                <a:cs typeface="Arial" panose="020B0604020202020204" pitchFamily="34" charset="0"/>
              </a:rPr>
              <a:t>– это древний жанр, придуманный народом. Плавная песня, напеваемая для успокаивания младенца. </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Малыши не всегда бодрствуют, как взрослые. Они ещё маленькие, капризничают, плачут, устают, трут глазки… </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Поэтому им нужно обязательно, как можно больше спать.</a:t>
            </a:r>
            <a:br>
              <a:rPr lang="ru-RU" altLang="ru-RU" sz="2400" smtClean="0">
                <a:latin typeface="Arial" panose="020B0604020202020204" pitchFamily="34" charset="0"/>
                <a:cs typeface="Arial" panose="020B0604020202020204" pitchFamily="34" charset="0"/>
              </a:rPr>
            </a:br>
            <a:endParaRPr lang="ru-RU" altLang="ru-RU" sz="2400" smtClean="0">
              <a:latin typeface="Arial" panose="020B0604020202020204" pitchFamily="34" charset="0"/>
              <a:cs typeface="Arial" panose="020B0604020202020204" pitchFamily="34" charset="0"/>
            </a:endParaRPr>
          </a:p>
        </p:txBody>
      </p:sp>
      <p:sp>
        <p:nvSpPr>
          <p:cNvPr id="4099" name="AutoShape 5" descr="1338609903_-"/>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kumimoji="1" lang="ru-RU" altLang="ru-RU">
              <a:latin typeface="Times New Roman" panose="02020603050405020304" pitchFamily="18" charset="0"/>
              <a:cs typeface="Arial" panose="020B0604020202020204" pitchFamily="34" charset="0"/>
            </a:endParaRPr>
          </a:p>
        </p:txBody>
      </p:sp>
      <p:pic>
        <p:nvPicPr>
          <p:cNvPr id="4100" name="Picture 2" descr="https://xn--j1ahfl.xn--p1ai/data/ppt_to_html/u135099/p80960/img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4575" y="4267200"/>
            <a:ext cx="35718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4221163"/>
            <a:ext cx="33496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685800" y="304800"/>
            <a:ext cx="7886700" cy="1676400"/>
          </a:xfrm>
        </p:spPr>
        <p:txBody>
          <a:bodyPr/>
          <a:lstStyle/>
          <a:p>
            <a:pPr algn="ctr" eaLnBrk="1" hangingPunct="1"/>
            <a:r>
              <a:rPr lang="ru-RU" altLang="ru-RU" sz="2400" smtClean="0">
                <a:latin typeface="Arial" panose="020B0604020202020204" pitchFamily="34" charset="0"/>
                <a:cs typeface="Arial" panose="020B0604020202020204" pitchFamily="34" charset="0"/>
              </a:rPr>
              <a:t>Где же спит малыш?</a:t>
            </a:r>
            <a:br>
              <a:rPr lang="ru-RU" altLang="ru-RU" sz="2400" smtClean="0">
                <a:latin typeface="Arial" panose="020B0604020202020204" pitchFamily="34" charset="0"/>
                <a:cs typeface="Arial" panose="020B0604020202020204" pitchFamily="34" charset="0"/>
              </a:rPr>
            </a:br>
            <a:r>
              <a:rPr lang="ru-RU" altLang="ru-RU" sz="2400" smtClean="0">
                <a:latin typeface="Arial" panose="020B0604020202020204" pitchFamily="34" charset="0"/>
                <a:cs typeface="Arial" panose="020B0604020202020204" pitchFamily="34" charset="0"/>
              </a:rPr>
              <a:t>Постелька, в которой убаюкивают малыша, называется </a:t>
            </a:r>
            <a:r>
              <a:rPr lang="ru-RU" altLang="ru-RU" sz="2400" b="1" i="1" smtClean="0">
                <a:solidFill>
                  <a:schemeClr val="accent1"/>
                </a:solidFill>
                <a:latin typeface="Arial" panose="020B0604020202020204" pitchFamily="34" charset="0"/>
                <a:cs typeface="Arial" panose="020B0604020202020204" pitchFamily="34" charset="0"/>
              </a:rPr>
              <a:t>колыбелька.</a:t>
            </a:r>
            <a:r>
              <a:rPr lang="ru-RU" altLang="ru-RU" sz="2400" b="1" smtClean="0">
                <a:solidFill>
                  <a:schemeClr val="accent1"/>
                </a:solidFill>
                <a:latin typeface="Arial" panose="020B0604020202020204" pitchFamily="34" charset="0"/>
                <a:cs typeface="Arial" panose="020B0604020202020204" pitchFamily="34" charset="0"/>
              </a:rPr>
              <a:t> </a:t>
            </a:r>
            <a:endParaRPr lang="ru-RU" altLang="ru-RU" sz="2400" smtClean="0">
              <a:latin typeface="Times New Roman" panose="02020603050405020304" pitchFamily="18" charset="0"/>
              <a:cs typeface="Times New Roman" panose="02020603050405020304" pitchFamily="18" charset="0"/>
            </a:endParaRPr>
          </a:p>
        </p:txBody>
      </p:sp>
      <p:pic>
        <p:nvPicPr>
          <p:cNvPr id="4099" name="Рисунок 8"/>
          <p:cNvPicPr>
            <a:picLocks noChangeAspect="1"/>
          </p:cNvPicPr>
          <p:nvPr/>
        </p:nvPicPr>
        <p:blipFill>
          <a:blip r:embed="rId2"/>
          <a:srcRect/>
          <a:stretch>
            <a:fillRect/>
          </a:stretch>
        </p:blipFill>
        <p:spPr bwMode="auto">
          <a:xfrm>
            <a:off x="1752600" y="2286000"/>
            <a:ext cx="6096000"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01738" y="592138"/>
            <a:ext cx="7086600" cy="1441450"/>
          </a:xfrm>
        </p:spPr>
        <p:txBody>
          <a:bodyPr rtlCol="0">
            <a:normAutofit fontScale="90000"/>
          </a:bodyPr>
          <a:lstStyle/>
          <a:p>
            <a:pPr algn="ctr" eaLnBrk="1" fontAlgn="auto" hangingPunct="1">
              <a:lnSpc>
                <a:spcPct val="100000"/>
              </a:lnSpc>
              <a:spcAft>
                <a:spcPts val="0"/>
              </a:spcAft>
              <a:defRPr/>
            </a:pP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2700" dirty="0">
                <a:latin typeface="Arial" panose="020B0604020202020204" pitchFamily="34" charset="0"/>
                <a:cs typeface="Arial" panose="020B0604020202020204" pitchFamily="34" charset="0"/>
              </a:rPr>
              <a:t>Посмотрите, в каких колыбельках укладывали раньше </a:t>
            </a:r>
            <a:r>
              <a:rPr lang="ru-RU" sz="2700" dirty="0" smtClean="0">
                <a:latin typeface="Arial" panose="020B0604020202020204" pitchFamily="34" charset="0"/>
                <a:cs typeface="Arial" panose="020B0604020202020204" pitchFamily="34" charset="0"/>
              </a:rPr>
              <a:t>малышей. </a:t>
            </a:r>
            <a:r>
              <a:rPr lang="ru-RU" sz="2700" dirty="0">
                <a:latin typeface="Arial" panose="020B0604020202020204" pitchFamily="34" charset="0"/>
                <a:cs typeface="Arial" panose="020B0604020202020204" pitchFamily="34" charset="0"/>
              </a:rPr>
              <a:t/>
            </a:r>
            <a:br>
              <a:rPr lang="ru-RU" sz="2700" dirty="0">
                <a:latin typeface="Arial" panose="020B0604020202020204" pitchFamily="34" charset="0"/>
                <a:cs typeface="Arial" panose="020B0604020202020204" pitchFamily="34" charset="0"/>
              </a:rPr>
            </a:br>
            <a:r>
              <a:rPr lang="ru-RU" sz="3200" dirty="0"/>
              <a:t/>
            </a:r>
            <a:br>
              <a:rPr lang="ru-RU" sz="3200" dirty="0"/>
            </a:br>
            <a:endParaRPr lang="ru-RU" sz="3200" dirty="0"/>
          </a:p>
        </p:txBody>
      </p:sp>
      <p:sp>
        <p:nvSpPr>
          <p:cNvPr id="6147" name="AutoShape 5" descr="1338609903_-"/>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kumimoji="1" lang="ru-RU" altLang="ru-RU">
              <a:latin typeface="Times New Roman" panose="02020603050405020304" pitchFamily="18" charset="0"/>
              <a:cs typeface="Arial" panose="020B0604020202020204" pitchFamily="34" charset="0"/>
            </a:endParaRPr>
          </a:p>
        </p:txBody>
      </p:sp>
      <p:pic>
        <p:nvPicPr>
          <p:cNvPr id="6148" name="Рисунок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5438" y="1725613"/>
            <a:ext cx="2641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96131">
            <a:off x="2892425" y="4586288"/>
            <a:ext cx="29718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Рисунок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2203450"/>
            <a:ext cx="30861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idx="1"/>
          </p:nvPr>
        </p:nvSpPr>
        <p:spPr>
          <a:xfrm>
            <a:off x="304800" y="647700"/>
            <a:ext cx="3962400" cy="3771900"/>
          </a:xfrm>
        </p:spPr>
        <p:txBody>
          <a:bodyPr/>
          <a:lstStyle/>
          <a:p>
            <a:pPr marL="0" indent="0" eaLnBrk="1" hangingPunct="1">
              <a:buFontTx/>
              <a:buNone/>
            </a:pPr>
            <a:r>
              <a:rPr lang="ru-RU" altLang="ru-RU" sz="2400" smtClean="0">
                <a:solidFill>
                  <a:srgbClr val="000000"/>
                </a:solidFill>
                <a:latin typeface="Times New Roman" panose="02020603050405020304" pitchFamily="18" charset="0"/>
                <a:cs typeface="Times New Roman" panose="02020603050405020304" pitchFamily="18" charset="0"/>
              </a:rPr>
              <a:t>   </a:t>
            </a:r>
            <a:r>
              <a:rPr lang="ru-RU" altLang="ru-RU" sz="2400" smtClean="0">
                <a:solidFill>
                  <a:srgbClr val="000000"/>
                </a:solidFill>
                <a:latin typeface="Arial" panose="020B0604020202020204" pitchFamily="34" charset="0"/>
                <a:cs typeface="Arial" panose="020B0604020202020204" pitchFamily="34" charset="0"/>
              </a:rPr>
              <a:t>Вот поэтому песни, которые помогают убаюкать, уложить  малыша спать называются </a:t>
            </a:r>
            <a:r>
              <a:rPr lang="ru-RU" altLang="ru-RU" sz="2400" b="1" smtClean="0">
                <a:solidFill>
                  <a:schemeClr val="accent1"/>
                </a:solidFill>
                <a:latin typeface="Arial" panose="020B0604020202020204" pitchFamily="34" charset="0"/>
                <a:cs typeface="Arial" panose="020B0604020202020204" pitchFamily="34" charset="0"/>
              </a:rPr>
              <a:t>КОЛЫБЕЛЬНЫЕ. </a:t>
            </a:r>
          </a:p>
          <a:p>
            <a:pPr marL="0" indent="0" algn="just" eaLnBrk="1" hangingPunct="1">
              <a:buFontTx/>
              <a:buNone/>
            </a:pPr>
            <a:r>
              <a:rPr lang="ru-RU" altLang="ru-RU" sz="2400" smtClean="0">
                <a:solidFill>
                  <a:srgbClr val="000000"/>
                </a:solidFill>
                <a:latin typeface="Arial" panose="020B0604020202020204" pitchFamily="34" charset="0"/>
                <a:cs typeface="Arial" panose="020B0604020202020204" pitchFamily="34" charset="0"/>
              </a:rPr>
              <a:t>От слова «КОЛЕБАТЬ, КАЧАТЬ».</a:t>
            </a:r>
          </a:p>
          <a:p>
            <a:pPr marL="0" indent="0" algn="just" eaLnBrk="1" hangingPunct="1">
              <a:buFontTx/>
              <a:buNone/>
            </a:pPr>
            <a:endParaRPr lang="ru-RU" altLang="ru-RU" sz="2400" smtClean="0"/>
          </a:p>
        </p:txBody>
      </p:sp>
      <p:pic>
        <p:nvPicPr>
          <p:cNvPr id="6147" name="Picture 5" descr="reznaya"/>
          <p:cNvPicPr>
            <a:picLocks noChangeAspect="1" noChangeArrowheads="1"/>
          </p:cNvPicPr>
          <p:nvPr/>
        </p:nvPicPr>
        <p:blipFill>
          <a:blip r:embed="rId2"/>
          <a:srcRect/>
          <a:stretch>
            <a:fillRect/>
          </a:stretch>
        </p:blipFill>
        <p:spPr bwMode="auto">
          <a:xfrm>
            <a:off x="4762500" y="304800"/>
            <a:ext cx="3811588" cy="4016375"/>
          </a:xfrm>
          <a:prstGeom prst="rect">
            <a:avLst/>
          </a:prstGeom>
          <a:ln>
            <a:noFill/>
          </a:ln>
          <a:effectLst>
            <a:outerShdw blurRad="292100" dist="139700" dir="2700000" algn="tl" rotWithShape="0">
              <a:srgbClr val="333333">
                <a:alpha val="65000"/>
              </a:srgbClr>
            </a:outerShdw>
          </a:effectLst>
        </p:spPr>
      </p:pic>
      <p:sp>
        <p:nvSpPr>
          <p:cNvPr id="7172" name="TextBox 2"/>
          <p:cNvSpPr txBox="1">
            <a:spLocks noChangeArrowheads="1"/>
          </p:cNvSpPr>
          <p:nvPr/>
        </p:nvSpPr>
        <p:spPr bwMode="auto">
          <a:xfrm>
            <a:off x="609600" y="4572000"/>
            <a:ext cx="8054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a:solidFill>
                  <a:srgbClr val="000000"/>
                </a:solidFill>
                <a:latin typeface="Arial" panose="020B0604020202020204" pitchFamily="34" charset="0"/>
                <a:cs typeface="Arial" panose="020B0604020202020204" pitchFamily="34" charset="0"/>
              </a:rPr>
              <a:t>Помогают заснуть малышу такие протяжные слова в песне:</a:t>
            </a:r>
          </a:p>
          <a:p>
            <a:pPr algn="ctr" eaLnBrk="1" hangingPunct="1">
              <a:lnSpc>
                <a:spcPct val="100000"/>
              </a:lnSpc>
              <a:spcBef>
                <a:spcPct val="0"/>
              </a:spcBef>
              <a:buFontTx/>
              <a:buNone/>
            </a:pPr>
            <a:r>
              <a:rPr lang="ru-RU" altLang="ru-RU" sz="2400">
                <a:solidFill>
                  <a:srgbClr val="000000"/>
                </a:solidFill>
                <a:latin typeface="Arial" panose="020B0604020202020204" pitchFamily="34" charset="0"/>
                <a:cs typeface="Arial" panose="020B0604020202020204" pitchFamily="34" charset="0"/>
              </a:rPr>
              <a:t>«баю-бай», «кач-кач», «люли-люли» и другие… </a:t>
            </a:r>
            <a:r>
              <a:rPr lang="ru-RU" altLang="ru-RU" sz="2400" b="1">
                <a:solidFill>
                  <a:srgbClr val="00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25" y="381000"/>
            <a:ext cx="8315325" cy="3962400"/>
          </a:xfrm>
        </p:spPr>
        <p:txBody>
          <a:bodyPr/>
          <a:lstStyle/>
          <a:p>
            <a:pPr defTabSz="914400" eaLnBrk="1" hangingPunct="1">
              <a:lnSpc>
                <a:spcPct val="100000"/>
              </a:lnSpc>
              <a:defRPr/>
            </a:pPr>
            <a:r>
              <a:rPr lang="ru-RU" altLang="ru-RU" sz="2600" b="1" dirty="0" smtClean="0">
                <a:solidFill>
                  <a:schemeClr val="accent1"/>
                </a:solidFill>
                <a:latin typeface="Arial" panose="020B0604020202020204" pitchFamily="34" charset="0"/>
                <a:ea typeface="+mn-ea"/>
                <a:cs typeface="Arial" panose="020B0604020202020204" pitchFamily="34" charset="0"/>
              </a:rPr>
              <a:t>Задание</a:t>
            </a:r>
            <a:br>
              <a:rPr lang="ru-RU" altLang="ru-RU" sz="2600" b="1" dirty="0" smtClean="0">
                <a:solidFill>
                  <a:schemeClr val="accent1"/>
                </a:solidFill>
                <a:latin typeface="Arial" panose="020B0604020202020204" pitchFamily="34" charset="0"/>
                <a:ea typeface="+mn-ea"/>
                <a:cs typeface="Arial" panose="020B0604020202020204" pitchFamily="34" charset="0"/>
              </a:rPr>
            </a:br>
            <a:r>
              <a:rPr lang="ru-RU" altLang="ru-RU" sz="2600" b="1" dirty="0" smtClean="0">
                <a:solidFill>
                  <a:srgbClr val="FF0000"/>
                </a:solidFill>
                <a:latin typeface="Arial" panose="020B0604020202020204" pitchFamily="34" charset="0"/>
                <a:ea typeface="+mn-ea"/>
                <a:cs typeface="Arial" panose="020B0604020202020204" pitchFamily="34" charset="0"/>
              </a:rPr>
              <a:t/>
            </a:r>
            <a:br>
              <a:rPr lang="ru-RU" altLang="ru-RU" sz="2600" b="1" dirty="0" smtClean="0">
                <a:solidFill>
                  <a:srgbClr val="FF0000"/>
                </a:solidFill>
                <a:latin typeface="Arial" panose="020B0604020202020204" pitchFamily="34" charset="0"/>
                <a:ea typeface="+mn-ea"/>
                <a:cs typeface="Arial" panose="020B0604020202020204" pitchFamily="34" charset="0"/>
              </a:rPr>
            </a:br>
            <a:r>
              <a:rPr lang="ru-RU" altLang="ru-RU" sz="2600" b="1" dirty="0" smtClean="0">
                <a:solidFill>
                  <a:srgbClr val="000000"/>
                </a:solidFill>
                <a:latin typeface="Arial" panose="020B0604020202020204" pitchFamily="34" charset="0"/>
                <a:ea typeface="+mn-ea"/>
                <a:cs typeface="Arial" panose="020B0604020202020204" pitchFamily="34" charset="0"/>
              </a:rPr>
              <a:t>	</a:t>
            </a:r>
            <a:r>
              <a:rPr lang="ru-RU" altLang="ru-RU" sz="2400" dirty="0" smtClean="0">
                <a:solidFill>
                  <a:srgbClr val="000000"/>
                </a:solidFill>
                <a:latin typeface="Arial" panose="020B0604020202020204" pitchFamily="34" charset="0"/>
                <a:ea typeface="+mn-ea"/>
                <a:cs typeface="Arial" panose="020B0604020202020204" pitchFamily="34" charset="0"/>
              </a:rPr>
              <a:t>Попробуйте </a:t>
            </a:r>
            <a:r>
              <a:rPr lang="ru-RU" altLang="ru-RU" sz="2400" dirty="0">
                <a:solidFill>
                  <a:srgbClr val="000000"/>
                </a:solidFill>
                <a:latin typeface="Arial" panose="020B0604020202020204" pitchFamily="34" charset="0"/>
                <a:ea typeface="+mn-ea"/>
                <a:cs typeface="Arial" panose="020B0604020202020204" pitchFamily="34" charset="0"/>
              </a:rPr>
              <a:t>вместе с </a:t>
            </a:r>
            <a:r>
              <a:rPr lang="ru-RU" altLang="ru-RU" sz="2400" dirty="0" smtClean="0">
                <a:solidFill>
                  <a:srgbClr val="000000"/>
                </a:solidFill>
                <a:latin typeface="Arial" panose="020B0604020202020204" pitchFamily="34" charset="0"/>
                <a:ea typeface="+mn-ea"/>
                <a:cs typeface="Arial" panose="020B0604020202020204" pitchFamily="34" charset="0"/>
              </a:rPr>
              <a:t>детьми выучить текст колыбельной песни и напеть её.</a:t>
            </a:r>
            <a:br>
              <a:rPr lang="ru-RU" altLang="ru-RU" sz="2400" dirty="0" smtClean="0">
                <a:solidFill>
                  <a:srgbClr val="000000"/>
                </a:solidFill>
                <a:latin typeface="Arial" panose="020B0604020202020204" pitchFamily="34" charset="0"/>
                <a:ea typeface="+mn-ea"/>
                <a:cs typeface="Arial" panose="020B0604020202020204" pitchFamily="34" charset="0"/>
              </a:rPr>
            </a:br>
            <a:r>
              <a:rPr lang="ru-RU" altLang="ru-RU" sz="2400" dirty="0" smtClean="0">
                <a:solidFill>
                  <a:srgbClr val="000000"/>
                </a:solidFill>
                <a:latin typeface="Arial" panose="020B0604020202020204" pitchFamily="34" charset="0"/>
                <a:ea typeface="+mn-ea"/>
                <a:cs typeface="Arial" panose="020B0604020202020204" pitchFamily="34" charset="0"/>
              </a:rPr>
              <a:t>	Выберите любую из предложенных.</a:t>
            </a:r>
            <a:br>
              <a:rPr lang="ru-RU" altLang="ru-RU" sz="2400" dirty="0" smtClean="0">
                <a:solidFill>
                  <a:srgbClr val="000000"/>
                </a:solidFill>
                <a:latin typeface="Arial" panose="020B0604020202020204" pitchFamily="34" charset="0"/>
                <a:ea typeface="+mn-ea"/>
                <a:cs typeface="Arial" panose="020B0604020202020204" pitchFamily="34" charset="0"/>
              </a:rPr>
            </a:br>
            <a:r>
              <a:rPr lang="ru-RU" altLang="ru-RU" sz="2400" dirty="0" smtClean="0">
                <a:solidFill>
                  <a:srgbClr val="000000"/>
                </a:solidFill>
                <a:latin typeface="Arial" panose="020B0604020202020204" pitchFamily="34" charset="0"/>
                <a:ea typeface="+mn-ea"/>
                <a:cs typeface="Arial" panose="020B0604020202020204" pitchFamily="34" charset="0"/>
              </a:rPr>
              <a:t>	Имя </a:t>
            </a:r>
            <a:r>
              <a:rPr lang="ru-RU" altLang="ru-RU" sz="2400" dirty="0">
                <a:solidFill>
                  <a:srgbClr val="000000"/>
                </a:solidFill>
                <a:latin typeface="Arial" panose="020B0604020202020204" pitchFamily="34" charset="0"/>
                <a:ea typeface="+mn-ea"/>
                <a:cs typeface="Arial" panose="020B0604020202020204" pitchFamily="34" charset="0"/>
              </a:rPr>
              <a:t>в тексте можно заменить на имя ребенка. </a:t>
            </a:r>
            <a:r>
              <a:rPr lang="ru-RU" altLang="ru-RU" sz="2400" dirty="0" smtClean="0">
                <a:solidFill>
                  <a:srgbClr val="000000"/>
                </a:solidFill>
                <a:latin typeface="Arial" panose="020B0604020202020204" pitchFamily="34" charset="0"/>
                <a:ea typeface="+mn-ea"/>
                <a:cs typeface="Arial" panose="020B0604020202020204" pitchFamily="34" charset="0"/>
              </a:rPr>
              <a:t>	Если ребенок захочет, спойте  вместе с ним </a:t>
            </a:r>
            <a:r>
              <a:rPr lang="ru-RU" altLang="ru-RU" sz="2400" dirty="0">
                <a:solidFill>
                  <a:srgbClr val="000000"/>
                </a:solidFill>
                <a:latin typeface="Arial" panose="020B0604020202020204" pitchFamily="34" charset="0"/>
                <a:ea typeface="+mn-ea"/>
                <a:cs typeface="Arial" panose="020B0604020202020204" pitchFamily="34" charset="0"/>
              </a:rPr>
              <a:t>колыбельную любимой кукле или плюшевой игрушке</a:t>
            </a:r>
            <a:r>
              <a:rPr lang="ru-RU" altLang="ru-RU" sz="2400" dirty="0" smtClean="0">
                <a:solidFill>
                  <a:srgbClr val="000000"/>
                </a:solidFill>
                <a:latin typeface="Arial" panose="020B0604020202020204" pitchFamily="34" charset="0"/>
                <a:ea typeface="+mn-ea"/>
                <a:cs typeface="Arial" panose="020B0604020202020204" pitchFamily="34" charset="0"/>
              </a:rPr>
              <a:t>.</a:t>
            </a:r>
            <a:endParaRPr lang="ru-RU" sz="2400" dirty="0"/>
          </a:p>
        </p:txBody>
      </p:sp>
      <p:sp>
        <p:nvSpPr>
          <p:cNvPr id="8195" name="Rectangle 3"/>
          <p:cNvSpPr>
            <a:spLocks noGrp="1"/>
          </p:cNvSpPr>
          <p:nvPr>
            <p:ph sz="half" idx="1"/>
          </p:nvPr>
        </p:nvSpPr>
        <p:spPr>
          <a:xfrm>
            <a:off x="685800" y="6172200"/>
            <a:ext cx="3886200" cy="234950"/>
          </a:xfrm>
        </p:spPr>
        <p:txBody>
          <a:bodyPr/>
          <a:lstStyle/>
          <a:p>
            <a:pPr marL="0" indent="0" algn="ctr" defTabSz="914400" eaLnBrk="1" hangingPunct="1">
              <a:lnSpc>
                <a:spcPct val="100000"/>
              </a:lnSpc>
              <a:spcBef>
                <a:spcPct val="0"/>
              </a:spcBef>
              <a:buFont typeface="Arial" panose="020B0604020202020204" pitchFamily="34" charset="0"/>
              <a:buNone/>
            </a:pPr>
            <a:endParaRPr lang="ru-RU" altLang="ru-RU" sz="2400" i="1" smtClean="0">
              <a:solidFill>
                <a:srgbClr val="002060"/>
              </a:solidFill>
            </a:endParaRPr>
          </a:p>
        </p:txBody>
      </p:sp>
      <p:sp>
        <p:nvSpPr>
          <p:cNvPr id="8196" name="Прямоугольник 3"/>
          <p:cNvSpPr>
            <a:spLocks noChangeArrowheads="1"/>
          </p:cNvSpPr>
          <p:nvPr/>
        </p:nvSpPr>
        <p:spPr bwMode="auto">
          <a:xfrm>
            <a:off x="4818063" y="2693988"/>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a:solidFill>
                  <a:srgbClr val="000000"/>
                </a:solidFill>
                <a:latin typeface="PTSerif"/>
              </a:rPr>
              <a:t>­</a:t>
            </a:r>
            <a:endParaRPr lang="ru-RU" altLang="ru-RU" sz="2400" i="1">
              <a:solidFill>
                <a:srgbClr val="002060"/>
              </a:solidFill>
              <a:latin typeface="Arial" panose="020B0604020202020204" pitchFamily="34" charset="0"/>
              <a:cs typeface="Arial" panose="020B0604020202020204" pitchFamily="34" charset="0"/>
            </a:endParaRPr>
          </a:p>
        </p:txBody>
      </p:sp>
      <p:sp>
        <p:nvSpPr>
          <p:cNvPr id="4" name="Стрелка вниз 3"/>
          <p:cNvSpPr/>
          <p:nvPr/>
        </p:nvSpPr>
        <p:spPr>
          <a:xfrm>
            <a:off x="3962400" y="4114800"/>
            <a:ext cx="1398588" cy="184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33400"/>
            <a:ext cx="8315325" cy="533400"/>
          </a:xfrm>
        </p:spPr>
        <p:txBody>
          <a:bodyPr/>
          <a:lstStyle/>
          <a:p>
            <a:pPr algn="ctr" defTabSz="914400" eaLnBrk="1" hangingPunct="1">
              <a:lnSpc>
                <a:spcPct val="100000"/>
              </a:lnSpc>
              <a:defRPr/>
            </a:pPr>
            <a:r>
              <a:rPr lang="ru-RU" altLang="ru-RU" sz="4000" b="1" dirty="0" smtClean="0">
                <a:solidFill>
                  <a:schemeClr val="accent1"/>
                </a:solidFill>
                <a:latin typeface="Arial" panose="020B0604020202020204" pitchFamily="34" charset="0"/>
                <a:ea typeface="+mn-ea"/>
                <a:cs typeface="Arial" panose="020B0604020202020204" pitchFamily="34" charset="0"/>
              </a:rPr>
              <a:t>Колыбельные</a:t>
            </a:r>
            <a:r>
              <a:rPr lang="ru-RU" altLang="ru-RU" sz="2600" b="1" dirty="0" smtClean="0">
                <a:solidFill>
                  <a:srgbClr val="000000"/>
                </a:solidFill>
                <a:latin typeface="Arial" panose="020B0604020202020204" pitchFamily="34" charset="0"/>
                <a:ea typeface="+mn-ea"/>
                <a:cs typeface="Arial" panose="020B0604020202020204" pitchFamily="34" charset="0"/>
              </a:rPr>
              <a:t>	</a:t>
            </a:r>
            <a:endParaRPr lang="ru-RU" sz="2400" dirty="0"/>
          </a:p>
        </p:txBody>
      </p:sp>
      <p:sp>
        <p:nvSpPr>
          <p:cNvPr id="9219" name="Rectangle 3"/>
          <p:cNvSpPr>
            <a:spLocks noGrp="1"/>
          </p:cNvSpPr>
          <p:nvPr>
            <p:ph sz="half" idx="1"/>
          </p:nvPr>
        </p:nvSpPr>
        <p:spPr>
          <a:xfrm>
            <a:off x="609600" y="1676400"/>
            <a:ext cx="3886200" cy="2286000"/>
          </a:xfrm>
        </p:spPr>
        <p:txBody>
          <a:bodyPr/>
          <a:lstStyle/>
          <a:p>
            <a:pPr marL="0" indent="0" algn="ctr" defTabSz="914400" eaLnBrk="1" hangingPunct="1">
              <a:lnSpc>
                <a:spcPct val="100000"/>
              </a:lnSpc>
              <a:spcBef>
                <a:spcPct val="0"/>
              </a:spcBef>
              <a:buFont typeface="Arial" panose="020B0604020202020204" pitchFamily="34" charset="0"/>
              <a:buNone/>
            </a:pPr>
            <a:r>
              <a:rPr lang="ru-RU" altLang="ru-RU" sz="2400" i="1" smtClean="0">
                <a:solidFill>
                  <a:srgbClr val="002060"/>
                </a:solidFill>
                <a:latin typeface="Arial" panose="020B0604020202020204" pitchFamily="34" charset="0"/>
                <a:cs typeface="Arial" panose="020B0604020202020204" pitchFamily="34" charset="0"/>
              </a:rPr>
              <a:t>Баю-баюшки, бай-бай,</a:t>
            </a:r>
          </a:p>
          <a:p>
            <a:pPr marL="0" indent="0" algn="ctr" defTabSz="914400" eaLnBrk="1" hangingPunct="1">
              <a:lnSpc>
                <a:spcPct val="100000"/>
              </a:lnSpc>
              <a:spcBef>
                <a:spcPct val="0"/>
              </a:spcBef>
              <a:buFont typeface="Arial" panose="020B0604020202020204" pitchFamily="34" charset="0"/>
              <a:buNone/>
            </a:pPr>
            <a:r>
              <a:rPr lang="ru-RU" altLang="ru-RU" sz="2400" i="1" smtClean="0">
                <a:solidFill>
                  <a:srgbClr val="002060"/>
                </a:solidFill>
                <a:latin typeface="Arial" panose="020B0604020202020204" pitchFamily="34" charset="0"/>
                <a:cs typeface="Arial" panose="020B0604020202020204" pitchFamily="34" charset="0"/>
              </a:rPr>
              <a:t>Маша, Маша, засыпай.</a:t>
            </a:r>
          </a:p>
          <a:p>
            <a:pPr marL="0" indent="0" algn="ctr" defTabSz="914400" eaLnBrk="1" hangingPunct="1">
              <a:lnSpc>
                <a:spcPct val="100000"/>
              </a:lnSpc>
              <a:spcBef>
                <a:spcPct val="0"/>
              </a:spcBef>
              <a:buFont typeface="Arial" panose="020B0604020202020204" pitchFamily="34" charset="0"/>
              <a:buNone/>
            </a:pPr>
            <a:r>
              <a:rPr lang="ru-RU" altLang="ru-RU" sz="2400" i="1" smtClean="0">
                <a:solidFill>
                  <a:srgbClr val="002060"/>
                </a:solidFill>
                <a:latin typeface="Arial" panose="020B0604020202020204" pitchFamily="34" charset="0"/>
                <a:cs typeface="Arial" panose="020B0604020202020204" pitchFamily="34" charset="0"/>
              </a:rPr>
              <a:t>Крепче глазки закрывай,</a:t>
            </a:r>
          </a:p>
          <a:p>
            <a:pPr marL="0" indent="0" algn="ctr" defTabSz="914400" eaLnBrk="1" hangingPunct="1">
              <a:lnSpc>
                <a:spcPct val="100000"/>
              </a:lnSpc>
              <a:spcBef>
                <a:spcPct val="0"/>
              </a:spcBef>
              <a:buFont typeface="Arial" panose="020B0604020202020204" pitchFamily="34" charset="0"/>
              <a:buNone/>
            </a:pPr>
            <a:r>
              <a:rPr lang="ru-RU" altLang="ru-RU" sz="2400" i="1" smtClean="0">
                <a:solidFill>
                  <a:srgbClr val="002060"/>
                </a:solidFill>
                <a:latin typeface="Arial" panose="020B0604020202020204" pitchFamily="34" charset="0"/>
                <a:cs typeface="Arial" panose="020B0604020202020204" pitchFamily="34" charset="0"/>
              </a:rPr>
              <a:t>Поскорее засыпай.</a:t>
            </a:r>
          </a:p>
          <a:p>
            <a:pPr marL="0" indent="0" algn="ctr" defTabSz="914400" eaLnBrk="1" hangingPunct="1">
              <a:lnSpc>
                <a:spcPct val="100000"/>
              </a:lnSpc>
              <a:spcBef>
                <a:spcPct val="0"/>
              </a:spcBef>
              <a:buFont typeface="Arial" panose="020B0604020202020204" pitchFamily="34" charset="0"/>
              <a:buNone/>
            </a:pPr>
            <a:r>
              <a:rPr lang="ru-RU" altLang="ru-RU" sz="2400" i="1" smtClean="0">
                <a:solidFill>
                  <a:srgbClr val="002060"/>
                </a:solidFill>
                <a:latin typeface="Arial" panose="020B0604020202020204" pitchFamily="34" charset="0"/>
                <a:cs typeface="Arial" panose="020B0604020202020204" pitchFamily="34" charset="0"/>
              </a:rPr>
              <a:t>Глазки-глазки закрывай,</a:t>
            </a:r>
          </a:p>
          <a:p>
            <a:pPr marL="0" indent="0" algn="ctr" defTabSz="914400" eaLnBrk="1" hangingPunct="1">
              <a:lnSpc>
                <a:spcPct val="100000"/>
              </a:lnSpc>
              <a:spcBef>
                <a:spcPct val="0"/>
              </a:spcBef>
              <a:buFont typeface="Arial" panose="020B0604020202020204" pitchFamily="34" charset="0"/>
              <a:buNone/>
            </a:pPr>
            <a:r>
              <a:rPr lang="ru-RU" altLang="ru-RU" sz="2400" i="1" smtClean="0">
                <a:solidFill>
                  <a:srgbClr val="002060"/>
                </a:solidFill>
                <a:latin typeface="Arial" panose="020B0604020202020204" pitchFamily="34" charset="0"/>
                <a:cs typeface="Arial" panose="020B0604020202020204" pitchFamily="34" charset="0"/>
              </a:rPr>
              <a:t>Баю-баюшки-бай-бай.</a:t>
            </a:r>
            <a:endParaRPr lang="ru-RU" altLang="ru-RU" sz="2400" i="1" smtClean="0">
              <a:solidFill>
                <a:srgbClr val="002060"/>
              </a:solidFill>
            </a:endParaRPr>
          </a:p>
        </p:txBody>
      </p:sp>
      <p:sp>
        <p:nvSpPr>
          <p:cNvPr id="9220" name="Прямоугольник 3"/>
          <p:cNvSpPr>
            <a:spLocks noChangeArrowheads="1"/>
          </p:cNvSpPr>
          <p:nvPr/>
        </p:nvSpPr>
        <p:spPr bwMode="auto">
          <a:xfrm>
            <a:off x="4797425" y="1660525"/>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a:solidFill>
                  <a:srgbClr val="000000"/>
                </a:solidFill>
                <a:latin typeface="PTSerif"/>
              </a:rPr>
              <a:t>­</a:t>
            </a:r>
            <a:r>
              <a:rPr lang="ru-RU" altLang="ru-RU" sz="2400" i="1">
                <a:solidFill>
                  <a:srgbClr val="002060"/>
                </a:solidFill>
                <a:latin typeface="Arial" panose="020B0604020202020204" pitchFamily="34" charset="0"/>
                <a:cs typeface="Arial" panose="020B0604020202020204" pitchFamily="34" charset="0"/>
              </a:rPr>
              <a:t>Люли-люли-люленьки, </a:t>
            </a:r>
          </a:p>
          <a:p>
            <a:pPr algn="ctr"/>
            <a:r>
              <a:rPr lang="ru-RU" altLang="ru-RU" sz="2400" i="1">
                <a:solidFill>
                  <a:srgbClr val="002060"/>
                </a:solidFill>
                <a:latin typeface="Arial" panose="020B0604020202020204" pitchFamily="34" charset="0"/>
                <a:cs typeface="Arial" panose="020B0604020202020204" pitchFamily="34" charset="0"/>
              </a:rPr>
              <a:t>Прилетели гуленьки.</a:t>
            </a:r>
            <a:br>
              <a:rPr lang="ru-RU" altLang="ru-RU" sz="2400" i="1">
                <a:solidFill>
                  <a:srgbClr val="002060"/>
                </a:solidFill>
                <a:latin typeface="Arial" panose="020B0604020202020204" pitchFamily="34" charset="0"/>
                <a:cs typeface="Arial" panose="020B0604020202020204" pitchFamily="34" charset="0"/>
              </a:rPr>
            </a:br>
            <a:r>
              <a:rPr lang="ru-RU" altLang="ru-RU" sz="2400" i="1">
                <a:solidFill>
                  <a:srgbClr val="002060"/>
                </a:solidFill>
                <a:latin typeface="Arial" panose="020B0604020202020204" pitchFamily="34" charset="0"/>
                <a:cs typeface="Arial" panose="020B0604020202020204" pitchFamily="34" charset="0"/>
              </a:rPr>
              <a:t>Стали гули ворковать, </a:t>
            </a:r>
          </a:p>
          <a:p>
            <a:pPr algn="ctr"/>
            <a:r>
              <a:rPr lang="ru-RU" altLang="ru-RU" sz="2400" i="1">
                <a:solidFill>
                  <a:srgbClr val="002060"/>
                </a:solidFill>
                <a:latin typeface="Arial" panose="020B0604020202020204" pitchFamily="34" charset="0"/>
                <a:cs typeface="Arial" panose="020B0604020202020204" pitchFamily="34" charset="0"/>
              </a:rPr>
              <a:t>Стал наш Ваня засыпать.</a:t>
            </a:r>
            <a:br>
              <a:rPr lang="ru-RU" altLang="ru-RU" sz="2400" i="1">
                <a:solidFill>
                  <a:srgbClr val="002060"/>
                </a:solidFill>
                <a:latin typeface="Arial" panose="020B0604020202020204" pitchFamily="34" charset="0"/>
                <a:cs typeface="Arial" panose="020B0604020202020204" pitchFamily="34" charset="0"/>
              </a:rPr>
            </a:br>
            <a:r>
              <a:rPr lang="ru-RU" altLang="ru-RU" sz="2400" i="1">
                <a:solidFill>
                  <a:srgbClr val="002060"/>
                </a:solidFill>
                <a:latin typeface="Arial" panose="020B0604020202020204" pitchFamily="34" charset="0"/>
                <a:cs typeface="Arial" panose="020B0604020202020204" pitchFamily="34" charset="0"/>
              </a:rPr>
              <a:t>Люли-люли-люли-люленьки, </a:t>
            </a:r>
          </a:p>
          <a:p>
            <a:pPr algn="ctr"/>
            <a:r>
              <a:rPr lang="ru-RU" altLang="ru-RU" sz="2400" i="1">
                <a:solidFill>
                  <a:srgbClr val="002060"/>
                </a:solidFill>
                <a:latin typeface="Arial" panose="020B0604020202020204" pitchFamily="34" charset="0"/>
                <a:cs typeface="Arial" panose="020B0604020202020204" pitchFamily="34" charset="0"/>
              </a:rPr>
              <a:t>Прилетели гуленьки.</a:t>
            </a:r>
          </a:p>
          <a:p>
            <a:pPr algn="ctr"/>
            <a:r>
              <a:rPr lang="ru-RU" altLang="ru-RU" sz="2400" i="1">
                <a:solidFill>
                  <a:srgbClr val="002060"/>
                </a:solidFill>
                <a:latin typeface="Arial" panose="020B0604020202020204" pitchFamily="34" charset="0"/>
                <a:cs typeface="Arial" panose="020B0604020202020204" pitchFamily="34" charset="0"/>
              </a:rPr>
              <a:t>Бай-бай, бай-бай, </a:t>
            </a:r>
          </a:p>
          <a:p>
            <a:pPr algn="ctr"/>
            <a:r>
              <a:rPr lang="ru-RU" altLang="ru-RU" sz="2400" i="1">
                <a:solidFill>
                  <a:srgbClr val="002060"/>
                </a:solidFill>
                <a:latin typeface="Arial" panose="020B0604020202020204" pitchFamily="34" charset="0"/>
                <a:cs typeface="Arial" panose="020B0604020202020204" pitchFamily="34" charset="0"/>
              </a:rPr>
              <a:t>Поскорее засыпай.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Заголовок 1"/>
          <p:cNvSpPr>
            <a:spLocks noGrp="1"/>
          </p:cNvSpPr>
          <p:nvPr>
            <p:ph type="title"/>
          </p:nvPr>
        </p:nvSpPr>
        <p:spPr>
          <a:xfrm>
            <a:off x="609600" y="1524000"/>
            <a:ext cx="8077200" cy="2644775"/>
          </a:xfrm>
        </p:spPr>
        <p:txBody>
          <a:bodyPr rtlCol="0">
            <a:normAutofit fontScale="90000"/>
          </a:bodyPr>
          <a:lstStyle/>
          <a:p>
            <a:pPr>
              <a:defRPr/>
            </a:pPr>
            <a:r>
              <a:rPr lang="ru-RU" altLang="ru-RU" dirty="0" smtClean="0">
                <a:latin typeface="Times New Roman" panose="02020603050405020304" pitchFamily="18" charset="0"/>
                <a:cs typeface="Times New Roman" panose="02020603050405020304" pitchFamily="18" charset="0"/>
              </a:rPr>
              <a:t/>
            </a:r>
            <a:br>
              <a:rPr lang="ru-RU" altLang="ru-RU" dirty="0" smtClean="0">
                <a:latin typeface="Times New Roman" panose="02020603050405020304" pitchFamily="18" charset="0"/>
                <a:cs typeface="Times New Roman" panose="02020603050405020304" pitchFamily="18" charset="0"/>
              </a:rPr>
            </a:br>
            <a:r>
              <a:rPr lang="ru-RU" altLang="ru-RU" dirty="0">
                <a:latin typeface="Times New Roman" panose="02020603050405020304" pitchFamily="18" charset="0"/>
                <a:cs typeface="Times New Roman" panose="02020603050405020304" pitchFamily="18" charset="0"/>
              </a:rPr>
              <a:t>	</a:t>
            </a:r>
            <a:r>
              <a:rPr lang="ru-RU" altLang="ru-RU" sz="2700" dirty="0" smtClean="0">
                <a:latin typeface="Arial" panose="020B0604020202020204" pitchFamily="34" charset="0"/>
                <a:cs typeface="Arial" panose="020B0604020202020204" pitchFamily="34" charset="0"/>
              </a:rPr>
              <a:t>Послушайте, пожалуйста, с детьми колыбельные песни, придуманные композиторами. Если получится, можно выучить.</a:t>
            </a:r>
            <a:br>
              <a:rPr lang="ru-RU" altLang="ru-RU" sz="2700" dirty="0" smtClean="0">
                <a:latin typeface="Arial" panose="020B0604020202020204" pitchFamily="34" charset="0"/>
                <a:cs typeface="Arial" panose="020B0604020202020204" pitchFamily="34" charset="0"/>
              </a:rPr>
            </a:br>
            <a:r>
              <a:rPr lang="ru-RU" altLang="ru-RU" sz="3100" dirty="0">
                <a:latin typeface="Times New Roman" panose="02020603050405020304" pitchFamily="18" charset="0"/>
                <a:cs typeface="Times New Roman" panose="02020603050405020304" pitchFamily="18" charset="0"/>
              </a:rPr>
              <a:t/>
            </a:r>
            <a:br>
              <a:rPr lang="ru-RU" altLang="ru-RU" sz="3100" dirty="0">
                <a:latin typeface="Times New Roman" panose="02020603050405020304" pitchFamily="18" charset="0"/>
                <a:cs typeface="Times New Roman" panose="02020603050405020304" pitchFamily="18" charset="0"/>
              </a:rPr>
            </a:br>
            <a:r>
              <a:rPr lang="ru-RU" altLang="ru-RU" sz="2700" b="1" dirty="0" smtClean="0">
                <a:solidFill>
                  <a:schemeClr val="accent1"/>
                </a:solidFill>
                <a:latin typeface="Arial" panose="020B0604020202020204" pitchFamily="34" charset="0"/>
                <a:cs typeface="Arial" panose="020B0604020202020204" pitchFamily="34" charset="0"/>
              </a:rPr>
              <a:t>«Колыбельная медведицы»</a:t>
            </a:r>
            <a:br>
              <a:rPr lang="ru-RU" altLang="ru-RU" sz="2700" b="1" dirty="0" smtClean="0">
                <a:solidFill>
                  <a:schemeClr val="accent1"/>
                </a:solidFill>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музыка Евгения </a:t>
            </a:r>
            <a:r>
              <a:rPr lang="ru-RU" altLang="ru-RU" sz="2700" dirty="0" err="1" smtClean="0">
                <a:latin typeface="Arial" panose="020B0604020202020204" pitchFamily="34" charset="0"/>
                <a:cs typeface="Arial" panose="020B0604020202020204" pitchFamily="34" charset="0"/>
              </a:rPr>
              <a:t>Крылатова</a:t>
            </a:r>
            <a:r>
              <a:rPr lang="ru-RU" altLang="ru-RU" sz="2700" dirty="0" smtClean="0">
                <a:latin typeface="Arial" panose="020B0604020202020204" pitchFamily="34" charset="0"/>
                <a:cs typeface="Arial" panose="020B0604020202020204" pitchFamily="34" charset="0"/>
              </a:rPr>
              <a:t>, </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слова Юрия Яковлева </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(песня звучит с мультфильме «Умка»).</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
            </a:r>
            <a:br>
              <a:rPr lang="ru-RU" altLang="ru-RU" sz="2700" dirty="0" smtClean="0">
                <a:latin typeface="Arial" panose="020B0604020202020204" pitchFamily="34" charset="0"/>
                <a:cs typeface="Arial" panose="020B0604020202020204" pitchFamily="34" charset="0"/>
              </a:rPr>
            </a:br>
            <a:r>
              <a:rPr lang="ru-RU" altLang="ru-RU" sz="2700" dirty="0">
                <a:latin typeface="Arial" panose="020B0604020202020204" pitchFamily="34" charset="0"/>
                <a:cs typeface="Arial" panose="020B0604020202020204" pitchFamily="34" charset="0"/>
              </a:rPr>
              <a:t/>
            </a:r>
            <a:br>
              <a:rPr lang="ru-RU" altLang="ru-RU" sz="2700" dirty="0">
                <a:latin typeface="Arial" panose="020B0604020202020204" pitchFamily="34" charset="0"/>
                <a:cs typeface="Arial" panose="020B0604020202020204" pitchFamily="34" charset="0"/>
              </a:rPr>
            </a:br>
            <a:r>
              <a:rPr lang="ru-RU" altLang="ru-RU" sz="2700" b="1" dirty="0" smtClean="0">
                <a:solidFill>
                  <a:schemeClr val="accent1"/>
                </a:solidFill>
                <a:latin typeface="Arial" panose="020B0604020202020204" pitchFamily="34" charset="0"/>
                <a:cs typeface="Arial" panose="020B0604020202020204" pitchFamily="34" charset="0"/>
              </a:rPr>
              <a:t>«Колыбельная кошки»</a:t>
            </a:r>
            <a:br>
              <a:rPr lang="ru-RU" altLang="ru-RU" sz="2700" b="1" dirty="0" smtClean="0">
                <a:solidFill>
                  <a:schemeClr val="accent1"/>
                </a:solidFill>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музыка Алексея Рыбникова,</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слова Александра Санина </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(песня звучит в мультфильме </a:t>
            </a:r>
            <a:br>
              <a:rPr lang="ru-RU" altLang="ru-RU" sz="2700" dirty="0" smtClean="0">
                <a:latin typeface="Arial" panose="020B0604020202020204" pitchFamily="34" charset="0"/>
                <a:cs typeface="Arial" panose="020B0604020202020204" pitchFamily="34" charset="0"/>
              </a:rPr>
            </a:br>
            <a:r>
              <a:rPr lang="ru-RU" altLang="ru-RU" sz="2700" dirty="0" smtClean="0">
                <a:latin typeface="Arial" panose="020B0604020202020204" pitchFamily="34" charset="0"/>
                <a:cs typeface="Arial" panose="020B0604020202020204" pitchFamily="34" charset="0"/>
              </a:rPr>
              <a:t> «Кошка, гулявшая сама по себе»)</a:t>
            </a:r>
            <a:endParaRPr lang="ru-RU" altLang="ru-RU" sz="2700" dirty="0">
              <a:latin typeface="Arial" panose="020B0604020202020204" pitchFamily="34" charset="0"/>
              <a:cs typeface="Arial" panose="020B0604020202020204" pitchFamily="34" charset="0"/>
            </a:endParaRPr>
          </a:p>
        </p:txBody>
      </p:sp>
      <p:pic>
        <p:nvPicPr>
          <p:cNvPr id="10243" name="Picture 5" descr="Picture backgrou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3788" y="4267200"/>
            <a:ext cx="266858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9975" y="1490663"/>
            <a:ext cx="271621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TotalTime>
  <Words>139</Words>
  <Application>Microsoft Office PowerPoint</Application>
  <PresentationFormat>Экран (4:3)</PresentationFormat>
  <Paragraphs>41</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Calibri</vt:lpstr>
      <vt:lpstr>Arial</vt:lpstr>
      <vt:lpstr>Calibri Light</vt:lpstr>
      <vt:lpstr>Times New Roman</vt:lpstr>
      <vt:lpstr>Cambria Math</vt:lpstr>
      <vt:lpstr>PTSerif</vt:lpstr>
      <vt:lpstr>Тема Office</vt:lpstr>
      <vt:lpstr>Муниципальное бюджетное учреждение дополнительного образования «Центр внешкольной работы»</vt:lpstr>
      <vt:lpstr>Здравствуйте, уважаемые родители и дети!  Предлагаю сегодня поговорить про колыбельные песни.    Тише, тише, не шумите!  Наши малыши устали,  Целый день они играли.</vt:lpstr>
      <vt:lpstr>Колыбельные песни – это древний жанр, придуманный народом. Плавная песня, напеваемая для успокаивания младенца.   Малыши не всегда бодрствуют, как взрослые. Они ещё маленькие, капризничают, плачут, устают, трут глазки…  Поэтому им нужно обязательно, как можно больше спать. </vt:lpstr>
      <vt:lpstr>Где же спит малыш? Постелька, в которой убаюкивают малыша, называется колыбелька. </vt:lpstr>
      <vt:lpstr>  Посмотрите, в каких колыбельках укладывали раньше малышей.   </vt:lpstr>
      <vt:lpstr>Презентация PowerPoint</vt:lpstr>
      <vt:lpstr>Задание   Попробуйте вместе с детьми выучить текст колыбельной песни и напеть её.  Выберите любую из предложенных.  Имя в тексте можно заменить на имя ребенка.  Если ребенок захочет, спойте  вместе с ним колыбельную любимой кукле или плюшевой игрушке.</vt:lpstr>
      <vt:lpstr>Колыбельные </vt:lpstr>
      <vt:lpstr>  Послушайте, пожалуйста, с детьми колыбельные песни, придуманные композиторами. Если получится, можно выучить.  «Колыбельная медведицы» музыка Евгения Крылатова,  слова Юрия Яковлева  (песня звучит с мультфильме «Умка»).    «Колыбельная кошки» музыка Алексея Рыбникова, слова Александра Санина  (песня звучит в мультфильме   «Кошка, гулявшая сама по себе»)</vt:lpstr>
      <vt:lpstr>    Задание    Вспомните и напойте детям колыбельные песни, какие вы им пели, когда они были совсем маленькие. Пусть дети запомнят из колыбельных несколько строчек…   На следующем нашем занятии мы обязательно поговорим про «мамины колыбельные».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dc:creator>
  <cp:lastModifiedBy>Евгений</cp:lastModifiedBy>
  <cp:revision>54</cp:revision>
  <cp:lastPrinted>1601-01-01T00:00:00Z</cp:lastPrinted>
  <dcterms:created xsi:type="dcterms:W3CDTF">2013-10-07T07:39:13Z</dcterms:created>
  <dcterms:modified xsi:type="dcterms:W3CDTF">2025-03-29T08:41:14Z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