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76" r:id="rId4"/>
    <p:sldId id="259" r:id="rId5"/>
    <p:sldId id="260" r:id="rId6"/>
    <p:sldId id="261" r:id="rId7"/>
    <p:sldId id="262" r:id="rId8"/>
    <p:sldId id="263" r:id="rId9"/>
    <p:sldId id="266" r:id="rId10"/>
    <p:sldId id="267" r:id="rId11"/>
    <p:sldId id="268" r:id="rId12"/>
    <p:sldId id="269" r:id="rId13"/>
    <p:sldId id="270" r:id="rId14"/>
    <p:sldId id="273" r:id="rId15"/>
    <p:sldId id="274" r:id="rId16"/>
    <p:sldId id="271" r:id="rId17"/>
    <p:sldId id="272" r:id="rId18"/>
    <p:sldId id="275" r:id="rId19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892A9A-8A8E-4AAF-A0BF-3AEE90EACCF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17757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F84150-7811-4B55-8237-30659E3E4B9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96883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DBFB6E-C8C3-4AEA-AEEE-1C6D746D410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16018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15F62F-5F79-4096-B550-B32A0A393B8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27887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DD9B5D-7A83-454F-8A3E-C7C5683A133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41306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F33AD2-54ED-42CE-8638-F7A79882E72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59820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AE9D2B-A1A6-4163-A9AA-03EF6D6B867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37251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785871-297D-41D2-93E2-54F614BEA90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62845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5A320-3CCD-434C-8508-9B67A6D7C13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00949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F9361A-34C0-4FC7-9E76-63F96AE0E6A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6625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27A5E8-F8CA-4508-9075-F47367F0D1F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32133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8C1E1192-0BA4-4609-8C3D-9F89243C0F9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ользователь\Desktop\ФОНЫ для презентаций\1618451287_26-funart_pro-p-oboi-fon-akvarelnie-razvodi-2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pPr eaLnBrk="1" hangingPunct="1"/>
            <a:r>
              <a:rPr lang="ru-RU" altLang="ru-RU" sz="1600" smtClean="0">
                <a:solidFill>
                  <a:srgbClr val="000099"/>
                </a:solidFill>
              </a:rPr>
              <a:t/>
            </a:r>
            <a:br>
              <a:rPr lang="ru-RU" altLang="ru-RU" sz="1600" smtClean="0">
                <a:solidFill>
                  <a:srgbClr val="000099"/>
                </a:solidFill>
              </a:rPr>
            </a:br>
            <a:r>
              <a:rPr lang="ru-RU" altLang="ru-RU" sz="1600" smtClean="0">
                <a:solidFill>
                  <a:srgbClr val="000099"/>
                </a:solidFill>
              </a:rPr>
              <a:t/>
            </a:r>
            <a:br>
              <a:rPr lang="ru-RU" altLang="ru-RU" sz="1600" smtClean="0">
                <a:solidFill>
                  <a:srgbClr val="000099"/>
                </a:solidFill>
              </a:rPr>
            </a:br>
            <a:r>
              <a:rPr lang="ru-RU" altLang="ru-RU" sz="16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учреждение дополнительного образования</a:t>
            </a:r>
            <a:br>
              <a:rPr lang="ru-RU" altLang="ru-RU" sz="16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внешкольной работы»</a:t>
            </a:r>
          </a:p>
        </p:txBody>
      </p:sp>
      <p:sp>
        <p:nvSpPr>
          <p:cNvPr id="2052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2771775" y="1844675"/>
            <a:ext cx="6192838" cy="792163"/>
          </a:xfrm>
        </p:spPr>
        <p:txBody>
          <a:bodyPr/>
          <a:lstStyle/>
          <a:p>
            <a:pPr marL="0" indent="0" algn="ctr" defTabSz="685800" eaLnBrk="1" hangingPunct="1">
              <a:lnSpc>
                <a:spcPct val="90000"/>
              </a:lnSpc>
              <a:spcBef>
                <a:spcPts val="750"/>
              </a:spcBef>
              <a:buFontTx/>
              <a:buNone/>
            </a:pPr>
            <a:r>
              <a:rPr lang="ru-RU" alt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по изобразительному творчеству</a:t>
            </a:r>
          </a:p>
        </p:txBody>
      </p:sp>
      <p:sp>
        <p:nvSpPr>
          <p:cNvPr id="2053" name="Rectangle 1"/>
          <p:cNvSpPr>
            <a:spLocks noChangeArrowheads="1"/>
          </p:cNvSpPr>
          <p:nvPr/>
        </p:nvSpPr>
        <p:spPr bwMode="auto">
          <a:xfrm>
            <a:off x="3059113" y="2619375"/>
            <a:ext cx="57562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4400" b="1" i="1">
                <a:solidFill>
                  <a:srgbClr val="99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«САКУРА ВЕСНОЙ»</a:t>
            </a:r>
          </a:p>
        </p:txBody>
      </p:sp>
      <p:sp>
        <p:nvSpPr>
          <p:cNvPr id="2054" name="Прямоугольник 1"/>
          <p:cNvSpPr>
            <a:spLocks noChangeArrowheads="1"/>
          </p:cNvSpPr>
          <p:nvPr/>
        </p:nvSpPr>
        <p:spPr bwMode="auto">
          <a:xfrm>
            <a:off x="2124075" y="3251200"/>
            <a:ext cx="6765925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для учащихся 1-2 года обучения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по дополнительной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общеразвивающей программе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 «Радость творчества»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 учащихся  8 – 14 лет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дополнительного образования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Федорова Татьяна Гавриловна</a:t>
            </a:r>
          </a:p>
        </p:txBody>
      </p:sp>
      <p:sp>
        <p:nvSpPr>
          <p:cNvPr id="2055" name="Прямоугольник 5"/>
          <p:cNvSpPr>
            <a:spLocks noChangeArrowheads="1"/>
          </p:cNvSpPr>
          <p:nvPr/>
        </p:nvSpPr>
        <p:spPr bwMode="auto">
          <a:xfrm>
            <a:off x="2286000" y="6089650"/>
            <a:ext cx="457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г. Петропавловск-Камчатский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2025 г.</a:t>
            </a:r>
            <a:endParaRPr lang="en-US" altLang="ru-R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sz="2800" smtClean="0">
                <a:solidFill>
                  <a:srgbClr val="313131"/>
                </a:solidFill>
                <a:latin typeface="Times New Roman" panose="02020603050405020304" pitchFamily="18" charset="0"/>
              </a:rPr>
              <a:t>Закрашиваем фон вокруг дерева в</a:t>
            </a:r>
            <a:br>
              <a:rPr lang="ru-RU" altLang="ru-RU" sz="2800" smtClean="0">
                <a:solidFill>
                  <a:srgbClr val="313131"/>
                </a:solidFill>
                <a:latin typeface="Times New Roman" panose="02020603050405020304" pitchFamily="18" charset="0"/>
              </a:rPr>
            </a:br>
            <a:r>
              <a:rPr lang="ru-RU" altLang="ru-RU" sz="2800" smtClean="0">
                <a:solidFill>
                  <a:srgbClr val="313131"/>
                </a:solidFill>
                <a:latin typeface="Times New Roman" panose="02020603050405020304" pitchFamily="18" charset="0"/>
              </a:rPr>
              <a:t>красно-синем тоне.</a:t>
            </a:r>
            <a:endParaRPr lang="ru-RU" altLang="ru-RU" smtClean="0"/>
          </a:p>
        </p:txBody>
      </p:sp>
      <p:pic>
        <p:nvPicPr>
          <p:cNvPr id="4099" name="Picture 3" descr="C:\Users\Админ\Desktop\ПО МОКРОМУ\НА ПРЕЗЕНТАЦИЮ\8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3913" y="1476375"/>
            <a:ext cx="7496175" cy="5138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549275"/>
            <a:ext cx="7559675" cy="725488"/>
          </a:xfrm>
        </p:spPr>
        <p:txBody>
          <a:bodyPr/>
          <a:lstStyle/>
          <a:p>
            <a:pPr eaLnBrk="1" hangingPunct="1"/>
            <a:r>
              <a:rPr lang="ru-RU" altLang="ru-RU" sz="2800" smtClean="0">
                <a:solidFill>
                  <a:srgbClr val="313131"/>
                </a:solidFill>
                <a:latin typeface="Times New Roman" panose="02020603050405020304" pitchFamily="18" charset="0"/>
              </a:rPr>
              <a:t>Коричневой краской прорисовываем стволы деревьев.</a:t>
            </a:r>
            <a:endParaRPr lang="ru-RU" altLang="ru-RU" smtClean="0"/>
          </a:p>
        </p:txBody>
      </p:sp>
      <p:pic>
        <p:nvPicPr>
          <p:cNvPr id="4100" name="Picture 4" descr="C:\Users\Админ\Desktop\ПО МОКРОМУ\НА ПРЕЗЕНТАЦИЮ\9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0113" y="1412875"/>
            <a:ext cx="7240587" cy="5040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651000" y="260350"/>
            <a:ext cx="6059488" cy="1012825"/>
          </a:xfrm>
        </p:spPr>
        <p:txBody>
          <a:bodyPr/>
          <a:lstStyle/>
          <a:p>
            <a:pPr eaLnBrk="1" hangingPunct="1"/>
            <a:r>
              <a:rPr lang="ru-RU" altLang="ru-RU" sz="2800" smtClean="0">
                <a:solidFill>
                  <a:srgbClr val="313131"/>
                </a:solidFill>
                <a:latin typeface="Times New Roman" panose="02020603050405020304" pitchFamily="18" charset="0"/>
              </a:rPr>
              <a:t>Прорисовываем кусты под деревьями.</a:t>
            </a:r>
            <a:endParaRPr lang="ru-RU" altLang="ru-RU" smtClean="0"/>
          </a:p>
        </p:txBody>
      </p:sp>
      <p:pic>
        <p:nvPicPr>
          <p:cNvPr id="4101" name="Picture 5" descr="C:\Users\Админ\Desktop\ПО МОКРОМУ\НА ПРЕЗЕНТАЦИЮ\1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9950" y="1273175"/>
            <a:ext cx="7621588" cy="5357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619250" y="476250"/>
            <a:ext cx="5843588" cy="706438"/>
          </a:xfrm>
        </p:spPr>
        <p:txBody>
          <a:bodyPr/>
          <a:lstStyle/>
          <a:p>
            <a:pPr eaLnBrk="1" hangingPunct="1"/>
            <a:r>
              <a:rPr lang="ru-RU" altLang="ru-RU" sz="2800" smtClean="0">
                <a:solidFill>
                  <a:srgbClr val="313131"/>
                </a:solidFill>
                <a:latin typeface="Times New Roman" panose="02020603050405020304" pitchFamily="18" charset="0"/>
              </a:rPr>
              <a:t>Рисуем под деревом зелёную траву.</a:t>
            </a:r>
            <a:endParaRPr lang="ru-RU" altLang="ru-RU" smtClean="0"/>
          </a:p>
        </p:txBody>
      </p:sp>
      <p:pic>
        <p:nvPicPr>
          <p:cNvPr id="5125" name="Picture 5" descr="C:\Users\Админ\Desktop\ПО МОКРОМУ\НА ПРЕЗЕНТАЦИЮ\14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42988" y="1412875"/>
            <a:ext cx="7240587" cy="5068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8208962" cy="1081088"/>
          </a:xfrm>
        </p:spPr>
        <p:txBody>
          <a:bodyPr/>
          <a:lstStyle/>
          <a:p>
            <a:pPr eaLnBrk="1" hangingPunct="1"/>
            <a:r>
              <a:rPr lang="ru-RU" altLang="ru-RU" sz="2800" smtClean="0">
                <a:solidFill>
                  <a:srgbClr val="313131"/>
                </a:solidFill>
                <a:latin typeface="Times New Roman" panose="02020603050405020304" pitchFamily="18" charset="0"/>
              </a:rPr>
              <a:t>Рисуем ствол дерева коричневым с черной тенью с правой стороны. Землю тоже рисуем черным</a:t>
            </a:r>
            <a:endParaRPr lang="ru-RU" altLang="ru-RU" smtClean="0"/>
          </a:p>
        </p:txBody>
      </p:sp>
      <p:pic>
        <p:nvPicPr>
          <p:cNvPr id="6149" name="Picture 5" descr="C:\Users\Админ\Desktop\ПО МОКРОМУ\НА ПРЕЗЕНТАЦИЮ\18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1550" y="1557338"/>
            <a:ext cx="7140575" cy="4884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06475" y="333375"/>
            <a:ext cx="7067550" cy="723900"/>
          </a:xfrm>
        </p:spPr>
        <p:txBody>
          <a:bodyPr/>
          <a:lstStyle/>
          <a:p>
            <a:pPr eaLnBrk="1" hangingPunct="1"/>
            <a:r>
              <a:rPr lang="ru-RU" altLang="ru-RU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Прорисовываем коричневой краской ветки дерева, массу цветов – малиновой.</a:t>
            </a:r>
          </a:p>
        </p:txBody>
      </p:sp>
      <p:pic>
        <p:nvPicPr>
          <p:cNvPr id="7172" name="Picture 4" descr="C:\Users\Админ\Desktop\ПО МОКРОМУ\НА ПРЕЗЕНТАЦИЮ\21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06475" y="1412875"/>
            <a:ext cx="7053263" cy="4994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sz="3600" smtClean="0">
                <a:solidFill>
                  <a:srgbClr val="000000"/>
                </a:solidFill>
                <a:latin typeface="Times New Roman" panose="02020603050405020304" pitchFamily="18" charset="0"/>
              </a:rPr>
              <a:t/>
            </a:r>
            <a:br>
              <a:rPr lang="ru-RU" altLang="ru-RU" sz="3600" smtClean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altLang="ru-RU" sz="2800" smtClean="0">
                <a:solidFill>
                  <a:srgbClr val="000000"/>
                </a:solidFill>
                <a:latin typeface="Times New Roman" panose="02020603050405020304" pitchFamily="18" charset="0"/>
              </a:rPr>
              <a:t>На мокром листе рисуем быстро,</a:t>
            </a:r>
            <a:br>
              <a:rPr lang="ru-RU" altLang="ru-RU" sz="2800" smtClean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altLang="ru-RU" sz="2800" smtClean="0">
                <a:solidFill>
                  <a:srgbClr val="000000"/>
                </a:solidFill>
                <a:latin typeface="Times New Roman" panose="02020603050405020304" pitchFamily="18" charset="0"/>
              </a:rPr>
              <a:t> цвета смешиваются  друг с другом.</a:t>
            </a:r>
            <a:br>
              <a:rPr lang="ru-RU" altLang="ru-RU" sz="2800" smtClean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endParaRPr lang="ru-RU" altLang="ru-RU" sz="28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9220" name="Picture 4" descr="C:\Users\Админ\Desktop\ПО МОКРОМУ\НА ПРЕЗЕНТАЦИЮ\29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8350" y="1449388"/>
            <a:ext cx="7607300" cy="5040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720725" y="549275"/>
            <a:ext cx="7940675" cy="796925"/>
          </a:xfrm>
        </p:spPr>
        <p:txBody>
          <a:bodyPr/>
          <a:lstStyle/>
          <a:p>
            <a:pPr eaLnBrk="1" hangingPunct="1"/>
            <a:r>
              <a:rPr lang="ru-RU" altLang="ru-RU" sz="3600" smtClean="0">
                <a:solidFill>
                  <a:srgbClr val="000000"/>
                </a:solidFill>
                <a:latin typeface="Times New Roman" panose="02020603050405020304" pitchFamily="18" charset="0"/>
              </a:rPr>
              <a:t/>
            </a:r>
            <a:br>
              <a:rPr lang="ru-RU" altLang="ru-RU" sz="3600" smtClean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altLang="ru-RU" sz="2800" smtClean="0">
                <a:solidFill>
                  <a:srgbClr val="000000"/>
                </a:solidFill>
                <a:latin typeface="Times New Roman" panose="02020603050405020304" pitchFamily="18" charset="0"/>
              </a:rPr>
              <a:t>Рисуем по сухому листу тоненькой кистью ствол, ветки дерева, траву.</a:t>
            </a:r>
            <a:r>
              <a:rPr lang="ru-RU" altLang="ru-RU" sz="2800" smtClean="0">
                <a:solidFill>
                  <a:srgbClr val="000000"/>
                </a:solidFill>
              </a:rPr>
              <a:t/>
            </a:r>
            <a:br>
              <a:rPr lang="ru-RU" altLang="ru-RU" sz="2800" smtClean="0">
                <a:solidFill>
                  <a:srgbClr val="000000"/>
                </a:solidFill>
              </a:rPr>
            </a:br>
            <a:endParaRPr lang="ru-RU" altLang="ru-RU" sz="2800" smtClean="0">
              <a:solidFill>
                <a:srgbClr val="000000"/>
              </a:solidFill>
            </a:endParaRPr>
          </a:p>
        </p:txBody>
      </p:sp>
      <p:pic>
        <p:nvPicPr>
          <p:cNvPr id="18436" name="Picture 4" descr="Рисунок1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3925" y="1628775"/>
            <a:ext cx="7534275" cy="4716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5511800"/>
            <a:ext cx="6110288" cy="1000125"/>
          </a:xfrm>
        </p:spPr>
        <p:txBody>
          <a:bodyPr/>
          <a:lstStyle/>
          <a:p>
            <a:pPr eaLnBrk="1" hangingPunct="1"/>
            <a:r>
              <a:rPr lang="ru-RU" altLang="ru-RU" sz="3600" b="1" i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Творческих вам успехов!</a:t>
            </a:r>
          </a:p>
        </p:txBody>
      </p:sp>
      <p:sp>
        <p:nvSpPr>
          <p:cNvPr id="19459" name="Объект 1"/>
          <p:cNvSpPr>
            <a:spLocks noGrp="1"/>
          </p:cNvSpPr>
          <p:nvPr>
            <p:ph sz="half" idx="2"/>
          </p:nvPr>
        </p:nvSpPr>
        <p:spPr>
          <a:xfrm>
            <a:off x="1554163" y="260350"/>
            <a:ext cx="5988050" cy="1081088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ru-RU" alt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Ваши работы жду на ближайших занятиях</a:t>
            </a:r>
            <a:r>
              <a:rPr lang="en-US" alt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altLang="ru-RU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0" name="Picture 4" descr="C:\Users\Админ\Desktop\ПО МОКРОМУ\НА ПРЕЗЕНТАЦИЮ\29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38313" y="1624013"/>
            <a:ext cx="5681662" cy="3887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425575"/>
          </a:xfrm>
        </p:spPr>
        <p:txBody>
          <a:bodyPr/>
          <a:lstStyle/>
          <a:p>
            <a:pPr eaLnBrk="1" hangingPunct="1"/>
            <a:r>
              <a:rPr lang="ru-RU" altLang="ru-RU" sz="2800" smtClean="0">
                <a:latin typeface="Times New Roman" panose="02020603050405020304" pitchFamily="18" charset="0"/>
              </a:rPr>
              <a:t>Дорогие ребята!</a:t>
            </a:r>
            <a:br>
              <a:rPr lang="ru-RU" altLang="ru-RU" sz="2800" smtClean="0">
                <a:latin typeface="Times New Roman" panose="02020603050405020304" pitchFamily="18" charset="0"/>
              </a:rPr>
            </a:br>
            <a:r>
              <a:rPr lang="ru-RU" altLang="ru-RU" sz="2800" smtClean="0">
                <a:latin typeface="Times New Roman" panose="02020603050405020304" pitchFamily="18" charset="0"/>
              </a:rPr>
              <a:t> Сегодня мы с вами познакомимся с новым способом работы акварелью.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916113"/>
            <a:ext cx="8496300" cy="4465637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2400" smtClean="0">
                <a:latin typeface="Times New Roman" panose="02020603050405020304" pitchFamily="18" charset="0"/>
              </a:rPr>
              <a:t>    		Акварельный рисунок «по мокрому» основывается на свойстве воды быть отличным растворителем для красок. 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ru-RU" altLang="ru-RU" sz="2400" smtClean="0">
              <a:latin typeface="Times New Roman" panose="02020603050405020304" pitchFamily="18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2400" smtClean="0">
                <a:latin typeface="Times New Roman" panose="02020603050405020304" pitchFamily="18" charset="0"/>
              </a:rPr>
              <a:t>		Основная идея данного способа заключается в том, что во время рисования «по мокрому» бумагу необходимо постоянно увлажнять. Лист бумаги вместе с рисунком увлажняем ватным тампоном, губкой. 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ru-RU" altLang="ru-RU" sz="2400" smtClean="0">
              <a:latin typeface="Times New Roman" panose="02020603050405020304" pitchFamily="18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2400" smtClean="0">
                <a:latin typeface="Times New Roman" panose="02020603050405020304" pitchFamily="18" charset="0"/>
              </a:rPr>
              <a:t>		Формат рисунка небольшой. Бумагу достаточно промыть, сняв лишнюю воду. Когда лист большой, то пока мы рисуем в одном месте, в другом бумага уже высохнет. Надо обеспечить бумаге длительную влажность. </a:t>
            </a:r>
          </a:p>
          <a:p>
            <a:pPr eaLnBrk="1" hangingPunct="1">
              <a:lnSpc>
                <a:spcPct val="90000"/>
              </a:lnSpc>
            </a:pPr>
            <a:endParaRPr lang="ru-RU" altLang="ru-RU" sz="2800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425575"/>
          </a:xfrm>
        </p:spPr>
        <p:txBody>
          <a:bodyPr/>
          <a:lstStyle/>
          <a:p>
            <a:pPr eaLnBrk="1" hangingPunct="1"/>
            <a:r>
              <a:rPr lang="ru-RU" altLang="ru-RU" sz="2800" smtClean="0">
                <a:latin typeface="Times New Roman" panose="02020603050405020304" pitchFamily="18" charset="0"/>
              </a:rPr>
              <a:t>Предлагаю нарисовать весеннюю сакуру </a:t>
            </a:r>
            <a:br>
              <a:rPr lang="ru-RU" altLang="ru-RU" sz="2800" smtClean="0">
                <a:latin typeface="Times New Roman" panose="02020603050405020304" pitchFamily="18" charset="0"/>
              </a:rPr>
            </a:br>
            <a:r>
              <a:rPr lang="ru-RU" altLang="ru-RU" sz="2800" smtClean="0">
                <a:latin typeface="Times New Roman" panose="02020603050405020304" pitchFamily="18" charset="0"/>
              </a:rPr>
              <a:t>– японскую вишню.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916113"/>
            <a:ext cx="8496300" cy="4465637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2400" smtClean="0">
                <a:latin typeface="Times New Roman" panose="02020603050405020304" pitchFamily="18" charset="0"/>
              </a:rPr>
              <a:t>    		</a:t>
            </a:r>
            <a:endParaRPr lang="ru-RU" altLang="ru-RU" sz="2800" smtClean="0">
              <a:latin typeface="Times New Roman" panose="02020603050405020304" pitchFamily="18" charset="0"/>
            </a:endParaRPr>
          </a:p>
        </p:txBody>
      </p:sp>
      <p:pic>
        <p:nvPicPr>
          <p:cNvPr id="4100" name="Picture 5" descr="сакура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850" y="2393950"/>
            <a:ext cx="48006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5313" y="1920875"/>
            <a:ext cx="3011487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074738" y="260350"/>
            <a:ext cx="7283450" cy="1143000"/>
          </a:xfrm>
        </p:spPr>
        <p:txBody>
          <a:bodyPr/>
          <a:lstStyle/>
          <a:p>
            <a:pPr eaLnBrk="1" hangingPunct="1"/>
            <a:r>
              <a:rPr lang="ru-RU" altLang="ru-RU" sz="2800" smtClean="0">
                <a:solidFill>
                  <a:srgbClr val="313131"/>
                </a:solidFill>
                <a:latin typeface="Times New Roman" panose="02020603050405020304" pitchFamily="18" charset="0"/>
              </a:rPr>
              <a:t>Берем альбомный лист и делаем карандашный рисунок  ствола дерева и</a:t>
            </a:r>
            <a:br>
              <a:rPr lang="ru-RU" altLang="ru-RU" sz="2800" smtClean="0">
                <a:solidFill>
                  <a:srgbClr val="313131"/>
                </a:solidFill>
                <a:latin typeface="Times New Roman" panose="02020603050405020304" pitchFamily="18" charset="0"/>
              </a:rPr>
            </a:br>
            <a:r>
              <a:rPr lang="ru-RU" altLang="ru-RU" sz="2800" smtClean="0">
                <a:solidFill>
                  <a:srgbClr val="313131"/>
                </a:solidFill>
                <a:latin typeface="Times New Roman" panose="02020603050405020304" pitchFamily="18" charset="0"/>
              </a:rPr>
              <a:t>контур травы.</a:t>
            </a:r>
          </a:p>
        </p:txBody>
      </p:sp>
      <p:pic>
        <p:nvPicPr>
          <p:cNvPr id="2050" name="Picture 2" descr="C:\Users\Админ\Desktop\ПО МОКРОМУ\НА ПРЕЗЕНТАЦИЮ\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1557338"/>
            <a:ext cx="4365625" cy="3059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C:\Users\Админ\Desktop\ПО МОКРОМУ\НА ПРЕЗЕНТАЦИЮ\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4238" y="3500438"/>
            <a:ext cx="4257675" cy="3024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800" smtClean="0">
                <a:solidFill>
                  <a:srgbClr val="313131"/>
                </a:solidFill>
                <a:latin typeface="Times New Roman" panose="02020603050405020304" pitchFamily="18" charset="0"/>
              </a:rPr>
              <a:t>Рисуем контур кроны дерева.</a:t>
            </a:r>
            <a:endParaRPr lang="ru-RU" altLang="ru-RU" smtClean="0"/>
          </a:p>
        </p:txBody>
      </p:sp>
      <p:pic>
        <p:nvPicPr>
          <p:cNvPr id="2052" name="Picture 4" descr="C:\Users\Админ\Desktop\ПО МОКРОМУ\НА ПРЕЗЕНТАЦИЮ\3.JPG"/>
          <p:cNvPicPr>
            <a:picLocks noGrp="1" noChangeAspect="1" noChangeArrowheads="1"/>
          </p:cNvPicPr>
          <p:nvPr>
            <p:ph type="body"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0000" y="1395413"/>
            <a:ext cx="6604000" cy="483235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800" smtClean="0">
                <a:solidFill>
                  <a:srgbClr val="313131"/>
                </a:solidFill>
                <a:latin typeface="Times New Roman" panose="02020603050405020304" pitchFamily="18" charset="0"/>
              </a:rPr>
              <a:t>Намечаем стволы других деревьев и</a:t>
            </a:r>
            <a:br>
              <a:rPr lang="ru-RU" altLang="ru-RU" sz="2800" smtClean="0">
                <a:solidFill>
                  <a:srgbClr val="313131"/>
                </a:solidFill>
                <a:latin typeface="Times New Roman" panose="02020603050405020304" pitchFamily="18" charset="0"/>
              </a:rPr>
            </a:br>
            <a:r>
              <a:rPr lang="ru-RU" altLang="ru-RU" sz="2800" smtClean="0">
                <a:solidFill>
                  <a:srgbClr val="313131"/>
                </a:solidFill>
                <a:latin typeface="Times New Roman" panose="02020603050405020304" pitchFamily="18" charset="0"/>
              </a:rPr>
              <a:t>землю под деревом.</a:t>
            </a:r>
            <a:endParaRPr lang="ru-RU" altLang="ru-RU" smtClean="0"/>
          </a:p>
        </p:txBody>
      </p:sp>
      <p:pic>
        <p:nvPicPr>
          <p:cNvPr id="2053" name="Picture 5" descr="C:\Users\Админ\Desktop\ПО МОКРОМУ\НА ПРЕЗЕНТАЦИЮ\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550" y="1417638"/>
            <a:ext cx="6961188" cy="4979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800" smtClean="0">
                <a:solidFill>
                  <a:srgbClr val="313131"/>
                </a:solidFill>
                <a:latin typeface="Times New Roman" panose="02020603050405020304" pitchFamily="18" charset="0"/>
              </a:rPr>
              <a:t>После того, как рисунок нанесён, </a:t>
            </a:r>
            <a:br>
              <a:rPr lang="ru-RU" altLang="ru-RU" sz="2800" smtClean="0">
                <a:solidFill>
                  <a:srgbClr val="313131"/>
                </a:solidFill>
                <a:latin typeface="Times New Roman" panose="02020603050405020304" pitchFamily="18" charset="0"/>
              </a:rPr>
            </a:br>
            <a:r>
              <a:rPr lang="ru-RU" altLang="ru-RU" sz="2800" smtClean="0">
                <a:solidFill>
                  <a:srgbClr val="313131"/>
                </a:solidFill>
                <a:latin typeface="Times New Roman" panose="02020603050405020304" pitchFamily="18" charset="0"/>
              </a:rPr>
              <a:t>смачиваем бумагу водой с помощью губки.</a:t>
            </a:r>
          </a:p>
        </p:txBody>
      </p:sp>
      <p:pic>
        <p:nvPicPr>
          <p:cNvPr id="3074" name="Picture 2" descr="C:\Users\Админ\Desktop\ПО МОКРОМУ\НА ПРЕЗЕНТАЦИЮ\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1613" y="1600200"/>
            <a:ext cx="6200775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600" b="1" smtClean="0">
                <a:solidFill>
                  <a:srgbClr val="313131"/>
                </a:solidFill>
                <a:latin typeface="Times New Roman" panose="02020603050405020304" pitchFamily="18" charset="0"/>
              </a:rPr>
              <a:t/>
            </a:r>
            <a:br>
              <a:rPr lang="ru-RU" altLang="ru-RU" sz="3600" b="1" smtClean="0">
                <a:solidFill>
                  <a:srgbClr val="313131"/>
                </a:solidFill>
                <a:latin typeface="Times New Roman" panose="02020603050405020304" pitchFamily="18" charset="0"/>
              </a:rPr>
            </a:br>
            <a:r>
              <a:rPr lang="ru-RU" altLang="ru-RU" sz="2800" smtClean="0">
                <a:solidFill>
                  <a:srgbClr val="313131"/>
                </a:solidFill>
                <a:latin typeface="Times New Roman" panose="02020603050405020304" pitchFamily="18" charset="0"/>
              </a:rPr>
              <a:t>Пока лист мокрый,  рисуем красками.</a:t>
            </a:r>
            <a:br>
              <a:rPr lang="ru-RU" altLang="ru-RU" sz="2800" smtClean="0">
                <a:solidFill>
                  <a:srgbClr val="313131"/>
                </a:solidFill>
                <a:latin typeface="Times New Roman" panose="02020603050405020304" pitchFamily="18" charset="0"/>
              </a:rPr>
            </a:br>
            <a:r>
              <a:rPr lang="ru-RU" altLang="ru-RU" sz="2800" smtClean="0">
                <a:solidFill>
                  <a:srgbClr val="313131"/>
                </a:solidFill>
                <a:latin typeface="Times New Roman" panose="02020603050405020304" pitchFamily="18" charset="0"/>
              </a:rPr>
              <a:t> Если лист подсыхает, а вы еще не дорисовали, намочите его только в этих местах чистой водой.</a:t>
            </a:r>
          </a:p>
        </p:txBody>
      </p:sp>
      <p:pic>
        <p:nvPicPr>
          <p:cNvPr id="3075" name="Picture 3" descr="C:\Users\Админ\Desktop\ПО МОКРОМУ\НА ПРЕЗЕНТАЦИЮ\6.JPG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8850" y="2276475"/>
            <a:ext cx="7226300" cy="3529013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476375" y="260350"/>
            <a:ext cx="6489700" cy="723900"/>
          </a:xfrm>
        </p:spPr>
        <p:txBody>
          <a:bodyPr/>
          <a:lstStyle/>
          <a:p>
            <a:pPr eaLnBrk="1" hangingPunct="1"/>
            <a:r>
              <a:rPr lang="ru-RU" altLang="ru-RU" sz="2800" smtClean="0">
                <a:latin typeface="Times New Roman" panose="02020603050405020304" pitchFamily="18" charset="0"/>
              </a:rPr>
              <a:t>Наносим желтую коричневую краску.</a:t>
            </a:r>
          </a:p>
        </p:txBody>
      </p:sp>
      <p:pic>
        <p:nvPicPr>
          <p:cNvPr id="4098" name="Picture 2" descr="C:\Users\Админ\Desktop\ПО МОКРОМУ\НА ПРЕЗЕНТАЦИЮ\7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4213" y="1268413"/>
            <a:ext cx="7732712" cy="5038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</TotalTime>
  <Words>140</Words>
  <Application>Microsoft Office PowerPoint</Application>
  <PresentationFormat>Экран (4:3)</PresentationFormat>
  <Paragraphs>36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1" baseType="lpstr">
      <vt:lpstr>Arial</vt:lpstr>
      <vt:lpstr>Times New Roman</vt:lpstr>
      <vt:lpstr>Оформление по умолчанию</vt:lpstr>
      <vt:lpstr>  Муниципальное бюджетное учреждение дополнительного образования «Центр внешкольной работы»</vt:lpstr>
      <vt:lpstr>Дорогие ребята!  Сегодня мы с вами познакомимся с новым способом работы акварелью.</vt:lpstr>
      <vt:lpstr>Предлагаю нарисовать весеннюю сакуру  – японскую вишню.</vt:lpstr>
      <vt:lpstr>Берем альбомный лист и делаем карандашный рисунок  ствола дерева и контур травы.</vt:lpstr>
      <vt:lpstr>Рисуем контур кроны дерева.</vt:lpstr>
      <vt:lpstr>Намечаем стволы других деревьев и землю под деревом.</vt:lpstr>
      <vt:lpstr>После того, как рисунок нанесён,  смачиваем бумагу водой с помощью губки.</vt:lpstr>
      <vt:lpstr> Пока лист мокрый,  рисуем красками.  Если лист подсыхает, а вы еще не дорисовали, намочите его только в этих местах чистой водой.</vt:lpstr>
      <vt:lpstr>Наносим желтую коричневую краску.</vt:lpstr>
      <vt:lpstr>Закрашиваем фон вокруг дерева в красно-синем тоне.</vt:lpstr>
      <vt:lpstr>Коричневой краской прорисовываем стволы деревьев.</vt:lpstr>
      <vt:lpstr>Прорисовываем кусты под деревьями.</vt:lpstr>
      <vt:lpstr>Рисуем под деревом зелёную траву.</vt:lpstr>
      <vt:lpstr>Рисуем ствол дерева коричневым с черной тенью с правой стороны. Землю тоже рисуем черным</vt:lpstr>
      <vt:lpstr>Прорисовываем коричневой краской ветки дерева, массу цветов – малиновой.</vt:lpstr>
      <vt:lpstr> На мокром листе рисуем быстро,  цвета смешиваются  друг с другом. </vt:lpstr>
      <vt:lpstr> Рисуем по сухому листу тоненькой кистью ствол, ветки дерева, траву. </vt:lpstr>
      <vt:lpstr>Творческих вам успехов!</vt:lpstr>
    </vt:vector>
  </TitlesOfParts>
  <Company>Benchman (G)hosts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учреждение дополнительного образования «Центр внешкольной работы»</dc:title>
  <dc:creator>Администратор</dc:creator>
  <cp:lastModifiedBy>Евгений</cp:lastModifiedBy>
  <cp:revision>12</cp:revision>
  <dcterms:created xsi:type="dcterms:W3CDTF">2025-03-24T23:29:05Z</dcterms:created>
  <dcterms:modified xsi:type="dcterms:W3CDTF">2025-03-29T08:40:15Z</dcterms:modified>
</cp:coreProperties>
</file>