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76" r:id="rId3"/>
    <p:sldId id="257" r:id="rId4"/>
    <p:sldId id="258" r:id="rId5"/>
    <p:sldId id="259" r:id="rId6"/>
    <p:sldId id="260" r:id="rId7"/>
    <p:sldId id="277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5" r:id="rId21"/>
    <p:sldId id="273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595CC-FD95-4D3E-8676-5C402C946BA0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21D5-0FA5-4FDC-B174-489D4E5B28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410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595CC-FD95-4D3E-8676-5C402C946BA0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21D5-0FA5-4FDC-B174-489D4E5B28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2747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595CC-FD95-4D3E-8676-5C402C946BA0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21D5-0FA5-4FDC-B174-489D4E5B28D1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053154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595CC-FD95-4D3E-8676-5C402C946BA0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21D5-0FA5-4FDC-B174-489D4E5B28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07433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595CC-FD95-4D3E-8676-5C402C946BA0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21D5-0FA5-4FDC-B174-489D4E5B28D1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001393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595CC-FD95-4D3E-8676-5C402C946BA0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21D5-0FA5-4FDC-B174-489D4E5B28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8484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595CC-FD95-4D3E-8676-5C402C946BA0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21D5-0FA5-4FDC-B174-489D4E5B28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90455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595CC-FD95-4D3E-8676-5C402C946BA0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21D5-0FA5-4FDC-B174-489D4E5B28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162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595CC-FD95-4D3E-8676-5C402C946BA0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21D5-0FA5-4FDC-B174-489D4E5B28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1549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595CC-FD95-4D3E-8676-5C402C946BA0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21D5-0FA5-4FDC-B174-489D4E5B28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5106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595CC-FD95-4D3E-8676-5C402C946BA0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21D5-0FA5-4FDC-B174-489D4E5B28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6896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595CC-FD95-4D3E-8676-5C402C946BA0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21D5-0FA5-4FDC-B174-489D4E5B28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0231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595CC-FD95-4D3E-8676-5C402C946BA0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21D5-0FA5-4FDC-B174-489D4E5B28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675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595CC-FD95-4D3E-8676-5C402C946BA0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21D5-0FA5-4FDC-B174-489D4E5B28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841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595CC-FD95-4D3E-8676-5C402C946BA0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21D5-0FA5-4FDC-B174-489D4E5B28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019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21D5-0FA5-4FDC-B174-489D4E5B28D1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595CC-FD95-4D3E-8676-5C402C946BA0}" type="datetimeFigureOut">
              <a:rPr lang="ru-RU" smtClean="0"/>
              <a:t>25.03.2025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7995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9595CC-FD95-4D3E-8676-5C402C946BA0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5A521D5-0FA5-4FDC-B174-489D4E5B28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587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jpeg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9892" y="1534974"/>
            <a:ext cx="8289136" cy="107706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Задание</a:t>
            </a:r>
            <a:br>
              <a:rPr lang="ru-RU" sz="3200" dirty="0" smtClean="0">
                <a:solidFill>
                  <a:srgbClr val="0070C0"/>
                </a:solidFill>
                <a:latin typeface="Arial Black" panose="020B0A04020102020204" pitchFamily="34" charset="0"/>
              </a:rPr>
            </a:br>
            <a:r>
              <a:rPr lang="ru-RU" sz="32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«СКРАПБУКИНГ – КРАСИВОЕ ХОББИ»</a:t>
            </a:r>
            <a:endParaRPr lang="ru-RU" sz="32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4281713" y="2612042"/>
            <a:ext cx="6821715" cy="2999049"/>
          </a:xfrm>
        </p:spPr>
        <p:txBody>
          <a:bodyPr>
            <a:normAutofit fontScale="25000" lnSpcReduction="20000"/>
          </a:bodyPr>
          <a:lstStyle/>
          <a:p>
            <a:pPr algn="l"/>
            <a:endParaRPr lang="ru-RU" sz="3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8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ля учащихся 3 года обучения</a:t>
            </a:r>
          </a:p>
          <a:p>
            <a:pPr marL="0" indent="0" algn="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8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дополнительной общеразвивающей программе </a:t>
            </a:r>
          </a:p>
          <a:p>
            <a:pPr marL="0" indent="0" algn="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«Флористическая мозаика»</a:t>
            </a:r>
          </a:p>
          <a:p>
            <a:pPr marL="0" indent="0" algn="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 7 – 16 лет</a:t>
            </a:r>
          </a:p>
          <a:p>
            <a:pPr marL="0" indent="0" algn="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дополнительного образования </a:t>
            </a:r>
          </a:p>
          <a:p>
            <a:pPr marL="0" indent="0" algn="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Гура</a:t>
            </a:r>
            <a:r>
              <a:rPr lang="ru-RU" sz="8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Ольга Анатольевны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ru-RU" sz="8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ru-RU" sz="6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Петропавловск-Камчатский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2025 г.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863323" y="315776"/>
            <a:ext cx="10004577" cy="1219198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учреждение дополнительного образования</a:t>
            </a:r>
          </a:p>
          <a:p>
            <a:pPr algn="ctr">
              <a:spcBef>
                <a:spcPts val="0"/>
              </a:spcBef>
            </a:pP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«Центр внешкольной работы»</a:t>
            </a:r>
            <a:endParaRPr lang="ru-RU" sz="16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049" y="2760243"/>
            <a:ext cx="4608000" cy="3493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1393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0126"/>
            <a:ext cx="64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Рамки для фотографий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23859" y="3312237"/>
            <a:ext cx="2787959" cy="35457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22437" y="122901"/>
            <a:ext cx="5145052" cy="66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86480" y="699791"/>
            <a:ext cx="3493828" cy="266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7493" y="734901"/>
            <a:ext cx="2456858" cy="6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5380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25765" y="159028"/>
            <a:ext cx="4496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Блокноты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5406" y="3375742"/>
            <a:ext cx="3786190" cy="3482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1857" y="743803"/>
            <a:ext cx="5117101" cy="597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55973" y="153831"/>
            <a:ext cx="3825056" cy="31218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5320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1128" y="869918"/>
            <a:ext cx="7444209" cy="5687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518616" y="136479"/>
            <a:ext cx="75803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 – альбомы для фотографий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01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071" y="163774"/>
            <a:ext cx="4859902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 нужно для </a:t>
            </a:r>
            <a:r>
              <a:rPr lang="ru-RU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скрапбукинга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8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>
              <a:buSzPts val="1000"/>
              <a:tabLst>
                <a:tab pos="457200" algn="l"/>
              </a:tabLst>
            </a:pPr>
            <a:endParaRPr lang="ru-RU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fontAlgn="base">
              <a:buSzPct val="5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умага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цветная и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специальная;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fontAlgn="base">
              <a:buSzPct val="5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снова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либо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альбомы;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fontAlgn="base">
              <a:buSzPct val="5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бъемные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декоративные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элементы;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fontAlgn="base">
              <a:buSzPct val="5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тампы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lvl="0" indent="-342900" fontAlgn="base">
              <a:buSzPct val="5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радсы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скотч,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клей;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fontAlgn="base">
              <a:buSzPct val="5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аркеры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карандаши,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фломастеры;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fontAlgn="base">
              <a:buSzPct val="5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аклейки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fontAlgn="base">
              <a:buSzPct val="5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нструменты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fontAlgn="base">
              <a:buSzPct val="5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енты, тесьма, кружево.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0973" y="974417"/>
            <a:ext cx="6858862" cy="500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3745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307" y="136478"/>
            <a:ext cx="10684464" cy="5389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Набор бумаги для </a:t>
            </a:r>
            <a:r>
              <a:rPr lang="ru-RU" sz="2800" b="1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скрапбукинга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ru-RU" sz="2400" dirty="0" smtClean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400" i="1" dirty="0" smtClean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Бумага </a:t>
            </a:r>
            <a:r>
              <a:rPr lang="ru-RU" sz="2400" i="1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400" i="1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скрапбукинга</a:t>
            </a:r>
            <a:r>
              <a:rPr lang="ru-RU" sz="2400" i="1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это специальные листы разных цветов, размеров и дизайна. Они не содержат кислоты, лигнины. Долговечные и имеют высокую прочность. С течением времени заготовки не выгорают, к пожелтению не </a:t>
            </a:r>
            <a:r>
              <a:rPr lang="ru-RU" sz="2400" dirty="0" smtClean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склонны.</a:t>
            </a: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ru-RU" sz="2400" dirty="0" smtClean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Для </a:t>
            </a:r>
            <a:r>
              <a:rPr lang="ru-RU" sz="24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чего бумага для </a:t>
            </a:r>
            <a:r>
              <a:rPr lang="ru-RU" sz="24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скрапбукинга</a:t>
            </a:r>
            <a:r>
              <a:rPr lang="ru-RU" sz="24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подходит, зависит от ее характеристик</a:t>
            </a:r>
            <a:r>
              <a:rPr lang="ru-RU" sz="2400" dirty="0" smtClean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base"/>
            <a:r>
              <a:rPr lang="ru-RU" sz="2400" dirty="0" smtClean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u="sng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Доступные варианты:</a:t>
            </a:r>
            <a:endParaRPr lang="ru-RU" sz="2400" u="sng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-342900" algn="just" fontAlgn="base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 smtClean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окрытие </a:t>
            </a:r>
            <a:r>
              <a:rPr lang="ru-RU" sz="24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матовое либо </a:t>
            </a:r>
            <a:r>
              <a:rPr lang="ru-RU" sz="2400" dirty="0" smtClean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глянцевое;</a:t>
            </a: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-342900" algn="just" fontAlgn="base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 smtClean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оверхность – гладкая, фактурная;</a:t>
            </a: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-342900" algn="just" fontAlgn="base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400" dirty="0" smtClean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ип </a:t>
            </a:r>
            <a:r>
              <a:rPr lang="ru-RU" sz="24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одно- или </a:t>
            </a:r>
            <a:r>
              <a:rPr lang="ru-RU" sz="2400" dirty="0" smtClean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двусторонний;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-342900" algn="just" fontAlgn="base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 smtClean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лотность </a:t>
            </a:r>
            <a:r>
              <a:rPr lang="ru-RU" sz="24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в диапазоне 150-260 г/м2.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endParaRPr lang="ru-RU" sz="2400" dirty="0" smtClean="0">
              <a:solidFill>
                <a:srgbClr val="40404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ru-RU" sz="2400" dirty="0" smtClean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4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покупке </a:t>
            </a:r>
            <a:r>
              <a:rPr lang="ru-RU" sz="2400" dirty="0" smtClean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бумаги смотрите </a:t>
            </a:r>
            <a:r>
              <a:rPr lang="ru-RU" sz="24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на </a:t>
            </a:r>
            <a:r>
              <a:rPr lang="ru-RU" sz="2400" dirty="0" smtClean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её размеры</a:t>
            </a:r>
            <a:r>
              <a:rPr lang="ru-RU" sz="24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 smtClean="0">
              <a:solidFill>
                <a:srgbClr val="40404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ru-RU" sz="2400" dirty="0" smtClean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Популярные </a:t>
            </a:r>
            <a:r>
              <a:rPr lang="ru-RU" sz="24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варианты – 15х15, 20х20, 30х30 см.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0934" y="2448229"/>
            <a:ext cx="3215552" cy="226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9771" y="4571189"/>
            <a:ext cx="2268000" cy="226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6342" y="4571189"/>
            <a:ext cx="2268000" cy="226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7659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851" y="261257"/>
            <a:ext cx="9980846" cy="354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Клей для </a:t>
            </a:r>
            <a:r>
              <a:rPr lang="ru-RU" sz="2800" b="1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скрапбукинга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ru-RU" sz="2400" dirty="0" smtClean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Для работы в технике </a:t>
            </a:r>
            <a:r>
              <a:rPr lang="ru-RU" sz="2400" dirty="0" err="1" smtClean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скрапбукинг</a:t>
            </a:r>
            <a:r>
              <a:rPr lang="ru-RU" sz="2400" dirty="0" smtClean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не обойтись без специального клея.</a:t>
            </a:r>
          </a:p>
          <a:p>
            <a:pPr algn="just" fontAlgn="base"/>
            <a:r>
              <a:rPr lang="ru-RU" sz="2400" dirty="0" smtClean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u="sng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скрапа подходят:</a:t>
            </a:r>
            <a:endParaRPr lang="ru-RU" sz="2400" u="sng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400" dirty="0" smtClean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етоксичные карандаши идеальны </a:t>
            </a:r>
            <a:r>
              <a:rPr lang="ru-RU" sz="24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крепления фотокарточек в </a:t>
            </a:r>
            <a:r>
              <a:rPr lang="ru-RU" sz="2400" dirty="0" smtClean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альбомах;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 smtClean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розрачные </a:t>
            </a:r>
            <a:r>
              <a:rPr lang="ru-RU" sz="24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жидкие </a:t>
            </a:r>
            <a:r>
              <a:rPr lang="ru-RU" sz="2400" dirty="0" smtClean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формулы нужны </a:t>
            </a:r>
            <a:r>
              <a:rPr lang="ru-RU" sz="24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работы с </a:t>
            </a:r>
            <a:r>
              <a:rPr lang="ru-RU" sz="2400" dirty="0" smtClean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бумагой;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dirty="0" smtClean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пециальные </a:t>
            </a:r>
            <a:r>
              <a:rPr lang="ru-RU" sz="24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супернадежные </a:t>
            </a:r>
            <a:r>
              <a:rPr lang="ru-RU" sz="2400" dirty="0" smtClean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составы необходимы для </a:t>
            </a:r>
            <a:r>
              <a:rPr lang="ru-RU" sz="24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фиксации тяжелых декоративных элементов.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2849" y="3654389"/>
            <a:ext cx="3204000" cy="320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6945" y="3505012"/>
            <a:ext cx="4814752" cy="320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9639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858" y="245672"/>
            <a:ext cx="7311084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Брадс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Анкеры.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Люверсы</a:t>
            </a:r>
          </a:p>
          <a:p>
            <a:pPr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Важные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дополнения для изделий в стиле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скрапбукинг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Брадсы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такие элементы, которые соединяют разные материалы друг с другом. Визуально крепления напоминают гвоздики с красивыми шляпками (размеры и формы могут различаться).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Обычно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брадсы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есть в наборах инструментов для работы с бумагой. Для крепления делают отверстия острием и фиксируют требуемый слой. Для фиксации достаточно отогнуть две части ножек. </a:t>
            </a:r>
          </a:p>
          <a:p>
            <a:pPr algn="just"/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чего нужны </a:t>
            </a:r>
            <a:r>
              <a:rPr lang="ru-RU" sz="2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брадсы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самостоятельный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декор;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крепеж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ленточек, бантов, картонных элементов;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фиксация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рамки на основании.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1197" y="2353953"/>
            <a:ext cx="3020803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85390" y="0"/>
            <a:ext cx="3219096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4124" y="4342320"/>
            <a:ext cx="2612572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0317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6478" y="150126"/>
            <a:ext cx="6323189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Ленты. Тесьма. Кружево.</a:t>
            </a:r>
          </a:p>
          <a:p>
            <a:pPr algn="ctr"/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Ленты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тоже активно используются для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скрапбукинга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Это вощеные, джутовые, бумажные шнурки, тесьма, кружево. Интересно выглядят вискозные ленточки типа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шебби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они немного смятые, элегантно небрежные. Для цветочных композиций, детских работ то, что нужно.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Кружево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лучше всего брать натуральных тонов, хлопковое. Синтетическое, как и атласные ленты, роскошно смотрятся, но в работе с ними нужна сноровка.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Бумажные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джутовые, вощеные шнуры – идеальное дополнение композиций в морской, кулинарной, эко тематике. Сизали и рафия – универсальные решения.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3169" y="3318126"/>
            <a:ext cx="2733198" cy="316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39869" y="3318126"/>
            <a:ext cx="2841697" cy="316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4933" y="150126"/>
            <a:ext cx="2694692" cy="316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447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1194" y="177421"/>
            <a:ext cx="10341319" cy="354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lnSpc>
                <a:spcPct val="115000"/>
              </a:lnSpc>
              <a:spcAft>
                <a:spcPts val="0"/>
              </a:spcAft>
            </a:pPr>
            <a:r>
              <a:rPr lang="ru-RU" sz="2800" b="1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Дотс</a:t>
            </a:r>
            <a:r>
              <a:rPr lang="ru-RU" sz="2800" b="1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Стразы. </a:t>
            </a:r>
            <a:r>
              <a:rPr lang="ru-RU" sz="2800" b="1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Полужемчуг</a:t>
            </a:r>
            <a:r>
              <a:rPr lang="ru-RU" sz="2800" b="1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Пуговицы. </a:t>
            </a:r>
            <a:r>
              <a:rPr lang="ru-RU" sz="2800" b="1" dirty="0" err="1" smtClean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Пайетки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ru-RU" sz="24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Целая категория миниатюрных украшений, которые расставляют акценты, привносят индивидуальные нотки в работу: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4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400" dirty="0" err="1" smtClean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отсы</a:t>
            </a:r>
            <a:r>
              <a:rPr lang="ru-RU" sz="2400" dirty="0" smtClean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капли из эмали, обычно на клейкой основе. Иногда встречаются акриловые элементы, применяют также «точечки» в </a:t>
            </a:r>
            <a:r>
              <a:rPr lang="ru-RU" sz="2400" dirty="0" smtClean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тюбиках;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 smtClean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уговки </a:t>
            </a:r>
            <a:r>
              <a:rPr lang="ru-RU" sz="24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с разными типами фиксации, пришиваются на бумагу или </a:t>
            </a:r>
            <a:r>
              <a:rPr lang="ru-RU" sz="2400" dirty="0" smtClean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ткань;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 err="1" smtClean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олужемчуг</a:t>
            </a:r>
            <a:r>
              <a:rPr lang="ru-RU" sz="2400" dirty="0" smtClean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полусферические изделия с перламутровым финишным </a:t>
            </a:r>
            <a:r>
              <a:rPr lang="ru-RU" sz="2400" dirty="0" smtClean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слоем;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 err="1" smtClean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айетки</a:t>
            </a:r>
            <a:r>
              <a:rPr lang="ru-RU" sz="2400" dirty="0" smtClean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яркие стразы разных тонов.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1194" y="3719929"/>
            <a:ext cx="2530917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9012" y="3719929"/>
            <a:ext cx="2912620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7656" y="3719929"/>
            <a:ext cx="2925811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22129" y="3719929"/>
            <a:ext cx="3069871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945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307" y="0"/>
            <a:ext cx="9799093" cy="3580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15000"/>
              </a:lnSpc>
              <a:spcAft>
                <a:spcPts val="300"/>
              </a:spcAft>
              <a:buSzPts val="1000"/>
              <a:tabLst>
                <a:tab pos="457200" algn="l"/>
              </a:tabLst>
            </a:pPr>
            <a:r>
              <a:rPr lang="ru-RU" sz="2800" b="1" dirty="0" smtClean="0">
                <a:solidFill>
                  <a:srgbClr val="1F1F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Инструменты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 smtClean="0">
                <a:solidFill>
                  <a:srgbClr val="1F1F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Коврик </a:t>
            </a:r>
            <a:r>
              <a:rPr lang="ru-RU" sz="2400" dirty="0">
                <a:solidFill>
                  <a:srgbClr val="1F1F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резки. Специальная подложка из пластика или силикона убережёт стол от царапин при разрезании скрап-бумаги, кусочков кожи и ткани. 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srgbClr val="1F1F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Канцелярский нож. 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srgbClr val="1F1F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Металлическая линейка. </a:t>
            </a:r>
            <a:endParaRPr lang="ru-RU" sz="2400" dirty="0" smtClean="0">
              <a:solidFill>
                <a:srgbClr val="1F1F1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 smtClean="0">
                <a:solidFill>
                  <a:srgbClr val="1F1F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Дырокол угловой, фигурный. 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srgbClr val="1F1F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Доска для биговки и палочка</a:t>
            </a:r>
            <a:r>
              <a:rPr lang="ru-RU" sz="2400" dirty="0" smtClean="0">
                <a:solidFill>
                  <a:srgbClr val="1F1F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srgbClr val="1F1F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Ножницы. 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7655" y="4205374"/>
            <a:ext cx="3179929" cy="23474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2718" y="1291771"/>
            <a:ext cx="2494504" cy="2494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7994" y="4047071"/>
            <a:ext cx="2505717" cy="25057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0679" y="1291771"/>
            <a:ext cx="2591178" cy="23919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2497" y="3398293"/>
            <a:ext cx="4462816" cy="32481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5491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3772" y="435429"/>
            <a:ext cx="10179495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Здравствуйте, ребята!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Сегодня предлагаю познакомиться с техникой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Скрапбукинг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Занятие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скрапбукингом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дает безграничные возможности проявлять себя с творческой стороны, придумывать и создавать что-нибудь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новое. </a:t>
            </a:r>
          </a:p>
          <a:p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Подключаем фантазию, ваши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творческие способности и навыки из других видов творчества: рисования, лепки, вязания, вышивки, лоскутного шитья, макраме,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бисероплетения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7749" y="3202128"/>
            <a:ext cx="2815770" cy="33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0341" y="3202128"/>
            <a:ext cx="2638173" cy="33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9712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069" y="95534"/>
            <a:ext cx="10694645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580" algn="ctr"/>
            <a:r>
              <a:rPr lang="ru-RU" sz="2400" b="1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 для </a:t>
            </a:r>
            <a:r>
              <a:rPr lang="ru-RU" sz="2400" b="1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биговки</a:t>
            </a:r>
          </a:p>
          <a:p>
            <a:pPr indent="449580" algn="just"/>
            <a:r>
              <a:rPr lang="ru-RU" sz="2000" dirty="0" err="1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Биговка</a:t>
            </a:r>
            <a:r>
              <a:rPr lang="ru-RU" sz="2000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процесс </a:t>
            </a:r>
            <a:r>
              <a:rPr lang="ru-RU" sz="2000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легкого и ровного нанесения </a:t>
            </a:r>
            <a:r>
              <a:rPr lang="ru-RU" sz="2000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прямой линии сгиба на бумагу. </a:t>
            </a:r>
            <a:r>
              <a:rPr lang="ru-RU" sz="2000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</a:t>
            </a:r>
            <a:r>
              <a:rPr lang="ru-RU" sz="2000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нее не обойтись при изготовлении открыток, альбомов, так как бумага плотностью свыше 150 </a:t>
            </a:r>
            <a:r>
              <a:rPr lang="ru-RU" sz="2000" dirty="0" err="1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</a:t>
            </a:r>
            <a:r>
              <a:rPr lang="ru-RU" sz="2000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/м при обычном сгибании </a:t>
            </a:r>
            <a:r>
              <a:rPr lang="ru-RU" sz="2000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трескается, ломается</a:t>
            </a:r>
            <a:r>
              <a:rPr lang="ru-RU" sz="2000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образуются неровности и работа приобретает неаккуратный вид.</a:t>
            </a:r>
          </a:p>
          <a:p>
            <a:pPr indent="449580" algn="just"/>
            <a:r>
              <a:rPr lang="ru-RU" sz="2000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домашних условиях </a:t>
            </a:r>
            <a:r>
              <a:rPr lang="ru-RU" sz="2000" dirty="0" err="1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биговка</a:t>
            </a:r>
            <a:r>
              <a:rPr lang="ru-RU" sz="2000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осуществляется при помощи палочки для тиснения или специальной костяной палочки. </a:t>
            </a:r>
            <a:r>
              <a:rPr lang="ru-RU" sz="2000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Палочку на </a:t>
            </a:r>
            <a:r>
              <a:rPr lang="ru-RU" sz="2000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первое время можно заменить не пишущей шариковой ручкой, круглым </a:t>
            </a:r>
            <a:r>
              <a:rPr lang="ru-RU" sz="2000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шилом, крючком </a:t>
            </a:r>
            <a:r>
              <a:rPr lang="ru-RU" sz="2000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вязания, кончиком линейки или </a:t>
            </a:r>
            <a:r>
              <a:rPr lang="ru-RU" sz="2000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пилочкой </a:t>
            </a:r>
            <a:r>
              <a:rPr lang="ru-RU" sz="2000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ногтей. </a:t>
            </a:r>
            <a:endParaRPr lang="ru-RU" sz="2000" dirty="0" smtClean="0">
              <a:solidFill>
                <a:srgbClr val="18181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/>
            <a:r>
              <a:rPr lang="ru-RU" sz="2000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000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помощью этих простых приспособлений нужно провести линию биговки (продавливание) на бумаге или картоне в месте предполагаемого сгиба. В случае если картон или бумага толстые или сильно трескаются при сгибании, можно провести две линии на расстоянии 1 мм друг от друга. Главное при этом, чтобы подручные инструменты не пачкали и не прорезали верхний слой бумаги. В таком случае она быстро порвется на месте сгиба.</a:t>
            </a:r>
            <a:endParaRPr lang="ru-RU" sz="2000" b="0" i="0" dirty="0">
              <a:solidFill>
                <a:srgbClr val="181818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5681" y="4445028"/>
            <a:ext cx="2609441" cy="24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090" t="10086" r="9116"/>
          <a:stretch/>
        </p:blipFill>
        <p:spPr>
          <a:xfrm>
            <a:off x="761179" y="4445028"/>
            <a:ext cx="3281769" cy="24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443"/>
          <a:stretch/>
        </p:blipFill>
        <p:spPr>
          <a:xfrm>
            <a:off x="8550296" y="4501661"/>
            <a:ext cx="2905528" cy="24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9384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069" y="0"/>
            <a:ext cx="10447902" cy="6727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675"/>
              </a:spcAft>
            </a:pPr>
            <a:r>
              <a:rPr lang="ru-RU" dirty="0" smtClean="0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</a:p>
          <a:p>
            <a:pPr algn="just"/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Работать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скрап-технике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создавать индивидуальные поделки, очень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интересно и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трудно.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Данная техника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формирует навык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творческой деятельности: умение подбирать цвета, использовать в своей работе разнообразные материалы, через творчество выражать своё «Я».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старта хватит специальной бумаги, набора для декора,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инструменты.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Главное проявить свою фантазию и воображение, а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получится 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очень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интересным и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оригинальным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4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Задание: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подготовить коробочку с мини-набором для</a:t>
            </a:r>
          </a:p>
          <a:p>
            <a:pPr algn="just"/>
            <a:r>
              <a:rPr lang="ru-RU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скрапбукинга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принести её на следующее наше занятие. </a:t>
            </a:r>
          </a:p>
          <a:p>
            <a:pPr algn="just">
              <a:lnSpc>
                <a:spcPct val="115000"/>
              </a:lnSpc>
              <a:spcAft>
                <a:spcPts val="675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15000"/>
              </a:lnSpc>
              <a:spcAft>
                <a:spcPts val="675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Спасибо за внимание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675"/>
              </a:spcAft>
            </a:pPr>
            <a:endParaRPr lang="ru-RU" dirty="0">
              <a:solidFill>
                <a:srgbClr val="333333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675"/>
              </a:spcAft>
            </a:pPr>
            <a:endParaRPr lang="ru-RU" dirty="0">
              <a:solidFill>
                <a:srgbClr val="333333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675"/>
              </a:spcAft>
            </a:pPr>
            <a:r>
              <a:rPr lang="ru-RU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ru-RU" sz="1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2057" y="3206303"/>
            <a:ext cx="3420000" cy="34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1453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1012" y="681620"/>
            <a:ext cx="92594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ru-RU" sz="2400" b="1" i="1" dirty="0" err="1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Скрапбукинг</a:t>
            </a:r>
            <a:r>
              <a:rPr lang="ru-RU" sz="2400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настолько увлекателен, что для многих людей, </a:t>
            </a:r>
            <a:r>
              <a:rPr lang="ru-RU" sz="2400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2400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простого хобби и увлечения он превратился в любимое дело всей жизни.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В этом задании мы познакомимся с материалами, инструментами и декоративными элементами, которые необходимы для изготовления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скрапбукинг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поделок.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12571" y="3131818"/>
            <a:ext cx="2678873" cy="3665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1312" y="3364047"/>
            <a:ext cx="3773049" cy="2917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0733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2421" y="563241"/>
            <a:ext cx="89366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Увлечение этим видом творчества означает, что практически к любому празднику, событию вы сможете сделать уникальный и индивидуальный подарок.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808" y="1952882"/>
            <a:ext cx="4834345" cy="46438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811" y="1952882"/>
            <a:ext cx="4695969" cy="46959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7987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9314" y="181300"/>
            <a:ext cx="5278285" cy="6307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3810" indent="752475"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kern="1800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История </a:t>
            </a:r>
            <a:r>
              <a:rPr lang="ru-RU" sz="2800" b="1" kern="1800" dirty="0" err="1" smtClean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скрапбукинга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752475">
              <a:lnSpc>
                <a:spcPts val="1400"/>
              </a:lnSpc>
              <a:spcAft>
                <a:spcPts val="0"/>
              </a:spcAft>
            </a:pPr>
            <a:r>
              <a:rPr lang="ru-RU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100330" indent="752475" algn="just">
              <a:spcAft>
                <a:spcPts val="0"/>
              </a:spcAft>
            </a:pPr>
            <a:r>
              <a:rPr lang="ru-RU" sz="2400" dirty="0" err="1" smtClean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Скрапбукинг</a:t>
            </a:r>
            <a:r>
              <a:rPr lang="ru-RU" sz="2400" dirty="0" smtClean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(или </a:t>
            </a:r>
            <a:r>
              <a:rPr lang="ru-RU" sz="2400" dirty="0" err="1" smtClean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скрэпбукинг</a:t>
            </a:r>
            <a:r>
              <a:rPr lang="ru-RU" sz="2400" dirty="0" smtClean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англ. </a:t>
            </a:r>
            <a:r>
              <a:rPr lang="ru-RU" sz="2400" dirty="0" err="1" smtClean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Scrapbooking</a:t>
            </a:r>
            <a:r>
              <a:rPr lang="ru-RU" sz="2400" dirty="0" smtClean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err="1" smtClean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scrap</a:t>
            </a:r>
            <a:r>
              <a:rPr lang="ru-RU" sz="2400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вырезка и </a:t>
            </a:r>
            <a:r>
              <a:rPr lang="ru-RU" sz="2400" dirty="0" err="1" smtClean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book</a:t>
            </a:r>
            <a:r>
              <a:rPr lang="ru-RU" sz="2400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книга, букв. «вносить в книгу») – вид хобби, ручного творчества, заключающийся в изготовлении и оформлении семейных или личных фотоальбомов; способ хранения личной и семейной истории в форме фотографий, газетных вырезок, рисунков, записей и других памятных мелочей. 	Основная идея </a:t>
            </a:r>
            <a:r>
              <a:rPr lang="ru-RU" sz="2400" dirty="0" err="1" smtClean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скрапбукинга</a:t>
            </a:r>
            <a:r>
              <a:rPr lang="ru-RU" sz="2400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сохранить фотографии и памятные вещи на длительный срок для будущих поколений.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7599" y="551067"/>
            <a:ext cx="3269220" cy="370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6819" y="2925886"/>
            <a:ext cx="3198760" cy="370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7485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090" y="353901"/>
            <a:ext cx="9278108" cy="2075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2400" b="1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400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каких работ стоит начать познавать </a:t>
            </a:r>
            <a:r>
              <a:rPr lang="ru-RU" sz="2400" b="1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скрапбукинг</a:t>
            </a:r>
            <a:r>
              <a:rPr lang="ru-RU" sz="2400" b="1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0" algn="ctr" fontAlgn="base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endParaRPr lang="ru-RU" sz="2400" b="1" dirty="0">
              <a:solidFill>
                <a:srgbClr val="2E74B5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fontAlgn="base">
              <a:spcAft>
                <a:spcPts val="1980"/>
              </a:spcAft>
              <a:buSzPts val="1000"/>
              <a:tabLst>
                <a:tab pos="457200" algn="l"/>
              </a:tabLst>
            </a:pPr>
            <a:r>
              <a:rPr lang="ru-RU" sz="2400" dirty="0" smtClean="0">
                <a:solidFill>
                  <a:srgbClr val="0A0A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Прежде </a:t>
            </a:r>
            <a:r>
              <a:rPr lang="ru-RU" sz="2400" dirty="0">
                <a:solidFill>
                  <a:srgbClr val="0A0A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всего выбирайте работу, которую сможете сделать за 1-3 дня. </a:t>
            </a:r>
            <a:r>
              <a:rPr lang="ru-RU" sz="2400" dirty="0" smtClean="0">
                <a:solidFill>
                  <a:srgbClr val="0A0A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Советую </a:t>
            </a:r>
            <a:r>
              <a:rPr lang="ru-RU" sz="2400" dirty="0">
                <a:solidFill>
                  <a:srgbClr val="0A0A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начать с открыток, коробочек для подарка, магнитиков на холодильник, рамочек для фото или конвертиков для денег. 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0583" y="2577000"/>
            <a:ext cx="3133540" cy="4022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7345" y="2612020"/>
            <a:ext cx="3179982" cy="39875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3917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8223" y="870929"/>
            <a:ext cx="95199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Bef>
                <a:spcPts val="20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2400" dirty="0" smtClean="0">
                <a:solidFill>
                  <a:srgbClr val="0A0A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Чуть позже можно </a:t>
            </a:r>
            <a:r>
              <a:rPr lang="ru-RU" sz="2400" dirty="0">
                <a:solidFill>
                  <a:srgbClr val="0A0A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попробовать сделать мини-альбом, блокнот на пружине или на кольцах, книгу рецептов или обложку на паспорт. </a:t>
            </a:r>
            <a:endParaRPr lang="ru-RU" sz="2400" dirty="0" smtClean="0">
              <a:solidFill>
                <a:srgbClr val="0A0A0A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fontAlgn="base">
              <a:spcAft>
                <a:spcPts val="1980"/>
              </a:spcAft>
              <a:buSzPts val="1000"/>
              <a:tabLst>
                <a:tab pos="457200" algn="l"/>
              </a:tabLst>
            </a:pPr>
            <a:r>
              <a:rPr lang="ru-RU" sz="2400" dirty="0">
                <a:solidFill>
                  <a:srgbClr val="0A0A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smtClean="0">
                <a:solidFill>
                  <a:srgbClr val="0A0A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2400" dirty="0">
                <a:solidFill>
                  <a:srgbClr val="0A0A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этому моменту вы уже более менее будете </a:t>
            </a:r>
            <a:r>
              <a:rPr lang="ru-RU" sz="2400" dirty="0" smtClean="0">
                <a:solidFill>
                  <a:srgbClr val="0A0A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представлять, </a:t>
            </a:r>
            <a:r>
              <a:rPr lang="ru-RU" sz="2400" dirty="0">
                <a:solidFill>
                  <a:srgbClr val="0A0A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 такое </a:t>
            </a:r>
            <a:r>
              <a:rPr lang="ru-RU" sz="2400" dirty="0" err="1">
                <a:solidFill>
                  <a:srgbClr val="0A0A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скрапбукинг</a:t>
            </a:r>
            <a:r>
              <a:rPr lang="ru-RU" sz="2400" dirty="0">
                <a:solidFill>
                  <a:srgbClr val="0A0A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у вас появятся материалы и минимальные </a:t>
            </a:r>
            <a:r>
              <a:rPr lang="ru-RU" sz="2400" dirty="0" smtClean="0">
                <a:solidFill>
                  <a:srgbClr val="0A0A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инструменты.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85439" y="2607716"/>
            <a:ext cx="2995703" cy="385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91968" y="2607716"/>
            <a:ext cx="3019479" cy="385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3479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3457" y="191069"/>
            <a:ext cx="93214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можно сделать в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технике 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скрапбукинга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4095" y="658248"/>
            <a:ext cx="21569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Открытки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96229" y="1346222"/>
            <a:ext cx="3368385" cy="52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59258" y="1271043"/>
            <a:ext cx="3782610" cy="52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3242" y="1243023"/>
            <a:ext cx="3816630" cy="52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0327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7623" y="512982"/>
            <a:ext cx="2647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Календари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16325" y="54000"/>
            <a:ext cx="4975930" cy="680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8436" y="3104713"/>
            <a:ext cx="3744000" cy="3744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14436" y="80713"/>
            <a:ext cx="3699754" cy="30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594" y="1356420"/>
            <a:ext cx="3189088" cy="53854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0899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722</TotalTime>
  <Words>756</Words>
  <Application>Microsoft Office PowerPoint</Application>
  <PresentationFormat>Широкоэкранный</PresentationFormat>
  <Paragraphs>108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Arial</vt:lpstr>
      <vt:lpstr>Arial Black</vt:lpstr>
      <vt:lpstr>Symbol</vt:lpstr>
      <vt:lpstr>Times New Roman</vt:lpstr>
      <vt:lpstr>Trebuchet MS</vt:lpstr>
      <vt:lpstr>Wingdings 3</vt:lpstr>
      <vt:lpstr>Грань</vt:lpstr>
      <vt:lpstr>Задание «СКРАПБУКИНГ – КРАСИВОЕ ХОББИ»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Евгений</cp:lastModifiedBy>
  <cp:revision>57</cp:revision>
  <dcterms:created xsi:type="dcterms:W3CDTF">2024-09-11T00:35:44Z</dcterms:created>
  <dcterms:modified xsi:type="dcterms:W3CDTF">2025-03-25T03:33:01Z</dcterms:modified>
</cp:coreProperties>
</file>