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59" r:id="rId4"/>
    <p:sldId id="267" r:id="rId5"/>
    <p:sldId id="264" r:id="rId6"/>
    <p:sldId id="263" r:id="rId7"/>
    <p:sldId id="25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0396"/>
    <a:srgbClr val="B141B0"/>
    <a:srgbClr val="B24340"/>
    <a:srgbClr val="AC413E"/>
    <a:srgbClr val="E7FAFF"/>
    <a:srgbClr val="DDF8FF"/>
    <a:srgbClr val="D9F8FF"/>
    <a:srgbClr val="0000CC"/>
    <a:srgbClr val="D9959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15" d="100"/>
          <a:sy n="115" d="100"/>
        </p:scale>
        <p:origin x="14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t="-5000"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68F3B-7613-4CB5-AB51-2ED193AB1D6F}" type="datetimeFigureOut">
              <a:rPr lang="ru-RU" smtClean="0"/>
              <a:t>12.03.2026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66C7-E5D1-4A5F-A5D0-C24020A6120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7"/>
            </a:avLst>
          </a:prstGeom>
          <a:solidFill>
            <a:srgbClr val="E0A9A8"/>
          </a:solidFill>
          <a:ln>
            <a:solidFill>
              <a:srgbClr val="E0A9A8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504448" y="548680"/>
            <a:ext cx="8136000" cy="5760640"/>
          </a:xfrm>
          <a:prstGeom prst="rect">
            <a:avLst/>
          </a:prstGeom>
          <a:solidFill>
            <a:schemeClr val="bg1"/>
          </a:solidFill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23528" y="332656"/>
            <a:ext cx="8496944" cy="619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260" y="1413029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>
                <a:ln w="11430"/>
                <a:solidFill>
                  <a:srgbClr val="B24340"/>
                </a:solidFill>
                <a:latin typeface="+mn-lt"/>
              </a:rPr>
              <a:t>Задание по логике</a:t>
            </a:r>
            <a:br>
              <a:rPr lang="ru-RU" sz="6600" b="1" dirty="0">
                <a:ln w="11430"/>
                <a:solidFill>
                  <a:srgbClr val="B24340"/>
                </a:solidFill>
                <a:latin typeface="+mn-lt"/>
              </a:rPr>
            </a:br>
            <a:r>
              <a:rPr lang="ru-RU" sz="6600" b="1" dirty="0">
                <a:ln w="11430"/>
                <a:solidFill>
                  <a:srgbClr val="B24340"/>
                </a:solidFill>
                <a:latin typeface="+mn-lt"/>
              </a:rPr>
              <a:t> «Размышлялки»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405" y="332740"/>
            <a:ext cx="7574280" cy="911225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BD4A47"/>
                </a:solidFill>
              </a:rPr>
              <a:t>Муниципальное бюджетное учреждение дополнительного образования</a:t>
            </a:r>
          </a:p>
          <a:p>
            <a:r>
              <a:rPr lang="ru-RU" sz="1200" b="1" dirty="0">
                <a:solidFill>
                  <a:srgbClr val="BD4A47"/>
                </a:solidFill>
              </a:rPr>
              <a:t>«Центр внешкольной работы»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175" y="3573145"/>
            <a:ext cx="8447405" cy="2900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1600" b="1" i="1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учащихся 1 года обучения</a:t>
            </a:r>
          </a:p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по дополнительной</a:t>
            </a:r>
          </a:p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 общеразвивающей программе «Логика»</a:t>
            </a:r>
          </a:p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Возраст детей 4-</a:t>
            </a:r>
            <a:r>
              <a:rPr lang="en-US" altLang="ru-RU" sz="1600" b="1" i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,5 года </a:t>
            </a:r>
          </a:p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Педагог дополнительного образования </a:t>
            </a:r>
          </a:p>
          <a:p>
            <a:pPr algn="r"/>
            <a:r>
              <a:rPr lang="ru-RU" sz="1600" b="1" i="1" dirty="0">
                <a:solidFill>
                  <a:schemeClr val="accent2">
                    <a:lumMod val="75000"/>
                  </a:schemeClr>
                </a:solidFill>
              </a:rPr>
              <a:t>Громыко Мария Евгеньевна</a:t>
            </a:r>
          </a:p>
          <a:p>
            <a:pPr algn="r"/>
            <a:endParaRPr lang="ru-RU" sz="1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sz="12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г. Петропавловск-Камчатский 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2026 г.</a:t>
            </a: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L\Desktop\Clipart\Детишки\Отрисовки\statistika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15" y="4004945"/>
            <a:ext cx="4648200" cy="167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/>
              <a:t>Уважаемые родители!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18100" y="1484784"/>
            <a:ext cx="8507799" cy="433161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ru-RU" altLang="en-US" sz="2800" dirty="0">
                <a:solidFill>
                  <a:schemeClr val="tx1"/>
                </a:solidFill>
              </a:rPr>
              <a:t>Предлагаем вам провести совместное время с детьми</a:t>
            </a:r>
          </a:p>
          <a:p>
            <a:pPr algn="ctr"/>
            <a:r>
              <a:rPr lang="ru-RU" altLang="en-US" sz="2800" dirty="0">
                <a:solidFill>
                  <a:schemeClr val="tx1"/>
                </a:solidFill>
              </a:rPr>
              <a:t>за занимательными играми на логику.</a:t>
            </a:r>
          </a:p>
          <a:p>
            <a:pPr algn="ctr"/>
            <a:r>
              <a:rPr lang="ru-RU" altLang="en-US" sz="2800" dirty="0">
                <a:solidFill>
                  <a:schemeClr val="tx1"/>
                </a:solidFill>
              </a:rPr>
              <a:t> 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algn="ctr"/>
            <a:r>
              <a:rPr lang="en-US" altLang="en-US" sz="2800" dirty="0" err="1">
                <a:solidFill>
                  <a:schemeClr val="tx1"/>
                </a:solidFill>
              </a:rPr>
              <a:t>Эти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задания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помогают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малышам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не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только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тренировать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логическое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мышление</a:t>
            </a:r>
            <a:r>
              <a:rPr lang="en-US" altLang="ru-RU" sz="2800" dirty="0">
                <a:solidFill>
                  <a:schemeClr val="tx1"/>
                </a:solidFill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</a:rPr>
              <a:t>но</a:t>
            </a:r>
            <a:endParaRPr lang="ru-RU" altLang="en-US" sz="2800" dirty="0"/>
          </a:p>
          <a:p>
            <a:pPr algn="ctr"/>
            <a:r>
              <a:rPr lang="en-US" altLang="en-US" sz="2800" dirty="0">
                <a:solidFill>
                  <a:schemeClr val="tx1"/>
                </a:solidFill>
              </a:rPr>
              <a:t>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стимулируют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их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познавательный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интерес</a:t>
            </a:r>
            <a:r>
              <a:rPr lang="en-US" altLang="ru-RU" sz="28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altLang="ru-RU" sz="2800" dirty="0">
              <a:solidFill>
                <a:schemeClr val="tx1"/>
              </a:solidFill>
            </a:endParaRPr>
          </a:p>
          <a:p>
            <a:pPr algn="ctr"/>
            <a:r>
              <a:rPr lang="en-US" altLang="en-US" sz="2800" dirty="0" err="1">
                <a:solidFill>
                  <a:schemeClr val="tx1"/>
                </a:solidFill>
              </a:rPr>
              <a:t>Регулярное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решение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логических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задачек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/>
              <a:t>развива</a:t>
            </a:r>
            <a:r>
              <a:rPr lang="ru-RU" altLang="en-US" sz="2800" dirty="0" err="1"/>
              <a:t>ет</a:t>
            </a:r>
            <a:r>
              <a:rPr lang="ru-RU" altLang="en-US" sz="2800" dirty="0"/>
              <a:t> у 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дет</a:t>
            </a:r>
            <a:r>
              <a:rPr lang="ru-RU" altLang="en-US" sz="2800" dirty="0">
                <a:solidFill>
                  <a:schemeClr val="tx1"/>
                </a:solidFill>
              </a:rPr>
              <a:t>ей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креативность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и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нестандартное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мышление</a:t>
            </a:r>
            <a:r>
              <a:rPr lang="en-US" altLang="ru-RU" sz="2800" dirty="0">
                <a:solidFill>
                  <a:schemeClr val="tx1"/>
                </a:solidFill>
              </a:rPr>
              <a:t>,</a:t>
            </a:r>
            <a:endParaRPr lang="ru-RU" altLang="ru-RU" sz="2800">
              <a:solidFill>
                <a:schemeClr val="tx1"/>
              </a:solidFill>
            </a:endParaRPr>
          </a:p>
          <a:p>
            <a:pPr algn="ctr"/>
            <a:r>
              <a:rPr lang="en-US" altLang="en-US" sz="2800">
                <a:solidFill>
                  <a:schemeClr val="tx1"/>
                </a:solidFill>
              </a:rPr>
              <a:t>что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является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важным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навыком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>
                <a:solidFill>
                  <a:schemeClr val="tx1"/>
                </a:solidFill>
              </a:rPr>
              <a:t>в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современном</a:t>
            </a:r>
            <a:r>
              <a:rPr lang="en-US" altLang="ru-RU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мире</a:t>
            </a:r>
            <a:r>
              <a:rPr lang="en-US" altLang="ru-RU" sz="2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Найди «лишний» предмет в каждом ряду</a:t>
            </a:r>
          </a:p>
        </p:txBody>
      </p:sp>
      <p:pic>
        <p:nvPicPr>
          <p:cNvPr id="1026" name="Picture 2" descr="C:\Users\L\Desktop\Clipart\Овоши  фрукты ягоды\Капуста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1368152" cy="952898"/>
          </a:xfrm>
          <a:prstGeom prst="rect">
            <a:avLst/>
          </a:prstGeom>
          <a:noFill/>
        </p:spPr>
      </p:pic>
      <p:pic>
        <p:nvPicPr>
          <p:cNvPr id="1027" name="Picture 3" descr="C:\Users\L\Desktop\Clipart\Овоши  фрукты ягоды\овощи и фрукты\Груши, бананы\0_7b860_fae443eb_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41259">
            <a:off x="4976988" y="1487657"/>
            <a:ext cx="1311247" cy="870067"/>
          </a:xfrm>
          <a:prstGeom prst="rect">
            <a:avLst/>
          </a:prstGeom>
          <a:noFill/>
        </p:spPr>
      </p:pic>
      <p:pic>
        <p:nvPicPr>
          <p:cNvPr id="1028" name="Picture 4" descr="C:\Users\L\Desktop\Clipart\Овоши  фрукты ягоды\овощи и фрукты\Морковь\61de58e45115414cc56adf4251ba977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9896" flipH="1">
            <a:off x="6885732" y="1372517"/>
            <a:ext cx="1231096" cy="1007260"/>
          </a:xfrm>
          <a:prstGeom prst="rect">
            <a:avLst/>
          </a:prstGeom>
          <a:noFill/>
        </p:spPr>
      </p:pic>
      <p:pic>
        <p:nvPicPr>
          <p:cNvPr id="1032" name="Picture 8" descr="http://lipsso.ru/wp-content/uploads/2018/04/%D0%A1%D0%B2%D0%B5%D0%BA%D0%BB%D0%B0-1-1080x610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1368152" cy="1386641"/>
          </a:xfrm>
          <a:prstGeom prst="rect">
            <a:avLst/>
          </a:prstGeom>
          <a:noFill/>
        </p:spPr>
      </p:pic>
      <p:pic>
        <p:nvPicPr>
          <p:cNvPr id="1033" name="Picture 9" descr="C:\Users\L\Desktop\Clipart\Животные\Птицы\Петухи, куры\14b14ad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1728192" cy="2042409"/>
          </a:xfrm>
          <a:prstGeom prst="rect">
            <a:avLst/>
          </a:prstGeom>
          <a:noFill/>
        </p:spPr>
      </p:pic>
      <p:pic>
        <p:nvPicPr>
          <p:cNvPr id="1034" name="Picture 10" descr="C:\Users\L\Desktop\Clipart\Животные\Птицы\Совы\Сова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1008112" cy="1959905"/>
          </a:xfrm>
          <a:prstGeom prst="rect">
            <a:avLst/>
          </a:prstGeom>
          <a:noFill/>
        </p:spPr>
      </p:pic>
      <p:pic>
        <p:nvPicPr>
          <p:cNvPr id="1035" name="Picture 11" descr="C:\Users\L\Desktop\Clipart\Животные\Птицы\Утки, гуси\ут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15816" y="2924944"/>
            <a:ext cx="1610990" cy="1314551"/>
          </a:xfrm>
          <a:prstGeom prst="rect">
            <a:avLst/>
          </a:prstGeom>
          <a:noFill/>
        </p:spPr>
      </p:pic>
      <p:pic>
        <p:nvPicPr>
          <p:cNvPr id="1037" name="Picture 13" descr="C:\Users\L\Desktop\Clipart\Животные\Насекомые\Бабочки\256951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3183">
            <a:off x="6629312" y="2943342"/>
            <a:ext cx="1681030" cy="1420686"/>
          </a:xfrm>
          <a:prstGeom prst="rect">
            <a:avLst/>
          </a:prstGeom>
          <a:noFill/>
        </p:spPr>
      </p:pic>
      <p:pic>
        <p:nvPicPr>
          <p:cNvPr id="1039" name="Picture 15" descr="https://i.pinimg.com/originals/12/00/9c/12009c53d7a31babeb1158e10208bc52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296144" cy="1314214"/>
          </a:xfrm>
          <a:prstGeom prst="rect">
            <a:avLst/>
          </a:prstGeom>
          <a:noFill/>
        </p:spPr>
      </p:pic>
      <p:pic>
        <p:nvPicPr>
          <p:cNvPr id="1045" name="Picture 21" descr="https://cdn1.ozone.ru/multimedia/1017763438.jp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941168"/>
            <a:ext cx="1485983" cy="1152128"/>
          </a:xfrm>
          <a:prstGeom prst="rect">
            <a:avLst/>
          </a:prstGeom>
          <a:noFill/>
        </p:spPr>
      </p:pic>
      <p:pic>
        <p:nvPicPr>
          <p:cNvPr id="1047" name="Picture 23" descr="https://cdn-nus-1.pinme.ru/tumb/600/photo/39/2e/392ec4c52dc4d63511515eebe7f3018f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584176" cy="1080120"/>
          </a:xfrm>
          <a:prstGeom prst="rect">
            <a:avLst/>
          </a:prstGeom>
          <a:noFill/>
        </p:spPr>
      </p:pic>
      <p:pic>
        <p:nvPicPr>
          <p:cNvPr id="1049" name="Picture 25" descr="https://i.pinimg.com/originals/4f/a0/bf/4fa0bf8a8b52628fe080277b9e051e9c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581128"/>
            <a:ext cx="1224136" cy="16365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Найди «лишний» предмет в каждом ряду</a:t>
            </a:r>
          </a:p>
        </p:txBody>
      </p:sp>
      <p:pic>
        <p:nvPicPr>
          <p:cNvPr id="1036" name="Picture 12" descr="C:\Users\L\Desktop\Clipart\Животные\Зайцы\youloveit_ru_heartlake_city_lego_friends_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1008112" cy="1852083"/>
          </a:xfrm>
          <a:prstGeom prst="rect">
            <a:avLst/>
          </a:prstGeom>
          <a:noFill/>
        </p:spPr>
      </p:pic>
      <p:pic>
        <p:nvPicPr>
          <p:cNvPr id="8" name="Picture 13" descr="C:\Users\L\Desktop\Clipart\Животные\Ёжики\463516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1512168" cy="1558696"/>
          </a:xfrm>
          <a:prstGeom prst="rect">
            <a:avLst/>
          </a:prstGeom>
          <a:noFill/>
        </p:spPr>
      </p:pic>
      <p:pic>
        <p:nvPicPr>
          <p:cNvPr id="9" name="Picture 15" descr="https://yandex.ru/images/_crpd/CdEdD6882/30d070WRd8m/gaDcrOrqdDtE9oeMh0B6rG_lL6gfkE6Cu-K6sgOM5NVMHVOD7VonvH0Ae5Afd3fpUa1E-friKlPq45BwVVOMYxEjnClr-nQ-BOcDyxFBqqwtcTi9CsGYwHojvjJCivNQ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1268760"/>
            <a:ext cx="1313606" cy="1494858"/>
          </a:xfrm>
          <a:prstGeom prst="rect">
            <a:avLst/>
          </a:prstGeom>
          <a:noFill/>
        </p:spPr>
      </p:pic>
      <p:pic>
        <p:nvPicPr>
          <p:cNvPr id="1041" name="Picture 17" descr="https://image.freepik.com/free-vector/_29190-2408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440160" cy="1840460"/>
          </a:xfrm>
          <a:prstGeom prst="rect">
            <a:avLst/>
          </a:prstGeom>
          <a:noFill/>
        </p:spPr>
      </p:pic>
      <p:pic>
        <p:nvPicPr>
          <p:cNvPr id="1043" name="Picture 19" descr="https://avatars.mds.yandex.net/get-pdb/872807/0d9e4d15-f76b-4624-bd18-e74b3263bab8/s1200?webp=false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1656184" cy="1656184"/>
          </a:xfrm>
          <a:prstGeom prst="rect">
            <a:avLst/>
          </a:prstGeom>
          <a:noFill/>
        </p:spPr>
      </p:pic>
      <p:pic>
        <p:nvPicPr>
          <p:cNvPr id="12" name="Picture 25" descr="https://avatars.mds.yandex.net/get-pdb/754739/8f9dbaa4-296b-4b9c-b937-e86e68f64023/s1200?webp=false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1296144" cy="1296144"/>
          </a:xfrm>
          <a:prstGeom prst="rect">
            <a:avLst/>
          </a:prstGeom>
          <a:noFill/>
        </p:spPr>
      </p:pic>
      <p:pic>
        <p:nvPicPr>
          <p:cNvPr id="1055" name="Picture 31" descr="https://cdn-images.farfetch-contents.com/15/00/47/25/15004725_24999938_1000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1152128" cy="1537941"/>
          </a:xfrm>
          <a:prstGeom prst="rect">
            <a:avLst/>
          </a:prstGeom>
          <a:noFill/>
        </p:spPr>
      </p:pic>
      <p:pic>
        <p:nvPicPr>
          <p:cNvPr id="1063" name="Picture 39" descr="https://optomamarf.ru/files/380/380f520469039385792442b122829450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1080120" cy="1233409"/>
          </a:xfrm>
          <a:prstGeom prst="rect">
            <a:avLst/>
          </a:prstGeom>
          <a:noFill/>
        </p:spPr>
      </p:pic>
      <p:sp>
        <p:nvSpPr>
          <p:cNvPr id="37" name="Стрелка вправо 36">
            <a:hlinkClick r:id="" action="ppaction://hlinkshowjump?jump=nextslide"/>
          </p:cNvPr>
          <p:cNvSpPr/>
          <p:nvPr/>
        </p:nvSpPr>
        <p:spPr>
          <a:xfrm>
            <a:off x="8028384" y="6165304"/>
            <a:ext cx="648072" cy="288032"/>
          </a:xfrm>
          <a:prstGeom prst="rightArrow">
            <a:avLst/>
          </a:prstGeom>
          <a:solidFill>
            <a:srgbClr val="D99593"/>
          </a:solidFill>
          <a:ln>
            <a:solidFill>
              <a:srgbClr val="D9959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65" name="Picture 41" descr="C:\Users\L\Desktop\Clipart\Животные\Рыбки\66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085184"/>
            <a:ext cx="1800200" cy="864096"/>
          </a:xfrm>
          <a:prstGeom prst="rect">
            <a:avLst/>
          </a:prstGeom>
          <a:noFill/>
        </p:spPr>
      </p:pic>
      <p:pic>
        <p:nvPicPr>
          <p:cNvPr id="1066" name="Picture 42" descr="C:\Users\L\Desktop\Clipart\Животные\Рыбки\елец png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157192"/>
            <a:ext cx="1800200" cy="818272"/>
          </a:xfrm>
          <a:prstGeom prst="rect">
            <a:avLst/>
          </a:prstGeom>
          <a:noFill/>
        </p:spPr>
      </p:pic>
      <p:pic>
        <p:nvPicPr>
          <p:cNvPr id="1067" name="Picture 43" descr="C:\Users\L\Desktop\Clipart\Животные\Морские жители\0_90e40_2d7bc414_orig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5013176"/>
            <a:ext cx="1858516" cy="1192548"/>
          </a:xfrm>
          <a:prstGeom prst="rect">
            <a:avLst/>
          </a:prstGeom>
          <a:noFill/>
        </p:spPr>
      </p:pic>
      <p:sp>
        <p:nvSpPr>
          <p:cNvPr id="1073" name="AutoShape 49" descr="https://www.goedevis.nl/app/uploads/2017/04/esox_lucius_s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 dirty="0"/>
          </a:p>
        </p:txBody>
      </p:sp>
      <p:pic>
        <p:nvPicPr>
          <p:cNvPr id="1075" name="Picture 51" descr="https://hospitalvv.ru/wp-content/uploads/shchuchya-zhelch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1580403" cy="10355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1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Выбери недостающий предмет</a:t>
            </a:r>
          </a:p>
        </p:txBody>
      </p:sp>
      <p:grpSp>
        <p:nvGrpSpPr>
          <p:cNvPr id="4" name="Группа 5"/>
          <p:cNvGrpSpPr/>
          <p:nvPr/>
        </p:nvGrpSpPr>
        <p:grpSpPr>
          <a:xfrm>
            <a:off x="467544" y="1628800"/>
            <a:ext cx="4032448" cy="3960440"/>
            <a:chOff x="827584" y="1268760"/>
            <a:chExt cx="2880320" cy="2160240"/>
          </a:xfrm>
          <a:solidFill>
            <a:srgbClr val="E7FAFF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827584" y="1268760"/>
              <a:ext cx="2880320" cy="2160240"/>
            </a:xfrm>
            <a:prstGeom prst="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827584" y="2708920"/>
              <a:ext cx="2880320" cy="0"/>
            </a:xfrm>
            <a:prstGeom prst="line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6" name="Группа 6"/>
          <p:cNvGrpSpPr/>
          <p:nvPr/>
        </p:nvGrpSpPr>
        <p:grpSpPr>
          <a:xfrm>
            <a:off x="4644008" y="1629000"/>
            <a:ext cx="4032448" cy="3960240"/>
            <a:chOff x="827584" y="1268760"/>
            <a:chExt cx="2880320" cy="2160240"/>
          </a:xfrm>
          <a:solidFill>
            <a:srgbClr val="E7FAFF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27584" y="1268760"/>
              <a:ext cx="2880320" cy="2160240"/>
            </a:xfrm>
            <a:prstGeom prst="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827584" y="2708920"/>
              <a:ext cx="2880320" cy="0"/>
            </a:xfrm>
            <a:prstGeom prst="line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pic>
        <p:nvPicPr>
          <p:cNvPr id="1028" name="Picture 4" descr="C:\Users\L\Desktop\Clipart\Разное\Знак вопроса\20df292cb724c294e8f8a673f7212f5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859280"/>
            <a:ext cx="576064" cy="785542"/>
          </a:xfrm>
          <a:prstGeom prst="rect">
            <a:avLst/>
          </a:prstGeom>
          <a:noFill/>
        </p:spPr>
      </p:pic>
      <p:sp>
        <p:nvSpPr>
          <p:cNvPr id="1043" name="AutoShape 19" descr="https://8.allegroimg.com/s1024/037355/5362296f45c195e2ec8042c152e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45" name="AutoShape 21" descr="https://d.allegroimg.com/s256/034ffd/86c0212a4543b7d13c6f3b292c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47" name="AutoShape 23" descr="https://5.allegroimg.com/original/0349e7/fcdbc45e46f39faaabaf81d856b5"/>
          <p:cNvSpPr>
            <a:spLocks noChangeAspect="1" noChangeArrowheads="1"/>
          </p:cNvSpPr>
          <p:nvPr/>
        </p:nvSpPr>
        <p:spPr bwMode="auto">
          <a:xfrm>
            <a:off x="155575" y="-3862388"/>
            <a:ext cx="12087225" cy="804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49" name="AutoShape 25" descr="https://3.allegroimg.com/s1440/03972c/ddf8f17c4aec8a9b1e7937d04f63"/>
          <p:cNvSpPr>
            <a:spLocks noChangeAspect="1" noChangeArrowheads="1"/>
          </p:cNvSpPr>
          <p:nvPr/>
        </p:nvSpPr>
        <p:spPr bwMode="auto">
          <a:xfrm>
            <a:off x="155575" y="-3551238"/>
            <a:ext cx="12087225" cy="741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51" name="AutoShape 27" descr="https://c.allegroimg.com/s720/03a9b9/6a2356a04ac88cc4eb0da27f52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55" name="AutoShape 31" descr="https://www.childrensalonoutlet.com/media/catalog/product/cache/0/image/1000x1000/9df78eab33525d08d6e5fb8d27136e95/p/i/piccola-speranza-girls-pink-faux-fur-coat-227808-d3c503e51e7552ed69abfafe25129b239d1af29a.jpg"/>
          <p:cNvSpPr>
            <a:spLocks noChangeAspect="1" noChangeArrowheads="1"/>
          </p:cNvSpPr>
          <p:nvPr/>
        </p:nvSpPr>
        <p:spPr bwMode="auto">
          <a:xfrm>
            <a:off x="155575" y="-3970338"/>
            <a:ext cx="8277225" cy="827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763831" y="1772816"/>
            <a:ext cx="1512168" cy="2376264"/>
            <a:chOff x="683568" y="1700808"/>
            <a:chExt cx="1440160" cy="2376264"/>
          </a:xfrm>
        </p:grpSpPr>
        <p:pic>
          <p:nvPicPr>
            <p:cNvPr id="1026" name="Picture 2" descr="C:\Users\L\Desktop\1\s1200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00808"/>
              <a:ext cx="1440160" cy="2367671"/>
            </a:xfrm>
            <a:prstGeom prst="rect">
              <a:avLst/>
            </a:prstGeom>
            <a:noFill/>
          </p:spPr>
        </p:pic>
        <p:pic>
          <p:nvPicPr>
            <p:cNvPr id="7" name="Picture 4" descr="https://i.pinimg.com/originals/51/0e/fe/510efe880044d47bb9e6551a26fd323f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75" y="3573016"/>
              <a:ext cx="544659" cy="504056"/>
            </a:xfrm>
            <a:prstGeom prst="rect">
              <a:avLst/>
            </a:prstGeom>
            <a:noFill/>
          </p:spPr>
        </p:pic>
      </p:grpSp>
      <p:pic>
        <p:nvPicPr>
          <p:cNvPr id="1029" name="Picture 5" descr="C:\Users\L\Desktop\Clipart\Животные\Собаки\dog_00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386" y="1771956"/>
            <a:ext cx="1440160" cy="2535492"/>
          </a:xfrm>
          <a:prstGeom prst="rect">
            <a:avLst/>
          </a:prstGeom>
          <a:noFill/>
        </p:spPr>
      </p:pic>
      <p:pic>
        <p:nvPicPr>
          <p:cNvPr id="1031" name="Picture 7" descr="https://cdn4.vectorstock.com/i/1000x1000/94/93/dog-house-kennel-vector-1180949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1117933" cy="1152128"/>
          </a:xfrm>
          <a:prstGeom prst="rect">
            <a:avLst/>
          </a:prstGeom>
          <a:noFill/>
        </p:spPr>
      </p:pic>
      <p:pic>
        <p:nvPicPr>
          <p:cNvPr id="1033" name="Picture 9" descr="https://www.podcastgarden.com/login/images-23/23617/479329521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988551" cy="720080"/>
          </a:xfrm>
          <a:prstGeom prst="rect">
            <a:avLst/>
          </a:prstGeom>
          <a:noFill/>
        </p:spPr>
      </p:pic>
      <p:pic>
        <p:nvPicPr>
          <p:cNvPr id="1035" name="Picture 11" descr="https://sc02.alicdn.com/kf/HTB1HQYFGuuSBuNjSsziq6zq8pXay/220521174/HTB1HQYFGuuSBuNjSsziq6zq8pXay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949442" cy="1165286"/>
          </a:xfrm>
          <a:prstGeom prst="rect">
            <a:avLst/>
          </a:prstGeom>
          <a:noFill/>
        </p:spPr>
      </p:pic>
      <p:pic>
        <p:nvPicPr>
          <p:cNvPr id="25" name="Picture 4" descr="https://i.pinimg.com/originals/51/0e/fe/510efe880044d47bb9e6551a26fd323f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4509120"/>
            <a:ext cx="1062085" cy="936104"/>
          </a:xfrm>
          <a:prstGeom prst="rect">
            <a:avLst/>
          </a:prstGeom>
          <a:noFill/>
        </p:spPr>
      </p:pic>
      <p:pic>
        <p:nvPicPr>
          <p:cNvPr id="26" name="Picture 7" descr="https://cdn4.vectorstock.com/i/1000x1000/94/93/dog-house-kennel-vector-11809493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867" y="1675914"/>
            <a:ext cx="1117933" cy="1152128"/>
          </a:xfrm>
          <a:prstGeom prst="rect">
            <a:avLst/>
          </a:prstGeom>
          <a:noFill/>
        </p:spPr>
      </p:pic>
      <p:pic>
        <p:nvPicPr>
          <p:cNvPr id="1036" name="Picture 12" descr="C:\Users\L\Desktop\Clipart\Животные\Собаки\dog-cartoon_0014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4870" y="3019425"/>
            <a:ext cx="1345565" cy="1345565"/>
          </a:xfrm>
          <a:prstGeom prst="rect">
            <a:avLst/>
          </a:prstGeom>
          <a:noFill/>
        </p:spPr>
      </p:pic>
      <p:pic>
        <p:nvPicPr>
          <p:cNvPr id="1041" name="Picture 17" descr="C:\Users\L\Desktop\Clipart\Животные\Кошки\Рыжие\NB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244283"/>
            <a:ext cx="1224136" cy="1344957"/>
          </a:xfrm>
          <a:prstGeom prst="rect">
            <a:avLst/>
          </a:prstGeom>
          <a:noFill/>
        </p:spPr>
      </p:pic>
      <p:sp>
        <p:nvSpPr>
          <p:cNvPr id="10" name="AutoShape 19" descr="https://us.123rf.com/450wm/eloku/eloku1811/eloku181100015/122955194-vector-illustration-of-two-cartoon-flying-house-sparrows-isolated-on-whit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4" name="Picture 20" descr="C:\Users\L\Desktop\122955194-vector-illustration-of-two-cartoon-flying-house-sparrows-isolated-on-white-background.jp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443821" y="2507124"/>
            <a:ext cx="1800200" cy="1800200"/>
          </a:xfrm>
          <a:prstGeom prst="rect">
            <a:avLst/>
          </a:prstGeom>
          <a:noFill/>
        </p:spPr>
      </p:pic>
      <p:pic>
        <p:nvPicPr>
          <p:cNvPr id="1048" name="Picture 24" descr="https://easydrawingguides.com/wp-content/uploads/2019/03/Bird-Nest-10.pn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1304596" cy="1300759"/>
          </a:xfrm>
          <a:prstGeom prst="rect">
            <a:avLst/>
          </a:prstGeom>
          <a:noFill/>
        </p:spPr>
      </p:pic>
      <p:pic>
        <p:nvPicPr>
          <p:cNvPr id="11" name="Picture 4" descr="C:\Users\L\Desktop\Clipart\Разное\Знак вопроса\20df292cb724c294e8f8a673f7212f5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736" y="3284855"/>
            <a:ext cx="576064" cy="7855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/>
              <a:t>Выбери недостающий предмет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67544" y="1628800"/>
            <a:ext cx="4032448" cy="3960440"/>
            <a:chOff x="827584" y="1268760"/>
            <a:chExt cx="2880320" cy="2160240"/>
          </a:xfrm>
          <a:solidFill>
            <a:srgbClr val="E7FAFF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827584" y="1268760"/>
              <a:ext cx="2880320" cy="2160240"/>
            </a:xfrm>
            <a:prstGeom prst="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827584" y="2708920"/>
              <a:ext cx="2880320" cy="0"/>
            </a:xfrm>
            <a:prstGeom prst="line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grpSp>
        <p:nvGrpSpPr>
          <p:cNvPr id="7" name="Группа 6"/>
          <p:cNvGrpSpPr/>
          <p:nvPr/>
        </p:nvGrpSpPr>
        <p:grpSpPr>
          <a:xfrm>
            <a:off x="4644008" y="1629000"/>
            <a:ext cx="4032448" cy="3960240"/>
            <a:chOff x="827584" y="1268760"/>
            <a:chExt cx="2880320" cy="2160240"/>
          </a:xfrm>
          <a:solidFill>
            <a:srgbClr val="E7FAFF"/>
          </a:solidFill>
        </p:grpSpPr>
        <p:sp>
          <p:nvSpPr>
            <p:cNvPr id="8" name="Прямоугольник 7"/>
            <p:cNvSpPr/>
            <p:nvPr/>
          </p:nvSpPr>
          <p:spPr>
            <a:xfrm>
              <a:off x="827584" y="1268760"/>
              <a:ext cx="2880320" cy="2160240"/>
            </a:xfrm>
            <a:prstGeom prst="rect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827584" y="2708920"/>
              <a:ext cx="2880320" cy="0"/>
            </a:xfrm>
            <a:prstGeom prst="line">
              <a:avLst/>
            </a:prstGeom>
            <a:grp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  <p:pic>
        <p:nvPicPr>
          <p:cNvPr id="1028" name="Picture 4" descr="C:\Users\L\Desktop\Clipart\Разное\Знак вопроса\20df292cb724c294e8f8a673f7212f5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5881" y="2037080"/>
            <a:ext cx="576064" cy="785542"/>
          </a:xfrm>
          <a:prstGeom prst="rect">
            <a:avLst/>
          </a:prstGeom>
          <a:noFill/>
        </p:spPr>
      </p:pic>
      <p:pic>
        <p:nvPicPr>
          <p:cNvPr id="1030" name="Picture 6" descr="C:\Users\L\Desktop\Clipart\Животные\Обезьяны\picture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8543">
            <a:off x="6908800" y="2785745"/>
            <a:ext cx="1104900" cy="1562100"/>
          </a:xfrm>
          <a:prstGeom prst="rect">
            <a:avLst/>
          </a:prstGeom>
          <a:noFill/>
        </p:spPr>
      </p:pic>
      <p:pic>
        <p:nvPicPr>
          <p:cNvPr id="1031" name="Picture 7" descr="C:\Users\L\Desktop\Clipart\Природа\Деревья\Ели\67847744_3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590" y="1700932"/>
            <a:ext cx="1468963" cy="1728192"/>
          </a:xfrm>
          <a:prstGeom prst="rect">
            <a:avLst/>
          </a:prstGeom>
          <a:noFill/>
        </p:spPr>
      </p:pic>
      <p:pic>
        <p:nvPicPr>
          <p:cNvPr id="1029" name="Picture 5" descr="C:\Users\L\Desktop\Clipart\Животные\Белки\bel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2822575"/>
            <a:ext cx="1228090" cy="1444625"/>
          </a:xfrm>
          <a:prstGeom prst="rect">
            <a:avLst/>
          </a:prstGeom>
          <a:noFill/>
        </p:spPr>
      </p:pic>
      <p:pic>
        <p:nvPicPr>
          <p:cNvPr id="1032" name="Picture 8" descr="C:\Users\L\Desktop\Clipart\Природа\Деревья\Пальмы\img_5702ba591be98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079" y="4293096"/>
            <a:ext cx="1148878" cy="1296144"/>
          </a:xfrm>
          <a:prstGeom prst="rect">
            <a:avLst/>
          </a:prstGeom>
          <a:noFill/>
        </p:spPr>
      </p:pic>
      <p:pic>
        <p:nvPicPr>
          <p:cNvPr id="1033" name="Picture 9" descr="C:\Users\L\Desktop\Clipart\Овоши  фрукты ягоды\овощи и фрукты\Груши, бананы\0_92644_d0911358_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28831">
            <a:off x="4870372" y="4626685"/>
            <a:ext cx="1182623" cy="645515"/>
          </a:xfrm>
          <a:prstGeom prst="rect">
            <a:avLst/>
          </a:prstGeom>
          <a:noFill/>
        </p:spPr>
      </p:pic>
      <p:pic>
        <p:nvPicPr>
          <p:cNvPr id="1035" name="Picture 11" descr="http://pngimg.com/uploads/pine_cone/pine_cone_PNG1334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0132" y="4558558"/>
            <a:ext cx="650260" cy="670642"/>
          </a:xfrm>
          <a:prstGeom prst="rect">
            <a:avLst/>
          </a:prstGeom>
          <a:noFill/>
        </p:spPr>
      </p:pic>
      <p:pic>
        <p:nvPicPr>
          <p:cNvPr id="21" name="Picture 11" descr="http://pngimg.com/uploads/pine_cone/pine_cone_PNG1334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839819"/>
            <a:ext cx="656826" cy="677413"/>
          </a:xfrm>
          <a:prstGeom prst="rect">
            <a:avLst/>
          </a:prstGeom>
          <a:noFill/>
        </p:spPr>
      </p:pic>
      <p:pic>
        <p:nvPicPr>
          <p:cNvPr id="1036" name="Picture 12" descr="C:\Users\L\Desktop\Clipart\Снеговики\снеговик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4293096"/>
            <a:ext cx="936104" cy="1292087"/>
          </a:xfrm>
          <a:prstGeom prst="rect">
            <a:avLst/>
          </a:prstGeom>
          <a:noFill/>
        </p:spPr>
      </p:pic>
      <p:pic>
        <p:nvPicPr>
          <p:cNvPr id="1037" name="Picture 13" descr="C:\Users\L\Desktop\Clipart\Природа\Зима\5f426315bd23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1308295" cy="1368152"/>
          </a:xfrm>
          <a:prstGeom prst="rect">
            <a:avLst/>
          </a:prstGeom>
          <a:noFill/>
        </p:spPr>
      </p:pic>
      <p:pic>
        <p:nvPicPr>
          <p:cNvPr id="1038" name="Picture 14" descr="C:\Users\L\Desktop\Clipart\Природа\Солнышко,облака, ветер\122112262_30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1197893" cy="1215254"/>
          </a:xfrm>
          <a:prstGeom prst="rect">
            <a:avLst/>
          </a:prstGeom>
          <a:noFill/>
        </p:spPr>
      </p:pic>
      <p:pic>
        <p:nvPicPr>
          <p:cNvPr id="1039" name="Picture 15" descr="C:\Users\L\Desktop\Clipart\Одежда\Alharbi-Bao-2019-T-Shirts-Summer-100-cotton-Short-Sleeve-casual-Tee-Shirts-Male-for-Mens.jpg"/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1728192" cy="1728192"/>
          </a:xfrm>
          <a:prstGeom prst="rect">
            <a:avLst/>
          </a:prstGeom>
          <a:noFill/>
        </p:spPr>
      </p:pic>
      <p:sp>
        <p:nvSpPr>
          <p:cNvPr id="1043" name="AutoShape 19" descr="https://8.allegroimg.com/s1024/037355/5362296f45c195e2ec8042c152e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45" name="AutoShape 21" descr="https://d.allegroimg.com/s256/034ffd/86c0212a4543b7d13c6f3b292c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47" name="AutoShape 23" descr="https://5.allegroimg.com/original/0349e7/fcdbc45e46f39faaabaf81d856b5"/>
          <p:cNvSpPr>
            <a:spLocks noChangeAspect="1" noChangeArrowheads="1"/>
          </p:cNvSpPr>
          <p:nvPr/>
        </p:nvSpPr>
        <p:spPr bwMode="auto">
          <a:xfrm>
            <a:off x="155575" y="-3862388"/>
            <a:ext cx="12087225" cy="8048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49" name="AutoShape 25" descr="https://3.allegroimg.com/s1440/03972c/ddf8f17c4aec8a9b1e7937d04f63"/>
          <p:cNvSpPr>
            <a:spLocks noChangeAspect="1" noChangeArrowheads="1"/>
          </p:cNvSpPr>
          <p:nvPr/>
        </p:nvSpPr>
        <p:spPr bwMode="auto">
          <a:xfrm>
            <a:off x="155575" y="-3551238"/>
            <a:ext cx="12087225" cy="7410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51" name="AutoShape 27" descr="https://c.allegroimg.com/s720/03a9b9/6a2356a04ac88cc4eb0da27f522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53" name="Picture 29" descr="http://www.vokrugsveta.ru/img/cmn/2014/01/27/022.jpg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64396" flipH="1">
            <a:off x="890461" y="4379963"/>
            <a:ext cx="607983" cy="1192610"/>
          </a:xfrm>
          <a:prstGeom prst="rect">
            <a:avLst/>
          </a:prstGeom>
          <a:noFill/>
        </p:spPr>
      </p:pic>
      <p:sp>
        <p:nvSpPr>
          <p:cNvPr id="1055" name="AutoShape 31" descr="https://www.childrensalonoutlet.com/media/catalog/product/cache/0/image/1000x1000/9df78eab33525d08d6e5fb8d27136e95/p/i/piccola-speranza-girls-pink-faux-fur-coat-227808-d3c503e51e7552ed69abfafe25129b239d1af29a.jpg"/>
          <p:cNvSpPr>
            <a:spLocks noChangeAspect="1" noChangeArrowheads="1"/>
          </p:cNvSpPr>
          <p:nvPr/>
        </p:nvSpPr>
        <p:spPr bwMode="auto">
          <a:xfrm>
            <a:off x="155575" y="-3970338"/>
            <a:ext cx="8277225" cy="827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57" name="Picture 33" descr="https://ae01.alicdn.com/kf/Hc1ada18c0b6d4b1389382c2c0a87be65K/Dollplus.jpg_q50.jpg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1296144" cy="1368152"/>
          </a:xfrm>
          <a:prstGeom prst="rect">
            <a:avLst/>
          </a:prstGeom>
          <a:noFill/>
        </p:spPr>
      </p:pic>
      <p:pic>
        <p:nvPicPr>
          <p:cNvPr id="10" name="Picture 4" descr="C:\Users\L\Desktop\Clipart\Разное\Знак вопроса\20df292cb724c294e8f8a673f7212f5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346" y="3251835"/>
            <a:ext cx="576064" cy="7855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356" y="125760"/>
            <a:ext cx="8507288" cy="1143000"/>
          </a:xfrm>
        </p:spPr>
        <p:txBody>
          <a:bodyPr>
            <a:normAutofit/>
          </a:bodyPr>
          <a:lstStyle/>
          <a:p>
            <a:r>
              <a:rPr lang="ru-RU" sz="2400" b="1" dirty="0"/>
              <a:t>В каждом ряду у зверей есть что-то общее.</a:t>
            </a:r>
            <a:br>
              <a:rPr lang="ru-RU" sz="2400" b="1" dirty="0"/>
            </a:br>
            <a:r>
              <a:rPr lang="ru-RU" sz="2400" b="1" dirty="0"/>
              <a:t>Попробуй разгадать все ряды (сверху вниз,  по диагонали)</a:t>
            </a:r>
          </a:p>
        </p:txBody>
      </p:sp>
      <p:pic>
        <p:nvPicPr>
          <p:cNvPr id="4097" name="Picture 1" descr="C:\Users\L\Desktop\1\С цветком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1319213" cy="1414463"/>
          </a:xfrm>
          <a:prstGeom prst="rect">
            <a:avLst/>
          </a:prstGeom>
          <a:noFill/>
        </p:spPr>
      </p:pic>
      <p:pic>
        <p:nvPicPr>
          <p:cNvPr id="4098" name="Picture 2" descr="C:\Users\L\Desktop\1\В шляпе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873" y="1268760"/>
            <a:ext cx="1066255" cy="1544637"/>
          </a:xfrm>
          <a:prstGeom prst="rect">
            <a:avLst/>
          </a:prstGeom>
          <a:noFill/>
        </p:spPr>
      </p:pic>
      <p:pic>
        <p:nvPicPr>
          <p:cNvPr id="4099" name="Picture 3" descr="C:\Users\L\Desktop\1\На коврике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1412875" cy="1743075"/>
          </a:xfrm>
          <a:prstGeom prst="rect">
            <a:avLst/>
          </a:prstGeom>
          <a:noFill/>
        </p:spPr>
      </p:pic>
      <p:pic>
        <p:nvPicPr>
          <p:cNvPr id="4100" name="Picture 4" descr="C:\Users\L\Desktop\1\Ежик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673" y="2852936"/>
            <a:ext cx="1400175" cy="1755775"/>
          </a:xfrm>
          <a:prstGeom prst="rect">
            <a:avLst/>
          </a:prstGeom>
          <a:noFill/>
        </p:spPr>
      </p:pic>
      <p:pic>
        <p:nvPicPr>
          <p:cNvPr id="4101" name="Picture 5" descr="C:\Users\L\Desktop\1\Щенок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925" y="2780928"/>
            <a:ext cx="1454150" cy="1966913"/>
          </a:xfrm>
          <a:prstGeom prst="rect">
            <a:avLst/>
          </a:prstGeom>
          <a:noFill/>
        </p:spPr>
      </p:pic>
      <p:pic>
        <p:nvPicPr>
          <p:cNvPr id="4102" name="Picture 6" descr="C:\Users\L\Desktop\1\Заяц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1176337" cy="1677987"/>
          </a:xfrm>
          <a:prstGeom prst="rect">
            <a:avLst/>
          </a:prstGeom>
          <a:noFill/>
        </p:spPr>
      </p:pic>
      <p:pic>
        <p:nvPicPr>
          <p:cNvPr id="4103" name="Picture 7" descr="C:\Users\L\Desktop\1\Белка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285" y="4653136"/>
            <a:ext cx="1452563" cy="1847850"/>
          </a:xfrm>
          <a:prstGeom prst="rect">
            <a:avLst/>
          </a:prstGeom>
          <a:noFill/>
        </p:spPr>
      </p:pic>
      <p:pic>
        <p:nvPicPr>
          <p:cNvPr id="4104" name="Picture 8" descr="C:\Users\L\Desktop\1\В колпаке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13" y="4797152"/>
            <a:ext cx="1374775" cy="1584325"/>
          </a:xfrm>
          <a:prstGeom prst="rect">
            <a:avLst/>
          </a:prstGeom>
          <a:noFill/>
        </p:spPr>
      </p:pic>
      <p:pic>
        <p:nvPicPr>
          <p:cNvPr id="4105" name="Picture 9" descr="C:\Users\L\Desktop\1\С косточкой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770015"/>
            <a:ext cx="1268413" cy="161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32740"/>
            <a:ext cx="8229600" cy="857250"/>
          </a:xfrm>
        </p:spPr>
        <p:txBody>
          <a:bodyPr>
            <a:normAutofit/>
          </a:bodyPr>
          <a:lstStyle/>
          <a:p>
            <a:r>
              <a:rPr lang="ru-RU" altLang="en-US" sz="2400" b="1" dirty="0"/>
              <a:t>Внимательно посмотри на картинку и скажи,</a:t>
            </a:r>
            <a:br>
              <a:rPr lang="ru-RU" altLang="en-US" sz="2400" b="1" dirty="0"/>
            </a:br>
            <a:r>
              <a:rPr lang="ru-RU" altLang="en-US" sz="2400" b="1" dirty="0"/>
              <a:t>из частей </a:t>
            </a:r>
            <a:r>
              <a:rPr lang="ru-RU" altLang="en-US" sz="2400" b="1" dirty="0">
                <a:sym typeface="+mn-ea"/>
              </a:rPr>
              <a:t>каких</a:t>
            </a:r>
            <a:r>
              <a:rPr lang="ru-RU" altLang="en-US" sz="2400" b="1" dirty="0"/>
              <a:t> животных состоит этот зверь?</a:t>
            </a:r>
            <a:r>
              <a:rPr lang="ru-RU" altLang="en-US" sz="2400" dirty="0"/>
              <a:t> </a:t>
            </a:r>
          </a:p>
        </p:txBody>
      </p:sp>
      <p:pic>
        <p:nvPicPr>
          <p:cNvPr id="3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7704" y="1166066"/>
            <a:ext cx="5184576" cy="5359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138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Задание по логике  «Размышлялки»</vt:lpstr>
      <vt:lpstr>Уважаемые родители!</vt:lpstr>
      <vt:lpstr>Найди «лишний» предмет в каждом ряду</vt:lpstr>
      <vt:lpstr>Найди «лишний» предмет в каждом ряду</vt:lpstr>
      <vt:lpstr>Выбери недостающий предмет</vt:lpstr>
      <vt:lpstr>Выбери недостающий предмет</vt:lpstr>
      <vt:lpstr>В каждом ряду у зверей есть что-то общее. Попробуй разгадать все ряды (сверху вниз,  по диагонали)</vt:lpstr>
      <vt:lpstr>Внимательно посмотри на картинку и скажи, из частей каких животных состоит этот зверь?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Евгений</cp:lastModifiedBy>
  <cp:revision>84</cp:revision>
  <dcterms:created xsi:type="dcterms:W3CDTF">2019-01-01T17:25:00Z</dcterms:created>
  <dcterms:modified xsi:type="dcterms:W3CDTF">2026-03-12T05:35:14Z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3EA2823D4B4F448CBAB2E84F694CC5A1_12</vt:lpwstr>
  </property>
  <property fmtid="{D5CDD505-2E9C-101B-9397-08002B2CF9AE}" pid="3" name="KSOProductBuildVer">
    <vt:lpwstr>1049-12.2.0.23196</vt:lpwstr>
  </property>
</Properties>
</file>