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82" r:id="rId2"/>
    <p:sldId id="288" r:id="rId3"/>
    <p:sldId id="292" r:id="rId4"/>
    <p:sldId id="295" r:id="rId5"/>
    <p:sldId id="296" r:id="rId6"/>
    <p:sldId id="294" r:id="rId7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F9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109" d="100"/>
          <a:sy n="109" d="100"/>
        </p:scale>
        <p:origin x="1680" y="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31 w 717"/>
                <a:gd name="T1" fmla="*/ 845 h 845"/>
                <a:gd name="T2" fmla="*/ 731 w 717"/>
                <a:gd name="T3" fmla="*/ 821 h 845"/>
                <a:gd name="T4" fmla="*/ 588 w 717"/>
                <a:gd name="T5" fmla="*/ 605 h 845"/>
                <a:gd name="T6" fmla="*/ 413 w 717"/>
                <a:gd name="T7" fmla="*/ 396 h 845"/>
                <a:gd name="T8" fmla="*/ 228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6 w 717"/>
                <a:gd name="T15" fmla="*/ 198 h 845"/>
                <a:gd name="T16" fmla="*/ 407 w 717"/>
                <a:gd name="T17" fmla="*/ 408 h 845"/>
                <a:gd name="T18" fmla="*/ 582 w 717"/>
                <a:gd name="T19" fmla="*/ 623 h 845"/>
                <a:gd name="T20" fmla="*/ 731 w 717"/>
                <a:gd name="T21" fmla="*/ 845 h 845"/>
                <a:gd name="T22" fmla="*/ 731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14 w 407"/>
                <a:gd name="T1" fmla="*/ 414 h 414"/>
                <a:gd name="T2" fmla="*/ 414 w 407"/>
                <a:gd name="T3" fmla="*/ 396 h 414"/>
                <a:gd name="T4" fmla="*/ 229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23 w 407"/>
                <a:gd name="T13" fmla="*/ 204 h 414"/>
                <a:gd name="T14" fmla="*/ 414 w 407"/>
                <a:gd name="T15" fmla="*/ 414 h 414"/>
                <a:gd name="T16" fmla="*/ 414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600 w 586"/>
                <a:gd name="T1" fmla="*/ 0 h 599"/>
                <a:gd name="T2" fmla="*/ 582 w 586"/>
                <a:gd name="T3" fmla="*/ 0 h 599"/>
                <a:gd name="T4" fmla="*/ 414 w 586"/>
                <a:gd name="T5" fmla="*/ 132 h 599"/>
                <a:gd name="T6" fmla="*/ 264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64 w 586"/>
                <a:gd name="T17" fmla="*/ 282 h 599"/>
                <a:gd name="T18" fmla="*/ 420 w 586"/>
                <a:gd name="T19" fmla="*/ 138 h 599"/>
                <a:gd name="T20" fmla="*/ 600 w 586"/>
                <a:gd name="T21" fmla="*/ 0 h 599"/>
                <a:gd name="T22" fmla="*/ 600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6 w 269"/>
                <a:gd name="T1" fmla="*/ 0 h 252"/>
                <a:gd name="T2" fmla="*/ 258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6 w 269"/>
                <a:gd name="T15" fmla="*/ 0 h 252"/>
                <a:gd name="T16" fmla="*/ 276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0695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ru-RU" altLang="ru-RU" noProof="0"/>
              <a:t>Образец заголовка</a:t>
            </a:r>
          </a:p>
        </p:txBody>
      </p:sp>
      <p:sp>
        <p:nvSpPr>
          <p:cNvPr id="70696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/>
              <a:t>Образец подзаголовка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EFB9D-AF4F-4057-A7A9-37A07BAB04F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01098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D48994-73F5-4193-B6ED-0922AE45CE3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5422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81B6A1-2C70-4366-80FE-DA46DBA7571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08930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3B204-5FD2-4251-BF87-C65DE548D9B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94457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A73E2B-A969-4C98-BC8E-F627718E41D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62897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078BB-BE92-4037-9F1E-19D73DEF225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23658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58004-19DD-43B2-82F4-CB1AD581E64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3032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05A064-309E-4183-A2EF-ACF6B4E9FD1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83229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1D2DFA-359E-4DA5-B489-48CC1AFA796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32364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E27F5E-C342-427A-A834-5CD5EC7D444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14310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96E61-67D0-4232-992C-0F7D6992761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4969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0028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6963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963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963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69639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0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1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2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3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4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5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6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7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8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9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50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51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</p:grpSp>
        <p:sp>
          <p:nvSpPr>
            <p:cNvPr id="69652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9653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9654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039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31 w 717"/>
                <a:gd name="T1" fmla="*/ 845 h 845"/>
                <a:gd name="T2" fmla="*/ 731 w 717"/>
                <a:gd name="T3" fmla="*/ 821 h 845"/>
                <a:gd name="T4" fmla="*/ 588 w 717"/>
                <a:gd name="T5" fmla="*/ 605 h 845"/>
                <a:gd name="T6" fmla="*/ 413 w 717"/>
                <a:gd name="T7" fmla="*/ 396 h 845"/>
                <a:gd name="T8" fmla="*/ 228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6 w 717"/>
                <a:gd name="T15" fmla="*/ 198 h 845"/>
                <a:gd name="T16" fmla="*/ 407 w 717"/>
                <a:gd name="T17" fmla="*/ 408 h 845"/>
                <a:gd name="T18" fmla="*/ 582 w 717"/>
                <a:gd name="T19" fmla="*/ 623 h 845"/>
                <a:gd name="T20" fmla="*/ 731 w 717"/>
                <a:gd name="T21" fmla="*/ 845 h 845"/>
                <a:gd name="T22" fmla="*/ 731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0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14 w 407"/>
                <a:gd name="T1" fmla="*/ 414 h 414"/>
                <a:gd name="T2" fmla="*/ 414 w 407"/>
                <a:gd name="T3" fmla="*/ 396 h 414"/>
                <a:gd name="T4" fmla="*/ 229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23 w 407"/>
                <a:gd name="T13" fmla="*/ 204 h 414"/>
                <a:gd name="T14" fmla="*/ 414 w 407"/>
                <a:gd name="T15" fmla="*/ 414 h 414"/>
                <a:gd name="T16" fmla="*/ 414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57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042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600 w 586"/>
                <a:gd name="T1" fmla="*/ 0 h 599"/>
                <a:gd name="T2" fmla="*/ 582 w 586"/>
                <a:gd name="T3" fmla="*/ 0 h 599"/>
                <a:gd name="T4" fmla="*/ 414 w 586"/>
                <a:gd name="T5" fmla="*/ 132 h 599"/>
                <a:gd name="T6" fmla="*/ 264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64 w 586"/>
                <a:gd name="T17" fmla="*/ 282 h 599"/>
                <a:gd name="T18" fmla="*/ 420 w 586"/>
                <a:gd name="T19" fmla="*/ 138 h 599"/>
                <a:gd name="T20" fmla="*/ 600 w 586"/>
                <a:gd name="T21" fmla="*/ 0 h 599"/>
                <a:gd name="T22" fmla="*/ 600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3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6 w 269"/>
                <a:gd name="T1" fmla="*/ 0 h 252"/>
                <a:gd name="T2" fmla="*/ 258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6 w 269"/>
                <a:gd name="T15" fmla="*/ 0 h 252"/>
                <a:gd name="T16" fmla="*/ 276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4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5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6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04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050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1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2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3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4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48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9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9671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69672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9673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9674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B0390220-5839-4FEF-99CF-3A34D26BC87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9675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8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58775" y="260648"/>
            <a:ext cx="8785225" cy="647402"/>
          </a:xfrm>
        </p:spPr>
        <p:txBody>
          <a:bodyPr anchor="b" anchorCtr="0"/>
          <a:lstStyle/>
          <a:p>
            <a:pPr eaLnBrk="1" hangingPunct="1">
              <a:defRPr/>
            </a:pPr>
            <a:r>
              <a:rPr lang="ru-RU" altLang="ru-RU" sz="14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Муниципальное бюджетное учреждение дополнительного образования </a:t>
            </a:r>
            <a:br>
              <a:rPr lang="ru-RU" altLang="ru-RU" sz="14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14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«Центр внешкольной работы»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571868" y="2714620"/>
            <a:ext cx="5241124" cy="2301493"/>
          </a:xfrm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altLang="ru-RU" sz="2400" b="1" dirty="0">
                <a:effectLst/>
                <a:latin typeface="+mj-lt"/>
              </a:rPr>
              <a:t>    </a:t>
            </a:r>
            <a:endParaRPr lang="ru-RU" altLang="ru-RU" sz="2000" i="1" dirty="0">
              <a:effectLst/>
              <a:latin typeface="+mj-lt"/>
            </a:endParaRPr>
          </a:p>
          <a:p>
            <a:pPr marL="0" indent="0" algn="r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ru-RU" altLang="ru-RU" sz="1800" i="1" dirty="0">
                <a:effectLst/>
                <a:latin typeface="+mj-lt"/>
              </a:rPr>
              <a:t>Для учащихся 1 года обучения</a:t>
            </a:r>
          </a:p>
          <a:p>
            <a:pPr marL="0" indent="0" algn="r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ru-RU" altLang="ru-RU" sz="1800" i="1" dirty="0">
                <a:effectLst/>
                <a:latin typeface="+mj-lt"/>
              </a:rPr>
              <a:t>по дополнительной общеразвивающей</a:t>
            </a:r>
          </a:p>
          <a:p>
            <a:pPr marL="0" indent="0" algn="r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ru-RU" altLang="ru-RU" sz="1800" i="1" dirty="0">
                <a:effectLst/>
                <a:latin typeface="+mj-lt"/>
              </a:rPr>
              <a:t>программе «Лейся, русская песня»</a:t>
            </a:r>
          </a:p>
          <a:p>
            <a:pPr marL="0" indent="0" algn="r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ru-RU" altLang="ru-RU" sz="1800" i="1" dirty="0">
                <a:effectLst/>
                <a:latin typeface="+mj-lt"/>
              </a:rPr>
              <a:t>Возраст 7-13 лет</a:t>
            </a:r>
          </a:p>
          <a:p>
            <a:pPr marL="0" indent="0" algn="r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ru-RU" altLang="ru-RU" sz="1800" i="1" dirty="0">
              <a:effectLst/>
              <a:latin typeface="+mj-lt"/>
            </a:endParaRPr>
          </a:p>
          <a:p>
            <a:pPr marL="0" indent="0" algn="r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ru-RU" altLang="ru-RU" sz="1800" i="1" dirty="0">
                <a:effectLst/>
                <a:latin typeface="+mj-lt"/>
              </a:rPr>
              <a:t>Педагог дополнительного образования</a:t>
            </a:r>
          </a:p>
          <a:p>
            <a:pPr marL="0" indent="0" algn="r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ru-RU" altLang="ru-RU" sz="1800" i="1" dirty="0">
                <a:effectLst/>
                <a:latin typeface="+mj-lt"/>
              </a:rPr>
              <a:t>Иванова Ярослава Борисовна</a:t>
            </a:r>
          </a:p>
          <a:p>
            <a:pPr marL="0" indent="0" algn="ct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altLang="ru-RU" sz="1800" b="1" dirty="0">
              <a:effectLst/>
            </a:endParaRPr>
          </a:p>
        </p:txBody>
      </p:sp>
      <p:sp>
        <p:nvSpPr>
          <p:cNvPr id="10242" name="AutoShape 2" descr="Артист-вокалист народного коллектива - описание професс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4" name="AutoShape 4" descr="Артист-вокалист народного коллектива - описание професс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7584" y="2569174"/>
            <a:ext cx="2454342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2812200" y="6021288"/>
            <a:ext cx="38164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г. Петропавловск-Камчатский</a:t>
            </a:r>
          </a:p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2026 г.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7584" y="1161926"/>
            <a:ext cx="7344816" cy="1298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eaLnBrk="1" hangingPunct="1">
              <a:lnSpc>
                <a:spcPct val="80000"/>
              </a:lnSpc>
              <a:spcBef>
                <a:spcPct val="20000"/>
              </a:spcBef>
              <a:buClr>
                <a:srgbClr val="FFFFCC"/>
              </a:buClr>
              <a:buSzPct val="60000"/>
              <a:defRPr/>
            </a:pPr>
            <a:r>
              <a:rPr lang="ru-RU" altLang="ru-RU" sz="2800" b="1" dirty="0">
                <a:solidFill>
                  <a:schemeClr val="bg2">
                    <a:lumMod val="20000"/>
                    <a:lumOff val="80000"/>
                  </a:schemeClr>
                </a:solidFill>
                <a:latin typeface="Arial"/>
              </a:rPr>
              <a:t>Задание </a:t>
            </a:r>
          </a:p>
          <a:p>
            <a:pPr lvl="0" algn="ctr" eaLnBrk="1" hangingPunct="1">
              <a:lnSpc>
                <a:spcPct val="80000"/>
              </a:lnSpc>
              <a:spcBef>
                <a:spcPct val="20000"/>
              </a:spcBef>
              <a:buClr>
                <a:srgbClr val="FFFFCC"/>
              </a:buClr>
              <a:buSzPct val="60000"/>
              <a:defRPr/>
            </a:pPr>
            <a:r>
              <a:rPr lang="ru-RU" altLang="ru-RU" sz="2800" b="1" dirty="0">
                <a:solidFill>
                  <a:schemeClr val="bg2">
                    <a:lumMod val="20000"/>
                    <a:lumOff val="80000"/>
                  </a:schemeClr>
                </a:solidFill>
                <a:latin typeface="Arial"/>
              </a:rPr>
              <a:t>      </a:t>
            </a:r>
            <a:r>
              <a:rPr lang="ru-RU" altLang="ru-RU" sz="2800" b="1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Arial"/>
              </a:rPr>
              <a:t>«Символика украшений в</a:t>
            </a:r>
          </a:p>
          <a:p>
            <a:pPr lvl="0" algn="ctr" eaLnBrk="1" hangingPunct="1">
              <a:lnSpc>
                <a:spcPct val="80000"/>
              </a:lnSpc>
              <a:spcBef>
                <a:spcPct val="20000"/>
              </a:spcBef>
              <a:buClr>
                <a:srgbClr val="FFFFCC"/>
              </a:buClr>
              <a:buSzPct val="60000"/>
              <a:defRPr/>
            </a:pPr>
            <a:r>
              <a:rPr lang="ru-RU" altLang="ru-RU" sz="2800" b="1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Arial"/>
              </a:rPr>
              <a:t>Древней </a:t>
            </a:r>
            <a:r>
              <a:rPr lang="ru-RU" altLang="ru-RU" sz="2800" b="1" dirty="0">
                <a:solidFill>
                  <a:schemeClr val="bg2">
                    <a:lumMod val="20000"/>
                    <a:lumOff val="80000"/>
                  </a:schemeClr>
                </a:solidFill>
                <a:latin typeface="Arial"/>
              </a:rPr>
              <a:t>Руси»</a:t>
            </a:r>
            <a:endParaRPr lang="ru-RU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1085" y="1052736"/>
            <a:ext cx="8215370" cy="5019470"/>
          </a:xfrm>
        </p:spPr>
        <p:txBody>
          <a:bodyPr anchor="t"/>
          <a:lstStyle/>
          <a:p>
            <a:pPr marL="0" indent="0" algn="just" eaLnBrk="1" hangingPunct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altLang="ru-RU" sz="2400" dirty="0">
                <a:effectLst/>
                <a:latin typeface="+mj-lt"/>
                <a:cs typeface="Arial" panose="020B0604020202020204" pitchFamily="34" charset="0"/>
              </a:rPr>
              <a:t>Сегодня мы с вами </a:t>
            </a:r>
            <a:r>
              <a:rPr lang="ru-RU" altLang="ru-RU" sz="2400" dirty="0" smtClean="0">
                <a:effectLst/>
                <a:latin typeface="+mj-lt"/>
                <a:cs typeface="Arial" panose="020B0604020202020204" pitchFamily="34" charset="0"/>
              </a:rPr>
              <a:t>рассмотрим некоторые украшения, которые носили женщины </a:t>
            </a:r>
            <a:r>
              <a:rPr lang="ru-RU" altLang="ru-RU" sz="2400" dirty="0">
                <a:effectLst/>
                <a:latin typeface="+mj-lt"/>
                <a:cs typeface="Arial" panose="020B0604020202020204" pitchFamily="34" charset="0"/>
              </a:rPr>
              <a:t>в </a:t>
            </a:r>
            <a:r>
              <a:rPr lang="ru-RU" altLang="ru-RU" sz="2400" dirty="0" smtClean="0">
                <a:effectLst/>
                <a:latin typeface="+mj-lt"/>
                <a:cs typeface="Arial" panose="020B0604020202020204" pitchFamily="34" charset="0"/>
              </a:rPr>
              <a:t>Древней Руси.</a:t>
            </a:r>
            <a:endParaRPr lang="ru-RU" altLang="ru-RU" sz="2400" dirty="0">
              <a:effectLst/>
              <a:latin typeface="+mj-lt"/>
              <a:cs typeface="Arial" panose="020B0604020202020204" pitchFamily="34" charset="0"/>
            </a:endParaRPr>
          </a:p>
          <a:p>
            <a:pPr marL="0" indent="0" algn="just" eaLnBrk="1" hangingPunct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altLang="ru-RU" sz="2400" dirty="0" smtClean="0">
                <a:effectLst/>
                <a:latin typeface="+mj-lt"/>
                <a:cs typeface="Arial" panose="020B0604020202020204" pitchFamily="34" charset="0"/>
              </a:rPr>
              <a:t>К украшениям относят не только то, что носят на шее, например колье или бусы, но и перстни, браслеты.</a:t>
            </a:r>
          </a:p>
          <a:p>
            <a:pPr marL="0" indent="0" algn="just" eaLnBrk="1" hangingPunct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altLang="ru-RU" sz="2400" dirty="0" smtClean="0">
                <a:effectLst/>
                <a:latin typeface="+mj-lt"/>
                <a:cs typeface="Arial" panose="020B0604020202020204" pitchFamily="34" charset="0"/>
              </a:rPr>
              <a:t>Ювелирные украшения древней Руси назывались словом «</a:t>
            </a:r>
            <a:r>
              <a:rPr lang="ru-RU" altLang="ru-RU" sz="2400" dirty="0" err="1" smtClean="0">
                <a:effectLst/>
                <a:latin typeface="+mj-lt"/>
                <a:cs typeface="Arial" panose="020B0604020202020204" pitchFamily="34" charset="0"/>
              </a:rPr>
              <a:t>узоречье</a:t>
            </a:r>
            <a:r>
              <a:rPr lang="ru-RU" altLang="ru-RU" sz="2400" dirty="0" smtClean="0">
                <a:effectLst/>
                <a:latin typeface="+mj-lt"/>
                <a:cs typeface="Arial" panose="020B0604020202020204" pitchFamily="34" charset="0"/>
              </a:rPr>
              <a:t>». К нему относились не только украшения, но и дорогие ткани.</a:t>
            </a:r>
            <a:endParaRPr lang="ru-RU" altLang="ru-RU" sz="2400" dirty="0">
              <a:effectLst/>
              <a:latin typeface="+mj-lt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FA4D994-FE3A-4E93-9F00-E27FF99F8E27}"/>
              </a:ext>
            </a:extLst>
          </p:cNvPr>
          <p:cNvSpPr txBox="1"/>
          <p:nvPr/>
        </p:nvSpPr>
        <p:spPr>
          <a:xfrm>
            <a:off x="1259632" y="404664"/>
            <a:ext cx="741682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ru-RU" altLang="ru-RU" sz="32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20000"/>
                    <a:lumOff val="80000"/>
                  </a:schemeClr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Здравствуйте, дорогие ребята!</a:t>
            </a:r>
          </a:p>
        </p:txBody>
      </p:sp>
      <p:pic>
        <p:nvPicPr>
          <p:cNvPr id="1026" name="Picture 2" descr="E:\картинки\12529b3f-9f92-5b81-8219-0e26e7c00fa0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4643493" y="-3714800"/>
            <a:ext cx="4093655" cy="2674620"/>
          </a:xfrm>
          <a:prstGeom prst="rect">
            <a:avLst/>
          </a:prstGeom>
          <a:noFill/>
        </p:spPr>
      </p:pic>
      <p:pic>
        <p:nvPicPr>
          <p:cNvPr id="5122" name="Picture 2" descr="Picture background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14612" y="3929066"/>
            <a:ext cx="3979608" cy="2736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0125" y="694016"/>
            <a:ext cx="8297135" cy="2282033"/>
          </a:xfrm>
        </p:spPr>
        <p:txBody>
          <a:bodyPr/>
          <a:lstStyle/>
          <a:p>
            <a:pPr marL="0" indent="0" algn="just" eaLnBrk="1" hangingPunct="1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u-RU" altLang="ru-RU" sz="2400" dirty="0">
                <a:effectLst/>
                <a:latin typeface="+mj-lt"/>
                <a:cs typeface="Arial" panose="020B0604020202020204" pitchFamily="34" charset="0"/>
              </a:rPr>
              <a:t>Этот </a:t>
            </a:r>
            <a:r>
              <a:rPr lang="ru-RU" altLang="ru-RU" sz="2400" dirty="0" smtClean="0">
                <a:effectLst/>
                <a:latin typeface="+mj-lt"/>
                <a:cs typeface="Arial" panose="020B0604020202020204" pitchFamily="34" charset="0"/>
              </a:rPr>
              <a:t>аксессуар относился к ожерельям.</a:t>
            </a:r>
          </a:p>
          <a:p>
            <a:pPr marL="0" indent="0" algn="just" eaLnBrk="1" hangingPunct="1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u-RU" altLang="ru-RU" sz="2400" dirty="0" smtClean="0">
                <a:solidFill>
                  <a:srgbClr val="92D050"/>
                </a:solidFill>
                <a:effectLst/>
                <a:latin typeface="+mj-lt"/>
                <a:cs typeface="Arial" panose="020B0604020202020204" pitchFamily="34" charset="0"/>
              </a:rPr>
              <a:t>Бусы </a:t>
            </a:r>
            <a:r>
              <a:rPr lang="ru-RU" altLang="ru-RU" sz="2400" dirty="0" smtClean="0">
                <a:effectLst/>
                <a:latin typeface="+mj-lt"/>
                <a:cs typeface="Arial" panose="020B0604020202020204" pitchFamily="34" charset="0"/>
              </a:rPr>
              <a:t>изготавливали из стекла с техникой серебрения и золочения, драгоценных камней и металлов.</a:t>
            </a:r>
          </a:p>
          <a:p>
            <a:pPr marL="0" indent="0" algn="just" eaLnBrk="1" hangingPunct="1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u-RU" altLang="ru-RU" sz="2400" dirty="0" smtClean="0">
                <a:effectLst/>
                <a:latin typeface="+mj-lt"/>
                <a:cs typeface="Arial" panose="020B0604020202020204" pitchFamily="34" charset="0"/>
              </a:rPr>
              <a:t>У северных славянских народов </a:t>
            </a:r>
            <a:r>
              <a:rPr lang="ru-RU" altLang="ru-RU" sz="2400" dirty="0" smtClean="0">
                <a:solidFill>
                  <a:srgbClr val="92D050"/>
                </a:solidFill>
                <a:effectLst/>
                <a:latin typeface="+mj-lt"/>
                <a:cs typeface="Arial" panose="020B0604020202020204" pitchFamily="34" charset="0"/>
              </a:rPr>
              <a:t>бусы</a:t>
            </a:r>
            <a:r>
              <a:rPr lang="ru-RU" altLang="ru-RU" sz="2400" dirty="0" smtClean="0">
                <a:effectLst/>
                <a:latin typeface="+mj-lt"/>
                <a:cs typeface="Arial" panose="020B0604020202020204" pitchFamily="34" charset="0"/>
              </a:rPr>
              <a:t> были излюбленным украшением, в то время как на юге не пользовались популярностью.</a:t>
            </a:r>
            <a:endParaRPr lang="ru-RU" altLang="ru-RU" sz="2400" dirty="0">
              <a:effectLst/>
              <a:latin typeface="+mj-lt"/>
              <a:cs typeface="Arial" panose="020B0604020202020204" pitchFamily="34" charset="0"/>
            </a:endParaRPr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 sz="28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714356"/>
            <a:ext cx="8194405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eaLnBrk="1" hangingPunct="1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None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None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142852"/>
            <a:ext cx="8929718" cy="3108543"/>
          </a:xfrm>
          <a:prstGeom prst="rect">
            <a:avLst/>
          </a:prstGeom>
        </p:spPr>
        <p:txBody>
          <a:bodyPr wrap="square" anchor="ctr" anchorCtr="1">
            <a:spAutoFit/>
          </a:bodyPr>
          <a:lstStyle/>
          <a:p>
            <a:r>
              <a:rPr lang="ru-RU" sz="2400" dirty="0"/>
              <a:t>    </a:t>
            </a:r>
            <a:endParaRPr lang="ru-RU" sz="2500" dirty="0">
              <a:latin typeface="+mj-lt"/>
            </a:endParaRPr>
          </a:p>
          <a:p>
            <a:endParaRPr lang="ru-RU" dirty="0"/>
          </a:p>
          <a:p>
            <a:pPr algn="just">
              <a:buFont typeface="Wingdings" pitchFamily="2" charset="2"/>
              <a:buChar char="§"/>
            </a:pPr>
            <a:endParaRPr lang="ru-RU" sz="2200" dirty="0">
              <a:latin typeface="+mj-lt"/>
              <a:ea typeface="SimSun" pitchFamily="2" charset="-122"/>
            </a:endParaRPr>
          </a:p>
          <a:p>
            <a:pPr algn="just">
              <a:buFont typeface="Wingdings" pitchFamily="2" charset="2"/>
              <a:buChar char="§"/>
            </a:pPr>
            <a:endParaRPr lang="ru-RU" sz="2200" dirty="0"/>
          </a:p>
          <a:p>
            <a:pPr algn="just">
              <a:buFont typeface="Wingdings" pitchFamily="2" charset="2"/>
              <a:buChar char="§"/>
            </a:pPr>
            <a:endParaRPr lang="ru-RU" sz="2200" dirty="0"/>
          </a:p>
          <a:p>
            <a:pPr>
              <a:buFont typeface="Wingdings" pitchFamily="2" charset="2"/>
              <a:buChar char="§"/>
            </a:pPr>
            <a:endParaRPr lang="ru-RU" sz="2200" dirty="0"/>
          </a:p>
          <a:p>
            <a:pPr>
              <a:buFont typeface="Wingdings" pitchFamily="2" charset="2"/>
              <a:buChar char="§"/>
            </a:pPr>
            <a:endParaRPr lang="ru-RU" sz="2200" dirty="0"/>
          </a:p>
          <a:p>
            <a:pPr>
              <a:buFont typeface="Wingdings" pitchFamily="2" charset="2"/>
              <a:buChar char="§"/>
            </a:pPr>
            <a:endParaRPr lang="ru-RU" sz="2200" dirty="0"/>
          </a:p>
          <a:p>
            <a:endParaRPr lang="ru-RU" sz="2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858A9A6-DB6C-4FBF-985C-33781B9E47FA}"/>
              </a:ext>
            </a:extLst>
          </p:cNvPr>
          <p:cNvSpPr txBox="1"/>
          <p:nvPr/>
        </p:nvSpPr>
        <p:spPr>
          <a:xfrm>
            <a:off x="401024" y="3438552"/>
            <a:ext cx="412616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FF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ru-RU" alt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.</a:t>
            </a:r>
            <a:endParaRPr kumimoji="0" lang="ru-RU" altLang="ru-RU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888AD75-C465-41CE-AD0A-44E1A1960D23}"/>
              </a:ext>
            </a:extLst>
          </p:cNvPr>
          <p:cNvSpPr txBox="1"/>
          <p:nvPr/>
        </p:nvSpPr>
        <p:spPr>
          <a:xfrm>
            <a:off x="2261211" y="237083"/>
            <a:ext cx="4576762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ru-RU" alt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B76">
                    <a:lumMod val="20000"/>
                    <a:lumOff val="80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Бусы</a:t>
            </a:r>
            <a:endParaRPr kumimoji="0" lang="ru-RU" altLang="ru-RU" sz="3200" b="1" i="0" u="none" strike="noStrike" kern="1200" cap="none" spc="0" normalizeH="0" baseline="0" noProof="0" dirty="0">
              <a:ln>
                <a:noFill/>
              </a:ln>
              <a:solidFill>
                <a:srgbClr val="003B76">
                  <a:lumMod val="20000"/>
                  <a:lumOff val="80000"/>
                </a:srgbClr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26" name="Picture 2" descr="C:\Users\user\Desktop\Иванова Я.Б\IMG_20260310_142156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14876" y="3286124"/>
            <a:ext cx="3143272" cy="3357586"/>
          </a:xfrm>
          <a:prstGeom prst="rect">
            <a:avLst/>
          </a:prstGeom>
          <a:noFill/>
        </p:spPr>
      </p:pic>
      <p:pic>
        <p:nvPicPr>
          <p:cNvPr id="1027" name="Picture 3" descr="C:\Users\user\Desktop\Иванова Я.Б\IMG_20260310_142143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42976" y="3214686"/>
            <a:ext cx="2786083" cy="34526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878416"/>
            <a:ext cx="8143964" cy="2910624"/>
          </a:xfrm>
        </p:spPr>
        <p:txBody>
          <a:bodyPr/>
          <a:lstStyle/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000" dirty="0" err="1" smtClean="0">
                <a:solidFill>
                  <a:srgbClr val="92D050"/>
                </a:solidFill>
                <a:effectLst/>
                <a:latin typeface="+mj-lt"/>
              </a:rPr>
              <a:t>Колты</a:t>
            </a:r>
            <a:r>
              <a:rPr lang="ru-RU" sz="2000" dirty="0" smtClean="0">
                <a:effectLst/>
                <a:latin typeface="+mj-lt"/>
              </a:rPr>
              <a:t> крепились к головному убору и имели дужку для закрепления.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000" dirty="0" smtClean="0">
                <a:effectLst/>
                <a:latin typeface="+mj-lt"/>
              </a:rPr>
              <a:t>Также они были украшены рисунками в виде древа жизни.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000" dirty="0" smtClean="0">
                <a:effectLst/>
                <a:latin typeface="+mj-lt"/>
              </a:rPr>
              <a:t>Нередко </a:t>
            </a:r>
            <a:r>
              <a:rPr lang="ru-RU" sz="2000" dirty="0" err="1" smtClean="0">
                <a:solidFill>
                  <a:srgbClr val="92D050"/>
                </a:solidFill>
                <a:effectLst/>
                <a:latin typeface="+mj-lt"/>
              </a:rPr>
              <a:t>колты</a:t>
            </a:r>
            <a:r>
              <a:rPr lang="ru-RU" sz="2000" dirty="0" smtClean="0">
                <a:solidFill>
                  <a:srgbClr val="92D050"/>
                </a:solidFill>
                <a:effectLst/>
                <a:latin typeface="+mj-lt"/>
              </a:rPr>
              <a:t> </a:t>
            </a:r>
            <a:r>
              <a:rPr lang="ru-RU" sz="2000" dirty="0" smtClean="0">
                <a:effectLst/>
                <a:latin typeface="+mj-lt"/>
              </a:rPr>
              <a:t>украшались разноцветной эмалью, а по краю часто имелись жемчужные </a:t>
            </a:r>
            <a:r>
              <a:rPr lang="ru-RU" sz="2000" dirty="0" err="1" smtClean="0">
                <a:effectLst/>
                <a:latin typeface="+mj-lt"/>
              </a:rPr>
              <a:t>оконтовки</a:t>
            </a:r>
            <a:r>
              <a:rPr lang="ru-RU" sz="2000" dirty="0" smtClean="0">
                <a:effectLst/>
                <a:latin typeface="+mj-lt"/>
              </a:rPr>
              <a:t>.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000" dirty="0">
                <a:effectLst/>
                <a:latin typeface="+mj-lt"/>
              </a:rPr>
              <a:t>Предположительно, во внутреннюю полость закладывался кусочек ткани, смоченный благовониями.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000" dirty="0" err="1" smtClean="0">
                <a:solidFill>
                  <a:srgbClr val="92D050"/>
                </a:solidFill>
                <a:effectLst/>
                <a:latin typeface="+mj-lt"/>
              </a:rPr>
              <a:t>Колты</a:t>
            </a:r>
            <a:r>
              <a:rPr lang="ru-RU" sz="2000" dirty="0" smtClean="0">
                <a:solidFill>
                  <a:srgbClr val="92D050"/>
                </a:solidFill>
                <a:effectLst/>
                <a:latin typeface="+mj-lt"/>
              </a:rPr>
              <a:t> </a:t>
            </a:r>
            <a:r>
              <a:rPr lang="ru-RU" sz="2000" dirty="0" smtClean="0">
                <a:effectLst/>
                <a:latin typeface="+mj-lt"/>
              </a:rPr>
              <a:t>- удивительное произведение искусства древних славян.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0588" y="892918"/>
            <a:ext cx="814396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1" hangingPunct="1">
              <a:spcBef>
                <a:spcPts val="0"/>
              </a:spcBef>
              <a:spcAft>
                <a:spcPts val="1200"/>
              </a:spcAft>
              <a:buClr>
                <a:srgbClr val="FFFFCC"/>
              </a:buClr>
              <a:buSzPct val="60000"/>
              <a:defRPr/>
            </a:pPr>
            <a:r>
              <a:rPr lang="ru-RU" sz="3200" b="1" dirty="0">
                <a:solidFill>
                  <a:srgbClr val="FFFFFF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</a:t>
            </a:r>
            <a:endParaRPr lang="ru-RU" sz="320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 eaLnBrk="1" hangingPunct="1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None/>
              <a:defRPr/>
            </a:pPr>
            <a:endParaRPr lang="ru-RU" alt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9CBFEBC-1AA2-4E3F-81BC-331BBCDEBE12}"/>
              </a:ext>
            </a:extLst>
          </p:cNvPr>
          <p:cNvSpPr txBox="1"/>
          <p:nvPr/>
        </p:nvSpPr>
        <p:spPr>
          <a:xfrm>
            <a:off x="2051720" y="293641"/>
            <a:ext cx="457676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lang="ru-RU" sz="3200" b="1" dirty="0" err="1" smtClean="0">
                <a:solidFill>
                  <a:schemeClr val="bg2">
                    <a:lumMod val="20000"/>
                    <a:lumOff val="80000"/>
                  </a:schemeClr>
                </a:solidFill>
                <a:latin typeface="Arial"/>
              </a:rPr>
              <a:t>Колты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20000"/>
                  <a:lumOff val="80000"/>
                </a:scheme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2050" name="Picture 2" descr="C:\Users\user\Desktop\Иванова Я.Б\images (1)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4071942"/>
            <a:ext cx="5741622" cy="25717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85347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786955"/>
            <a:ext cx="4951319" cy="5285251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400" dirty="0" smtClean="0">
                <a:effectLst/>
                <a:latin typeface="+mj-lt"/>
              </a:rPr>
              <a:t>Способ ношения </a:t>
            </a:r>
            <a:r>
              <a:rPr lang="ru-RU" sz="2400" dirty="0" smtClean="0">
                <a:solidFill>
                  <a:srgbClr val="92D050"/>
                </a:solidFill>
                <a:effectLst/>
                <a:latin typeface="+mj-lt"/>
              </a:rPr>
              <a:t>кольца-перстня</a:t>
            </a:r>
            <a:r>
              <a:rPr lang="ru-RU" sz="2400" dirty="0" smtClean="0">
                <a:effectLst/>
                <a:latin typeface="+mj-lt"/>
              </a:rPr>
              <a:t> у женщин зависел от возраста. Например, несовершеннолетние девочки могли носить простое </a:t>
            </a:r>
            <a:r>
              <a:rPr lang="ru-RU" sz="2400" dirty="0" smtClean="0">
                <a:solidFill>
                  <a:srgbClr val="92D050"/>
                </a:solidFill>
                <a:effectLst/>
                <a:latin typeface="+mj-lt"/>
              </a:rPr>
              <a:t>колечко</a:t>
            </a:r>
            <a:r>
              <a:rPr lang="ru-RU" sz="2400" dirty="0" smtClean="0">
                <a:effectLst/>
                <a:latin typeface="+mj-lt"/>
              </a:rPr>
              <a:t> на левой руке, а девушки-невесты и молодые женщины надевали богатый </a:t>
            </a:r>
            <a:r>
              <a:rPr lang="ru-RU" sz="2400" dirty="0" smtClean="0">
                <a:solidFill>
                  <a:srgbClr val="92D050"/>
                </a:solidFill>
                <a:effectLst/>
                <a:latin typeface="+mj-lt"/>
              </a:rPr>
              <a:t>перстень</a:t>
            </a:r>
            <a:r>
              <a:rPr lang="ru-RU" sz="2400" dirty="0" smtClean="0">
                <a:effectLst/>
                <a:latin typeface="+mj-lt"/>
              </a:rPr>
              <a:t> на правую руку. Пожилая женщина отдавала нарядный </a:t>
            </a:r>
            <a:r>
              <a:rPr lang="ru-RU" sz="2400" dirty="0" smtClean="0">
                <a:solidFill>
                  <a:srgbClr val="92D050"/>
                </a:solidFill>
                <a:effectLst/>
                <a:latin typeface="+mj-lt"/>
              </a:rPr>
              <a:t>перстень</a:t>
            </a:r>
            <a:r>
              <a:rPr lang="ru-RU" sz="2400" dirty="0" smtClean="0">
                <a:effectLst/>
                <a:latin typeface="+mj-lt"/>
              </a:rPr>
              <a:t> дочери или внучке, сама вновь надевая простое </a:t>
            </a:r>
            <a:r>
              <a:rPr lang="ru-RU" sz="2400" dirty="0" smtClean="0">
                <a:solidFill>
                  <a:srgbClr val="92D050"/>
                </a:solidFill>
                <a:effectLst/>
                <a:latin typeface="+mj-lt"/>
              </a:rPr>
              <a:t>колечко</a:t>
            </a:r>
            <a:r>
              <a:rPr lang="ru-RU" sz="2400" dirty="0" smtClean="0">
                <a:effectLst/>
                <a:latin typeface="+mj-lt"/>
              </a:rPr>
              <a:t> на левую руку.</a:t>
            </a:r>
            <a:endParaRPr lang="ru-RU" sz="2500" dirty="0">
              <a:effectLst/>
              <a:latin typeface="+mj-lt"/>
            </a:endParaRPr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 sz="25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" y="404664"/>
            <a:ext cx="8813218" cy="35240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71463" algn="just" eaLnBrk="1" hangingPunct="1">
              <a:spcBef>
                <a:spcPts val="0"/>
              </a:spcBef>
              <a:spcAft>
                <a:spcPts val="600"/>
              </a:spcAft>
              <a:buClr>
                <a:srgbClr val="FFFFCC"/>
              </a:buClr>
              <a:buSzPct val="60000"/>
              <a:defRPr/>
            </a:pPr>
            <a:endParaRPr lang="ru-RU" alt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spcAft>
                <a:spcPts val="1200"/>
              </a:spcAft>
              <a:buClr>
                <a:srgbClr val="FFFFCC"/>
              </a:buClr>
              <a:buSzPct val="60000"/>
              <a:defRPr/>
            </a:pP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</a:p>
          <a:p>
            <a:pPr eaLnBrk="1" hangingPunct="1">
              <a:spcBef>
                <a:spcPts val="0"/>
              </a:spcBef>
              <a:spcAft>
                <a:spcPts val="1200"/>
              </a:spcAft>
              <a:buClr>
                <a:srgbClr val="FFFFCC"/>
              </a:buClr>
              <a:buSzPct val="60000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spcAft>
                <a:spcPts val="1200"/>
              </a:spcAft>
              <a:buClr>
                <a:srgbClr val="FFFFCC"/>
              </a:buClr>
              <a:buSzPct val="60000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spcAft>
                <a:spcPts val="1200"/>
              </a:spcAft>
              <a:buClr>
                <a:srgbClr val="FFFFCC"/>
              </a:buClr>
              <a:buSzPct val="60000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1" hangingPunct="1">
              <a:spcBef>
                <a:spcPts val="0"/>
              </a:spcBef>
              <a:spcAft>
                <a:spcPts val="1200"/>
              </a:spcAft>
              <a:buClr>
                <a:srgbClr val="FFFFCC"/>
              </a:buClr>
              <a:buSzPct val="60000"/>
              <a:defRPr/>
            </a:pPr>
            <a:endParaRPr lang="ru-RU" altLang="ru-RU" sz="2400" u="sng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None/>
              <a:defRPr/>
            </a:pPr>
            <a:endParaRPr lang="ru-RU" alt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439656" y="198430"/>
            <a:ext cx="43204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ctr">
              <a:spcBef>
                <a:spcPct val="20000"/>
              </a:spcBef>
              <a:buClr>
                <a:srgbClr val="FFFFCC"/>
              </a:buClr>
              <a:buSzPct val="60000"/>
            </a:pPr>
            <a:r>
              <a:rPr lang="ru-RU" sz="3200" b="1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Arial"/>
              </a:rPr>
              <a:t>Перстни-кольца</a:t>
            </a:r>
            <a:endParaRPr lang="ru-RU" sz="3200" b="1" dirty="0">
              <a:solidFill>
                <a:schemeClr val="bg2">
                  <a:lumMod val="20000"/>
                  <a:lumOff val="80000"/>
                </a:schemeClr>
              </a:solidFill>
              <a:latin typeface="Arial"/>
            </a:endParaRPr>
          </a:p>
        </p:txBody>
      </p:sp>
      <p:pic>
        <p:nvPicPr>
          <p:cNvPr id="3074" name="Picture 2" descr="C:\Users\user\Desktop\Иванова Я.Б\images (1)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72132" y="928670"/>
            <a:ext cx="2928958" cy="2857520"/>
          </a:xfrm>
          <a:prstGeom prst="rect">
            <a:avLst/>
          </a:prstGeom>
          <a:noFill/>
        </p:spPr>
      </p:pic>
      <p:pic>
        <p:nvPicPr>
          <p:cNvPr id="3075" name="Picture 3" descr="C:\Users\user\Desktop\Иванова Я.Б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0694" y="4000504"/>
            <a:ext cx="3460483" cy="22860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52303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412776"/>
            <a:ext cx="8319868" cy="4513134"/>
          </a:xfrm>
        </p:spPr>
        <p:txBody>
          <a:bodyPr/>
          <a:lstStyle/>
          <a:p>
            <a:pPr marL="0" indent="0" algn="just" eaLnBrk="1" hangingPunct="1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u-RU" altLang="ru-RU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Найдите </a:t>
            </a:r>
            <a:r>
              <a:rPr lang="ru-RU" altLang="ru-RU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и запишите в рабочую тетрадь информацию о </a:t>
            </a:r>
            <a:r>
              <a:rPr lang="ru-RU" altLang="ru-RU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других женских украшениях </a:t>
            </a:r>
            <a:r>
              <a:rPr lang="ru-RU" altLang="ru-RU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altLang="ru-RU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их значении </a:t>
            </a:r>
            <a:r>
              <a:rPr lang="ru-RU" altLang="ru-RU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 Древней Руси. </a:t>
            </a:r>
            <a:endParaRPr lang="en-US" altLang="ru-RU" sz="2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endParaRPr lang="ru-RU" altLang="ru-RU" sz="2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hangingPunct="1">
              <a:lnSpc>
                <a:spcPct val="90000"/>
              </a:lnSpc>
              <a:buNone/>
              <a:defRPr/>
            </a:pPr>
            <a:r>
              <a:rPr lang="ru-RU" altLang="ru-RU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Мы обязательно закрепим ваши знания на следующем занятии!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endParaRPr lang="ru-RU" altLang="ru-RU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hangingPunct="1">
              <a:lnSpc>
                <a:spcPct val="90000"/>
              </a:lnSpc>
              <a:buNone/>
              <a:defRPr/>
            </a:pPr>
            <a:r>
              <a:rPr lang="ru-RU" altLang="ru-RU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Желаю успехов в творчестве</a:t>
            </a:r>
            <a:r>
              <a:rPr lang="ru-RU" altLang="ru-RU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altLang="ru-RU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563888" y="404664"/>
            <a:ext cx="1885452" cy="5355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1" hangingPunct="1">
              <a:lnSpc>
                <a:spcPct val="90000"/>
              </a:lnSpc>
              <a:spcBef>
                <a:spcPct val="20000"/>
              </a:spcBef>
              <a:buClr>
                <a:srgbClr val="FFFFCC"/>
              </a:buClr>
              <a:buSzPct val="60000"/>
              <a:defRPr/>
            </a:pPr>
            <a:r>
              <a:rPr lang="ru-RU" altLang="ru-RU" sz="3200" b="1" dirty="0">
                <a:solidFill>
                  <a:srgbClr val="003B76">
                    <a:lumMod val="20000"/>
                    <a:lumOff val="80000"/>
                  </a:srgbClr>
                </a:solidFill>
                <a:latin typeface="Arial"/>
                <a:cs typeface="Arial" panose="020B0604020202020204" pitchFamily="34" charset="0"/>
              </a:rPr>
              <a:t>Задание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лобус">
  <a:themeElements>
    <a:clrScheme name="Глобус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Глобус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Глобус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1248</TotalTime>
  <Words>295</Words>
  <Application>Microsoft Office PowerPoint</Application>
  <PresentationFormat>Экран (4:3)</PresentationFormat>
  <Paragraphs>56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SimSun</vt:lpstr>
      <vt:lpstr>Arial</vt:lpstr>
      <vt:lpstr>Calibri</vt:lpstr>
      <vt:lpstr>Times New Roman</vt:lpstr>
      <vt:lpstr>Verdana</vt:lpstr>
      <vt:lpstr>Wingdings</vt:lpstr>
      <vt:lpstr>Глобус</vt:lpstr>
      <vt:lpstr>Муниципальное бюджетное учреждение дополнительного образования  «Центр внешкольной работы»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Benchman (G)hosts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Евгений</cp:lastModifiedBy>
  <cp:revision>209</cp:revision>
  <dcterms:created xsi:type="dcterms:W3CDTF">2025-03-30T01:04:44Z</dcterms:created>
  <dcterms:modified xsi:type="dcterms:W3CDTF">2026-03-12T05:39:53Z</dcterms:modified>
</cp:coreProperties>
</file>