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sldIdLst>
    <p:sldId id="272" r:id="rId3"/>
    <p:sldId id="273" r:id="rId4"/>
    <p:sldId id="271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4" r:id="rId15"/>
    <p:sldId id="285" r:id="rId1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8AFD4-7316-4C7F-9834-BA8AB7EC2C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387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158E3-87BB-4EDF-A924-F2AAC470D9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245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C9633-68C5-47BA-9F8F-791DF70937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0727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mtClean="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</p:grpSp>
      <p:sp>
        <p:nvSpPr>
          <p:cNvPr id="41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086C611-85D7-4F7F-8FA9-36052BCEBB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56938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0D8F0-0CE2-4B53-A320-B4641E3E1E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7305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710B7-1A36-41C1-AA46-38DD9E240C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1532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908A2-0358-4698-813A-298AD9E096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2908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55791D-2201-4F97-A2EF-B6DF666838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66298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C3D8-8B66-4E9D-B76A-CBC86F0D96B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2508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77789-7D49-4634-A43B-3CCFFA2C45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9513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4C4F4-0D4A-462C-A96B-8E7C32F3A3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43959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F76D-C66D-4B9C-A993-C43E83F915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5040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C00D4-1730-4755-A543-A85E370683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03317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1AB07-C64F-4E25-84DA-DF786E618D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7389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1EB41-FE5C-4DF0-8867-53FD57CDD3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693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49C2B-4547-45F7-9197-F7BC535A49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3747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0709-F807-47BC-AEFD-AF4992760E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437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78CBC-2EAA-4860-B8EF-96C085376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691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6B585-C0C7-4651-92E2-CF2D6E3B16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6796E-0F68-4C88-A67A-260952ACA0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6568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5178-D54D-499F-8842-C38D7373F2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042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198CF-F566-436C-B6E7-B7ED324477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368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671F6A2-85B1-44A4-98EB-C4BA8A245E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>
              <a:latin typeface="Tahoma" panose="020B060403050404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>
              <a:latin typeface="Tahoma" panose="020B0604030504040204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>
              <a:latin typeface="Tahoma" panose="020B0604030504040204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>
              <a:latin typeface="Tahoma" panose="020B0604030504040204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>
              <a:latin typeface="Tahoma" panose="020B0604030504040204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>
              <a:latin typeface="Tahoma" panose="020B0604030504040204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kumimoji="1" lang="ru-RU" altLang="ru-RU" sz="2400" smtClean="0">
              <a:latin typeface="Tahoma" panose="020B0604030504040204" pitchFamily="34" charset="0"/>
            </a:endParaRP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903FA1E1-D1AF-491E-B7E0-70C2070CED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58775" y="0"/>
            <a:ext cx="8785225" cy="908050"/>
          </a:xfrm>
        </p:spPr>
        <p:txBody>
          <a:bodyPr anchor="b"/>
          <a:lstStyle/>
          <a:p>
            <a:pPr eaLnBrk="1" hangingPunct="1"/>
            <a:r>
              <a:rPr lang="ru-RU" altLang="ru-RU" sz="1200" smtClean="0">
                <a:cs typeface="Arial" panose="020B0604020202020204" pitchFamily="34" charset="0"/>
              </a:rPr>
              <a:t>Муниципальное бюджетное учреждение дополнительного образования </a:t>
            </a:r>
            <a:br>
              <a:rPr lang="ru-RU" altLang="ru-RU" sz="1200" smtClean="0">
                <a:cs typeface="Arial" panose="020B0604020202020204" pitchFamily="34" charset="0"/>
              </a:rPr>
            </a:br>
            <a:r>
              <a:rPr lang="ru-RU" altLang="ru-RU" sz="1200" smtClean="0">
                <a:cs typeface="Arial" panose="020B0604020202020204" pitchFamily="34" charset="0"/>
              </a:rPr>
              <a:t>«Центр внешкольной работы»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635375" y="1773238"/>
            <a:ext cx="5256213" cy="48688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>
                <a:cs typeface="Arial" panose="020B0604020202020204" pitchFamily="34" charset="0"/>
              </a:rPr>
              <a:t>Задание по изобразительному творчеству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3600" b="1" smtClean="0">
                <a:cs typeface="Arial" panose="020B0604020202020204" pitchFamily="34" charset="0"/>
              </a:rPr>
              <a:t>«Осенний пейзаж»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ru-RU" altLang="ru-RU" sz="2000" i="1" smtClean="0">
              <a:cs typeface="Arial" panose="020B0604020202020204" pitchFamily="34" charset="0"/>
            </a:endParaRP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i="1" smtClean="0">
                <a:cs typeface="Arial" panose="020B0604020202020204" pitchFamily="34" charset="0"/>
              </a:rPr>
              <a:t>для учащихся 3 года обучения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i="1" smtClean="0">
                <a:cs typeface="Arial" panose="020B0604020202020204" pitchFamily="34" charset="0"/>
              </a:rPr>
              <a:t>по дополнительной общеобразовательной программе «Радость творчества»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i="1" smtClean="0">
                <a:cs typeface="Arial" panose="020B0604020202020204" pitchFamily="34" charset="0"/>
              </a:rPr>
              <a:t>Возраст 11 - 16 лет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r>
              <a:rPr lang="ru-RU" altLang="ru-RU" sz="2000" i="1" smtClean="0">
                <a:cs typeface="Arial" panose="020B0604020202020204" pitchFamily="34" charset="0"/>
              </a:rPr>
              <a:t>Педагог дополнительного образования Федорова Татьяна Гавриловна</a:t>
            </a:r>
          </a:p>
          <a:p>
            <a:pPr marL="0" indent="0" algn="r" eaLnBrk="1" hangingPunct="1">
              <a:lnSpc>
                <a:spcPct val="80000"/>
              </a:lnSpc>
              <a:buFontTx/>
              <a:buNone/>
            </a:pPr>
            <a:endParaRPr lang="ru-RU" altLang="ru-RU" sz="2000" smtClean="0"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ru-RU" altLang="ru-RU" sz="1800" b="1" smtClean="0"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ru-RU" altLang="ru-RU" sz="1800" b="1" smtClean="0">
              <a:cs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cs typeface="Arial" panose="020B0604020202020204" pitchFamily="34" charset="0"/>
              </a:rPr>
              <a:t>г. Петропавловск-Камчатский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1600" b="1" smtClean="0">
                <a:cs typeface="Arial" panose="020B0604020202020204" pitchFamily="34" charset="0"/>
              </a:rPr>
              <a:t>2025 г.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3845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6985000" cy="1462088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дорисовать ёлочку и кустарники.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99"/>
          <a:stretch>
            <a:fillRect/>
          </a:stretch>
        </p:blipFill>
        <p:spPr>
          <a:xfrm>
            <a:off x="971550" y="1916113"/>
            <a:ext cx="7439025" cy="4457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313"/>
            <a:ext cx="7900987" cy="1462087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переднем плане рисуем ствол и ветки сосны.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99"/>
          <a:stretch>
            <a:fillRect/>
          </a:stretch>
        </p:blipFill>
        <p:spPr>
          <a:xfrm>
            <a:off x="1042988" y="1989138"/>
            <a:ext cx="7427912" cy="438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5050" y="476250"/>
            <a:ext cx="7918450" cy="1192213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Крону сосны рисуем темно-зелёной краской горизонтальными мазками.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98"/>
          <a:stretch>
            <a:fillRect/>
          </a:stretch>
        </p:blipFill>
        <p:spPr bwMode="auto">
          <a:xfrm>
            <a:off x="1042988" y="2006600"/>
            <a:ext cx="7431087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688" y="188913"/>
            <a:ext cx="7726362" cy="1584325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фоне воды проводим горизонтальные полосы полусухой тонкой кистью белой гуашью.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23" t="24496" r="14174" b="16098"/>
          <a:stretch>
            <a:fillRect/>
          </a:stretch>
        </p:blipFill>
        <p:spPr bwMode="auto">
          <a:xfrm>
            <a:off x="1182688" y="2047875"/>
            <a:ext cx="7424737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Осенний пейзаж готов!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133600"/>
            <a:ext cx="7772400" cy="4114800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Жду ваши работы на следующем занятии.</a:t>
            </a:r>
          </a:p>
          <a:p>
            <a:pPr eaLnBrk="1" hangingPunct="1">
              <a:spcBef>
                <a:spcPts val="0"/>
              </a:spcBef>
              <a:defRPr/>
            </a:pPr>
            <a:endParaRPr lang="ru-RU" alt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Напоминаю, творческий подход в выполнении работ приветствуется.</a:t>
            </a:r>
          </a:p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None/>
              <a:defRPr/>
            </a:pPr>
            <a:r>
              <a:rPr lang="ru-RU" alt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 можете взять другие цвета и краски, но сохранить последовательность выполнения работы. </a:t>
            </a:r>
          </a:p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ru-RU" altLang="ru-RU" sz="2400" b="1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24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Творческих успехов!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ru-RU" altLang="ru-RU" sz="24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76250"/>
            <a:ext cx="8316912" cy="100806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latin typeface="Arial" panose="020B0604020202020204" pitchFamily="34" charset="0"/>
                <a:cs typeface="Arial" panose="020B0604020202020204" pitchFamily="34" charset="0"/>
              </a:rPr>
              <a:t>Ребята, предлагаю вам нарисовать </a:t>
            </a:r>
            <a:br>
              <a:rPr lang="ru-RU" altLang="ru-RU" sz="3200" b="1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3200" b="1" smtClean="0">
                <a:latin typeface="Arial" panose="020B0604020202020204" pitchFamily="34" charset="0"/>
                <a:cs typeface="Arial" panose="020B0604020202020204" pitchFamily="34" charset="0"/>
              </a:rPr>
              <a:t>«Осенний пейзаж».</a:t>
            </a:r>
          </a:p>
        </p:txBody>
      </p:sp>
      <p:sp>
        <p:nvSpPr>
          <p:cNvPr id="5123" name="Прямоугольник 5"/>
          <p:cNvSpPr>
            <a:spLocks noChangeArrowheads="1"/>
          </p:cNvSpPr>
          <p:nvPr>
            <p:ph type="body" idx="1"/>
          </p:nvPr>
        </p:nvSpPr>
        <p:spPr>
          <a:xfrm>
            <a:off x="922338" y="1916113"/>
            <a:ext cx="8128000" cy="4359275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«Превращение»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«Как бережно ветер сдувает росинки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С осинки весной поутру.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Но видно, ей страшно, пугливой осинке,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Дрожит и дрожит на ветру!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А осенью ты не узнаешь осинку: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Все страхи отбросив долой,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Багряного цвета накинув косынку,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Красоткой стоит удалой. Она не дрожит.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Вы же видите сами.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b="1" i="1" smtClean="0">
                <a:latin typeface="Arial" panose="020B0604020202020204" pitchFamily="34" charset="0"/>
                <a:cs typeface="Arial" panose="020B0604020202020204" pitchFamily="34" charset="0"/>
              </a:rPr>
              <a:t>Как лихо осинка тряхнула плечами!»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							Е. Серова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214313"/>
            <a:ext cx="8116887" cy="1462087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Arial" panose="020B0604020202020204" pitchFamily="34" charset="0"/>
                <a:cs typeface="Arial" panose="020B0604020202020204" pitchFamily="34" charset="0"/>
              </a:rPr>
              <a:t>Для работы приготовьте: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4294967295"/>
          </p:nvPr>
        </p:nvSpPr>
        <p:spPr>
          <a:solidFill>
            <a:schemeClr val="bg1"/>
          </a:solidFill>
        </p:spPr>
        <p:txBody>
          <a:bodyPr/>
          <a:lstStyle/>
          <a:p>
            <a:pPr marL="0" indent="342900" eaLnBrk="1" hangingPunct="1">
              <a:spcBef>
                <a:spcPct val="0"/>
              </a:spcBef>
            </a:pPr>
            <a:r>
              <a:rPr lang="ru-RU" altLang="ru-RU" sz="3600" b="1" smtClean="0">
                <a:latin typeface="Arial" panose="020B0604020202020204" pitchFamily="34" charset="0"/>
                <a:cs typeface="Arial" panose="020B0604020202020204" pitchFamily="34" charset="0"/>
              </a:rPr>
              <a:t>бумага формат А3 или А4; </a:t>
            </a:r>
          </a:p>
          <a:p>
            <a:pPr marL="0" indent="342900" eaLnBrk="1" hangingPunct="1">
              <a:spcBef>
                <a:spcPct val="0"/>
              </a:spcBef>
            </a:pPr>
            <a:r>
              <a:rPr lang="ru-RU" altLang="ru-RU" sz="3600" b="1" smtClean="0">
                <a:latin typeface="Arial" panose="020B0604020202020204" pitchFamily="34" charset="0"/>
                <a:cs typeface="Arial" panose="020B0604020202020204" pitchFamily="34" charset="0"/>
              </a:rPr>
              <a:t>краски;</a:t>
            </a:r>
          </a:p>
          <a:p>
            <a:pPr marL="0" indent="342900" eaLnBrk="1" hangingPunct="1">
              <a:spcBef>
                <a:spcPct val="0"/>
              </a:spcBef>
            </a:pPr>
            <a:r>
              <a:rPr lang="ru-RU" altLang="ru-RU" sz="3600" b="1" smtClean="0">
                <a:latin typeface="Arial" panose="020B0604020202020204" pitchFamily="34" charset="0"/>
                <a:cs typeface="Arial" panose="020B0604020202020204" pitchFamily="34" charset="0"/>
              </a:rPr>
              <a:t>кисти № 1, 3, 5, 7; </a:t>
            </a:r>
          </a:p>
          <a:p>
            <a:pPr marL="0" indent="342900" eaLnBrk="1" hangingPunct="1">
              <a:spcBef>
                <a:spcPct val="0"/>
              </a:spcBef>
            </a:pPr>
            <a:r>
              <a:rPr lang="ru-RU" altLang="ru-RU" sz="3600" b="1" smtClean="0">
                <a:latin typeface="Arial" panose="020B0604020202020204" pitchFamily="34" charset="0"/>
                <a:cs typeface="Arial" panose="020B0604020202020204" pitchFamily="34" charset="0"/>
              </a:rPr>
              <a:t>баночка с водой; </a:t>
            </a:r>
          </a:p>
          <a:p>
            <a:pPr marL="0" indent="342900" eaLnBrk="1" hangingPunct="1">
              <a:spcBef>
                <a:spcPct val="0"/>
              </a:spcBef>
            </a:pPr>
            <a:r>
              <a:rPr lang="ru-RU" altLang="ru-RU" sz="3600" b="1" smtClean="0">
                <a:latin typeface="Arial" panose="020B0604020202020204" pitchFamily="34" charset="0"/>
                <a:cs typeface="Arial" panose="020B0604020202020204" pitchFamily="34" charset="0"/>
              </a:rPr>
              <a:t>салфетки для кисточки.</a:t>
            </a:r>
          </a:p>
          <a:p>
            <a:pPr marL="0" indent="342900" eaLnBrk="1" hangingPunct="1">
              <a:spcBef>
                <a:spcPct val="0"/>
              </a:spcBef>
            </a:pPr>
            <a:endParaRPr lang="ru-RU" altLang="ru-RU" sz="36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836613"/>
            <a:ext cx="7793037" cy="814387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017713"/>
            <a:ext cx="8199438" cy="4114800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Сначала тонируем лист синей краской, с помощью кисточки № 7. Проводим плавные линии слева-направо (можно это сделать губкой или поролоном). 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Затем техникой «тычка» создаем облака белого цвета….. </a:t>
            </a:r>
          </a:p>
          <a:p>
            <a:pPr eaLnBrk="1" hangingPunct="1"/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Помните, чем меньше изображение, тем тоньше кисть.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14313"/>
            <a:ext cx="8116887" cy="1462087"/>
          </a:xfrm>
        </p:spPr>
        <p:txBody>
          <a:bodyPr/>
          <a:lstStyle/>
          <a:p>
            <a:pPr eaLnBrk="1" hangingPunct="1"/>
            <a:r>
              <a:rPr lang="ru-RU" alt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Землю рисуем небольшими мазками коричневым, охрой, желтым цветом.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98"/>
          <a:stretch>
            <a:fillRect/>
          </a:stretch>
        </p:blipFill>
        <p:spPr>
          <a:xfrm>
            <a:off x="1116013" y="1989138"/>
            <a:ext cx="7431087" cy="4367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5013" y="692150"/>
            <a:ext cx="8424862" cy="72072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дальнем плане рисуем дерево.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198"/>
          <a:stretch>
            <a:fillRect/>
          </a:stretch>
        </p:blipFill>
        <p:spPr>
          <a:xfrm>
            <a:off x="1116013" y="1989138"/>
            <a:ext cx="7416800" cy="4405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фоне воды рисуем зеркальное отражение дерева.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48" t="26596" r="15224" b="15398"/>
          <a:stretch>
            <a:fillRect/>
          </a:stretch>
        </p:blipFill>
        <p:spPr>
          <a:xfrm>
            <a:off x="1116013" y="1916113"/>
            <a:ext cx="7418387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же рисуем еще несколько деревьев с отражениями.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72" t="22397" r="19423" b="17497"/>
          <a:stretch>
            <a:fillRect/>
          </a:stretch>
        </p:blipFill>
        <p:spPr bwMode="auto">
          <a:xfrm>
            <a:off x="1182688" y="1989138"/>
            <a:ext cx="7427912" cy="442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825" y="115888"/>
            <a:ext cx="7900988" cy="1751012"/>
          </a:xfrm>
        </p:spPr>
        <p:txBody>
          <a:bodyPr/>
          <a:lstStyle/>
          <a:p>
            <a:pPr eaLnBrk="1" hangingPunct="1"/>
            <a:r>
              <a:rPr lang="ru-RU" altLang="ru-RU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Рисуем кроны деревьев яркими цветами полусухой кистью.</a:t>
            </a:r>
            <a:br>
              <a:rPr lang="ru-RU" altLang="ru-RU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отражениях используем менее насыщенные цвета.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899"/>
          <a:stretch>
            <a:fillRect/>
          </a:stretch>
        </p:blipFill>
        <p:spPr>
          <a:xfrm>
            <a:off x="1042988" y="2133600"/>
            <a:ext cx="7267575" cy="4414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</TotalTime>
  <Words>303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Times New Roman</vt:lpstr>
      <vt:lpstr>Оформление по умолчанию</vt:lpstr>
      <vt:lpstr>Палитра</vt:lpstr>
      <vt:lpstr>Муниципальное бюджетное учреждение дополнительного образования  «Центр внешкольной работы»</vt:lpstr>
      <vt:lpstr>Ребята, предлагаю вам нарисовать  «Осенний пейзаж».</vt:lpstr>
      <vt:lpstr>Для работы приготовьте:</vt:lpstr>
      <vt:lpstr>Подготовительный этап</vt:lpstr>
      <vt:lpstr>Землю рисуем небольшими мазками коричневым, охрой, желтым цветом.</vt:lpstr>
      <vt:lpstr>На дальнем плане рисуем дерево.</vt:lpstr>
      <vt:lpstr>На фоне воды рисуем зеркальное отражение дерева.</vt:lpstr>
      <vt:lpstr>Там же рисуем еще несколько деревьев с отражениями.</vt:lpstr>
      <vt:lpstr>Рисуем кроны деревьев яркими цветами полусухой кистью. В отражениях используем менее насыщенные цвета.</vt:lpstr>
      <vt:lpstr>Можно дорисовать ёлочку и кустарники.</vt:lpstr>
      <vt:lpstr>На переднем плане рисуем ствол и ветки сосны.</vt:lpstr>
      <vt:lpstr>Крону сосны рисуем темно-зелёной краской горизонтальными мазками.</vt:lpstr>
      <vt:lpstr>На фоне воды проводим горизонтальные полосы полусухой тонкой кистью белой гуашью.</vt:lpstr>
      <vt:lpstr>Осенний пейзаж готов!</vt:lpstr>
    </vt:vector>
  </TitlesOfParts>
  <Company>Benchman (G)hosts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Евгений</cp:lastModifiedBy>
  <cp:revision>7</cp:revision>
  <dcterms:created xsi:type="dcterms:W3CDTF">2025-10-09T05:06:00Z</dcterms:created>
  <dcterms:modified xsi:type="dcterms:W3CDTF">2025-10-17T04:50:17Z</dcterms:modified>
</cp:coreProperties>
</file>