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8" r:id="rId3"/>
    <p:sldId id="276" r:id="rId4"/>
    <p:sldId id="266" r:id="rId5"/>
    <p:sldId id="269" r:id="rId6"/>
    <p:sldId id="259" r:id="rId7"/>
    <p:sldId id="271" r:id="rId8"/>
    <p:sldId id="272" r:id="rId9"/>
    <p:sldId id="275" r:id="rId10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EA247-9C96-421E-9A94-5431F888DA7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74399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2B976A-F0B9-44E8-879D-F93B2BEB04C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8845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7FBEBD-28BF-4523-9A7D-E4E4F15630A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74272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91E6DD-F7AA-4087-82D5-03AD40A630C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5420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31B8BF-B129-4CD6-847B-9DE574A8BE4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65269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C1E847-7A1F-4FCD-AB46-D11C4208531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54043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28B8CE-F519-4F3D-BFC6-933A1303B56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92113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AA52C4-E171-46A1-A99D-20584C942B4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63915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8EF172-184F-433E-A177-00C5D1B64E6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34348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7D6F24-84CD-4E6E-80B9-CA4F9CE3C19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63690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CBD04A-F974-481C-8FB2-272CECCFAFE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16280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54FBBFA-2134-48C9-B3CA-CAD113C67E4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07950" y="1230313"/>
            <a:ext cx="8564563" cy="3889375"/>
          </a:xfrm>
        </p:spPr>
        <p:txBody>
          <a:bodyPr/>
          <a:lstStyle/>
          <a:p>
            <a:pPr algn="r" eaLnBrk="1" hangingPunct="1">
              <a:spcBef>
                <a:spcPts val="0"/>
              </a:spcBef>
              <a:defRPr/>
            </a:pPr>
            <a:r>
              <a:rPr lang="ru-RU" altLang="ru-RU" sz="2400" b="1" dirty="0">
                <a:solidFill>
                  <a:schemeClr val="tx1"/>
                </a:solidFill>
                <a:cs typeface="Arial" panose="020B0604020202020204" pitchFamily="34" charset="0"/>
              </a:rPr>
              <a:t>Задание</a:t>
            </a:r>
            <a:br>
              <a:rPr lang="ru-RU" altLang="ru-RU" sz="2400" b="1" dirty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ru-RU" altLang="ru-RU" sz="2400" b="1" dirty="0">
                <a:solidFill>
                  <a:schemeClr val="tx1"/>
                </a:solidFill>
                <a:cs typeface="Arial" panose="020B0604020202020204" pitchFamily="34" charset="0"/>
              </a:rPr>
              <a:t>по декоративно-прикладному творчеству</a:t>
            </a:r>
            <a:br>
              <a:rPr lang="ru-RU" altLang="ru-RU" sz="2400" b="1" dirty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ru-RU" altLang="ru-RU" sz="40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«</a:t>
            </a:r>
            <a:r>
              <a:rPr lang="ru-RU" altLang="ru-RU" sz="4000" b="1" dirty="0">
                <a:solidFill>
                  <a:schemeClr val="accent1">
                    <a:lumMod val="50000"/>
                  </a:schemeClr>
                </a:solidFill>
              </a:rPr>
              <a:t>Сочетание цветов в вязании» </a:t>
            </a:r>
            <a:r>
              <a:rPr lang="ru-RU" altLang="ru-RU" sz="4000" dirty="0"/>
              <a:t/>
            </a:r>
            <a:br>
              <a:rPr lang="ru-RU" altLang="ru-RU" sz="4000" dirty="0"/>
            </a:br>
            <a:r>
              <a:rPr lang="ru-RU" altLang="ru-RU" sz="3600" b="1" dirty="0">
                <a:solidFill>
                  <a:schemeClr val="tx1"/>
                </a:solidFill>
                <a:cs typeface="Arial" panose="020B0604020202020204" pitchFamily="34" charset="0"/>
              </a:rPr>
              <a:t/>
            </a:r>
            <a:br>
              <a:rPr lang="ru-RU" altLang="ru-RU" sz="3600" b="1" dirty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ru-RU" altLang="ru-RU" sz="1600" i="1" dirty="0">
                <a:solidFill>
                  <a:schemeClr val="tx1"/>
                </a:solidFill>
                <a:cs typeface="Arial" panose="020B0604020202020204" pitchFamily="34" charset="0"/>
              </a:rPr>
              <a:t>для учащихся 1-2 года обучения</a:t>
            </a:r>
            <a:br>
              <a:rPr lang="ru-RU" altLang="ru-RU" sz="1600" i="1" dirty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ru-RU" altLang="ru-RU" sz="1600" i="1" dirty="0">
                <a:solidFill>
                  <a:schemeClr val="tx1"/>
                </a:solidFill>
                <a:cs typeface="Arial" panose="020B0604020202020204" pitchFamily="34" charset="0"/>
              </a:rPr>
              <a:t>по дополнительной общеразвивающей программе</a:t>
            </a:r>
            <a:br>
              <a:rPr lang="ru-RU" altLang="ru-RU" sz="1600" i="1" dirty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ru-RU" altLang="ru-RU" sz="1600" i="1" dirty="0">
                <a:solidFill>
                  <a:schemeClr val="tx1"/>
                </a:solidFill>
                <a:cs typeface="Arial" panose="020B0604020202020204" pitchFamily="34" charset="0"/>
              </a:rPr>
              <a:t> «Славянский узор»</a:t>
            </a:r>
            <a:br>
              <a:rPr lang="ru-RU" altLang="ru-RU" sz="1600" i="1" dirty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ru-RU" altLang="ru-RU" sz="1600" i="1" dirty="0">
                <a:solidFill>
                  <a:schemeClr val="tx1"/>
                </a:solidFill>
                <a:cs typeface="Arial" panose="020B0604020202020204" pitchFamily="34" charset="0"/>
              </a:rPr>
              <a:t>Возраст 8-14 лет</a:t>
            </a:r>
            <a:br>
              <a:rPr lang="ru-RU" altLang="ru-RU" sz="1600" i="1" dirty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ru-RU" altLang="ru-RU" sz="1600" i="1" dirty="0">
                <a:solidFill>
                  <a:schemeClr val="tx1"/>
                </a:solidFill>
                <a:cs typeface="Arial" panose="020B0604020202020204" pitchFamily="34" charset="0"/>
              </a:rPr>
              <a:t>Педагог дополнительного образования</a:t>
            </a:r>
            <a:br>
              <a:rPr lang="ru-RU" altLang="ru-RU" sz="1600" i="1" dirty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ru-RU" altLang="ru-RU" sz="1600" i="1" dirty="0">
                <a:solidFill>
                  <a:schemeClr val="tx1"/>
                </a:solidFill>
                <a:cs typeface="Arial" panose="020B0604020202020204" pitchFamily="34" charset="0"/>
              </a:rPr>
              <a:t>Федорова Татьяна Гавриловна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6278563"/>
            <a:ext cx="6400800" cy="504825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ru-RU" altLang="ru-RU" sz="1400" smtClean="0">
                <a:cs typeface="Arial" panose="020B0604020202020204" pitchFamily="34" charset="0"/>
              </a:rPr>
              <a:t>г. Петропавловск-Камчатский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ru-RU" altLang="ru-RU" sz="1400" smtClean="0">
                <a:cs typeface="Arial" panose="020B0604020202020204" pitchFamily="34" charset="0"/>
              </a:rPr>
              <a:t>2026 г.</a:t>
            </a:r>
          </a:p>
        </p:txBody>
      </p:sp>
      <p:sp>
        <p:nvSpPr>
          <p:cNvPr id="2052" name="Rectangle 2"/>
          <p:cNvSpPr txBox="1">
            <a:spLocks noChangeArrowheads="1"/>
          </p:cNvSpPr>
          <p:nvPr/>
        </p:nvSpPr>
        <p:spPr bwMode="auto">
          <a:xfrm>
            <a:off x="292100" y="327025"/>
            <a:ext cx="8785225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400"/>
              <a:t>Муниципальное бюджетное учреждение дополнительного образования </a:t>
            </a:r>
            <a:br>
              <a:rPr lang="ru-RU" altLang="ru-RU" sz="1400"/>
            </a:br>
            <a:r>
              <a:rPr lang="ru-RU" altLang="ru-RU" sz="1400"/>
              <a:t>«Центр внешкольной работы»</a:t>
            </a:r>
          </a:p>
        </p:txBody>
      </p:sp>
      <p:pic>
        <p:nvPicPr>
          <p:cNvPr id="2053" name="Picture 6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1488" y="2962275"/>
            <a:ext cx="2609850" cy="266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4000" dirty="0">
                <a:solidFill>
                  <a:schemeClr val="accent1">
                    <a:lumMod val="50000"/>
                  </a:schemeClr>
                </a:solidFill>
              </a:rPr>
              <a:t>Дорогие мои рукодельницы!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 sz="2800" smtClean="0"/>
              <a:t>Мы продолжаем знакомство с возможностями сочетания цветов в вязании из раздела «Цветоведение. Композиционные средства выражения».</a:t>
            </a:r>
          </a:p>
          <a:p>
            <a:pPr eaLnBrk="1" hangingPunct="1"/>
            <a:r>
              <a:rPr lang="ru-RU" altLang="ru-RU" sz="2800" smtClean="0"/>
              <a:t>Чтобы связать красивое изделие из выбранной вами пряжи, познакомимся с цветами, их сочетанием друг с другом.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3200" dirty="0">
                <a:solidFill>
                  <a:schemeClr val="accent1">
                    <a:lumMod val="50000"/>
                  </a:schemeClr>
                </a:solidFill>
              </a:rPr>
              <a:t>Этот цветовой круг показывает</a:t>
            </a:r>
            <a:br>
              <a:rPr lang="ru-RU" altLang="ru-RU" sz="32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altLang="ru-RU" sz="3200" dirty="0">
                <a:solidFill>
                  <a:schemeClr val="accent1">
                    <a:lumMod val="50000"/>
                  </a:schemeClr>
                </a:solidFill>
              </a:rPr>
              <a:t>основные и составные цвета </a:t>
            </a:r>
          </a:p>
        </p:txBody>
      </p:sp>
      <p:pic>
        <p:nvPicPr>
          <p:cNvPr id="4099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235200" y="1600200"/>
            <a:ext cx="4672013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</a:rPr>
              <a:t>Спектр – последовательное расположение  цветов в радуге</a:t>
            </a:r>
          </a:p>
        </p:txBody>
      </p:sp>
      <p:pic>
        <p:nvPicPr>
          <p:cNvPr id="5123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95288" y="1484313"/>
            <a:ext cx="8280400" cy="49688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3200" dirty="0">
                <a:solidFill>
                  <a:schemeClr val="accent1">
                    <a:lumMod val="50000"/>
                  </a:schemeClr>
                </a:solidFill>
              </a:rPr>
              <a:t>Шарф и шапка, связанные по радуге</a:t>
            </a:r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email">
            <a:lum bright="2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279525" y="1268413"/>
            <a:ext cx="6584950" cy="47656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</a:rPr>
              <a:t>Использование сближенных цветов  (расположенных рядом в цветовом круге) делают изделия нежными</a:t>
            </a:r>
          </a:p>
        </p:txBody>
      </p:sp>
      <p:pic>
        <p:nvPicPr>
          <p:cNvPr id="7171" name="Picture 8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60400" y="1628775"/>
            <a:ext cx="3259138" cy="4537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172" name="Rectangle 11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endParaRPr lang="ru-RU" altLang="ru-RU" sz="2800" smtClean="0"/>
          </a:p>
        </p:txBody>
      </p:sp>
      <p:pic>
        <p:nvPicPr>
          <p:cNvPr id="7173" name="Picture 1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3438" y="1628775"/>
            <a:ext cx="3900487" cy="453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74638"/>
            <a:ext cx="857885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</a:rPr>
              <a:t>Контрастные цвета (противоположные в цветовом круге) делают изделия более выразительными</a:t>
            </a:r>
          </a:p>
        </p:txBody>
      </p:sp>
      <p:sp>
        <p:nvSpPr>
          <p:cNvPr id="8195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ru-RU" altLang="ru-RU" sz="2800" smtClean="0"/>
          </a:p>
        </p:txBody>
      </p:sp>
      <p:pic>
        <p:nvPicPr>
          <p:cNvPr id="8196" name="Picture 6"/>
          <p:cNvPicPr>
            <a:picLocks noGrp="1" noChangeAspect="1" noChangeArrowheads="1"/>
          </p:cNvPicPr>
          <p:nvPr>
            <p:ph type="body"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003800" y="1628775"/>
            <a:ext cx="3394075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197" name="Picture 7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8313" y="1558925"/>
            <a:ext cx="3527425" cy="457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3200" dirty="0">
                <a:solidFill>
                  <a:schemeClr val="accent1">
                    <a:lumMod val="50000"/>
                  </a:schemeClr>
                </a:solidFill>
              </a:rPr>
              <a:t>Рекомендации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Чтобы получить красивые вязаные изделия, надо знать возможности сочетаемости цветов.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Гармоничное сочетание часто заключается в уравновешенности светлых и тёмных тонов. Светлые тона выигрывают рядом с тёмными.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ru-RU" altLang="ru-RU" sz="2800" smtClean="0"/>
              <a:t>Если надо заставить «заиграть» тот или иной цвет, его берут в окружении менее ярких.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20713"/>
            <a:ext cx="8229600" cy="796925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3200" dirty="0">
                <a:solidFill>
                  <a:schemeClr val="accent1">
                    <a:lumMod val="50000"/>
                  </a:schemeClr>
                </a:solidFill>
              </a:rPr>
              <a:t>Задание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41370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Нарисуйте эскизы шапки и шарфа, используя сближенные или контрастные цвета.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Подберите нужную пряжу по цветам для ваших будущих изделий.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mtClean="0"/>
              <a:t>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2800" smtClean="0"/>
              <a:t>На наших занятиях мы свяжем изделия по вашим эскизам!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179</Words>
  <Application>Microsoft Office PowerPoint</Application>
  <PresentationFormat>Экран (4:3)</PresentationFormat>
  <Paragraphs>21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Arial</vt:lpstr>
      <vt:lpstr>Оформление по умолчанию</vt:lpstr>
      <vt:lpstr>Задание по декоративно-прикладному творчеству «Сочетание цветов в вязании»   для учащихся 1-2 года обучения по дополнительной общеразвивающей программе  «Славянский узор» Возраст 8-14 лет Педагог дополнительного образования Федорова Татьяна Гавриловна</vt:lpstr>
      <vt:lpstr>Дорогие мои рукодельницы!</vt:lpstr>
      <vt:lpstr>Этот цветовой круг показывает основные и составные цвета </vt:lpstr>
      <vt:lpstr>Спектр – последовательное расположение  цветов в радуге</vt:lpstr>
      <vt:lpstr>Шарф и шапка, связанные по радуге</vt:lpstr>
      <vt:lpstr>Использование сближенных цветов  (расположенных рядом в цветовом круге) делают изделия нежными</vt:lpstr>
      <vt:lpstr>Контрастные цвета (противоположные в цветовом круге) делают изделия более выразительными</vt:lpstr>
      <vt:lpstr>Рекомендации</vt:lpstr>
      <vt:lpstr>Задание</vt:lpstr>
    </vt:vector>
  </TitlesOfParts>
  <Company>Benchman (G)hosts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Евгений</cp:lastModifiedBy>
  <cp:revision>5</cp:revision>
  <dcterms:created xsi:type="dcterms:W3CDTF">2026-01-14T23:11:28Z</dcterms:created>
  <dcterms:modified xsi:type="dcterms:W3CDTF">2026-01-15T06:25:00Z</dcterms:modified>
</cp:coreProperties>
</file>