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1"/>
  </p:notesMasterIdLst>
  <p:sldIdLst>
    <p:sldId id="26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99FF"/>
    <a:srgbClr val="FFFF99"/>
    <a:srgbClr val="FFFF00"/>
    <a:srgbClr val="33CC33"/>
    <a:srgbClr val="B9252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84B09-D5D9-4CF4-9712-250909B8036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C2079-9FDF-4B40-810B-53EF45BA2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1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C2079-9FDF-4B40-810B-53EF45BA25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C2079-9FDF-4B40-810B-53EF45BA25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3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08894-7668-A66B-2A11-84B201442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56BD06-8EBA-BB81-8BDD-69FEDE9EB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5FDE8-5455-03E0-D59A-87D8B172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B7D4F-4E27-7F1D-6BAA-4038591E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A1C46-AD00-09C8-E3A9-D1A8A89B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573B0-3711-15BB-FE21-4FE81CA0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8B8AF5-CF10-6BA4-99D0-D42034E21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89835-B03A-CEE7-5166-01C491BE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0D143-37BF-CFD2-8D91-C4DB8DD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5F050-98DD-8DA8-0933-F08C1AE8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2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B0AF25-329F-FD42-2E90-DFD2BC2A0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E1C753-E95B-7CEA-9829-B9C84FCB7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F3291-766E-06DD-278E-802EC55E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63B15-2403-37CE-5513-7B1D3B5A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D3570-4821-3458-D948-444CC904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3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C636C34-5501-4797-8DD0-67BD614E0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9BA1-9F3A-FD6C-9092-1576BF4C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5BB72-D22D-3097-A629-D68EA0A81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44EE4-D3B2-56C2-1845-13CA021B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BB2E6-60A2-84BD-DD6D-FA83E1EF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99726-88C0-BB1A-7F65-684C2A78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0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39B31-5398-7B8A-FB93-A092478E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CF522-D5A1-6087-187F-77A8EABC4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EBF0C-75B6-FE25-79A6-CB37742A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8BD8E-08A4-618D-8B19-1D435B12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8CB3E-14E9-BC87-9C6B-7FF3FC3B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3B9F3-999B-B917-470E-3DB0D60F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A9D16-9AEE-644E-545A-F3104340E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41468B-4BEA-6DD7-339B-8CA0722E6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0883D-408A-8767-EEB5-F4F4C4B5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6A9772-47AB-BBCF-DE0E-B49B9AB5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4232E9-7531-1472-77B3-5A3ABE38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5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154E9-6805-544E-9977-3859358E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C775B-38F2-4322-2333-5F462880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F1306B-029C-AE4B-4C6B-EF2C48B66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06D513-313C-D6A3-6D5C-DBE7EE7F9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DD9089-E63B-2664-A572-C4144617B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2CBF87-4ABE-C86C-EB8E-AF5598FD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23F0FB-6293-6C56-46C7-2795A628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707123-142C-F548-ACCC-6A90A2B5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9AA50-7D82-42DE-0E3D-94B814FB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15BE7-A98D-F3CA-BAA3-62FACA12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49B4A-D9FC-1456-C005-D3386F3D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706A55-005D-40A2-A078-C75679F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8C3BDB-E60A-2ED9-36B8-4482EA18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DBF2A2-D63E-900E-E2EE-3D883219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D56E1-1EAA-AA0B-4905-82409494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9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E1B0B-1BFA-7FA3-24F0-61681EF7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DEE54-5ACB-75B3-4A0C-E85D3AE1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730F51-B657-265D-7BAF-EFA526E4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5B2C9-D61F-0ABF-C351-CECDEE1D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D18289-E4C8-A645-279C-027DDDFE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9B086-3031-8D91-5F1C-2EAF659F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B9094-A232-4342-FC68-FA0A27E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B71313-2EB8-9CD6-DB0B-849F879EA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0F211-9652-E603-129B-BF21EB881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8D1466-FC7A-93C4-B992-29F61A44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7F0E1-4DA9-4E33-D680-2A1DEA0D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D71C4-D44E-FB5E-87C8-79D930DB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2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3E461-822D-E589-61B5-E22E4360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9997BA-F2BE-1BBA-9EDE-531AFD061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190C2-1EE7-58DC-CA0E-C74393F7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62CB7-493E-3228-9B55-6CFB16793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FCE2-0266-5D3B-B186-C1935CA10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2C5E-69CD-4121-B576-4E39DB8D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47B16-4580-B22E-6F99-11891A55D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A8C74B-5336-2FA0-2F09-3C9E00FFF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71106A-06DE-688D-AEC6-7D2FF7B2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7271"/>
            <a:ext cx="9180512" cy="688538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5CE82-58D3-B447-F266-AF5B773574DB}"/>
              </a:ext>
            </a:extLst>
          </p:cNvPr>
          <p:cNvSpPr txBox="1"/>
          <p:nvPr/>
        </p:nvSpPr>
        <p:spPr>
          <a:xfrm>
            <a:off x="1151620" y="1434253"/>
            <a:ext cx="68407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Задание по логике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«Игры  со  смешариками</a:t>
            </a:r>
            <a:r>
              <a:rPr lang="ru-RU" sz="48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kumimoji="0" lang="ru-RU" sz="4800" b="1" i="0" u="none" strike="noStrike" kern="10" cap="none" spc="-360" normalizeH="0" baseline="0" noProof="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481B9-2794-7695-603F-62D3647BADAD}"/>
              </a:ext>
            </a:extLst>
          </p:cNvPr>
          <p:cNvSpPr txBox="1"/>
          <p:nvPr/>
        </p:nvSpPr>
        <p:spPr>
          <a:xfrm>
            <a:off x="179512" y="372925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«Центр внешкольной работы»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43F27-9E95-B53F-1914-7E9B246B2F17}"/>
              </a:ext>
            </a:extLst>
          </p:cNvPr>
          <p:cNvSpPr txBox="1"/>
          <p:nvPr/>
        </p:nvSpPr>
        <p:spPr>
          <a:xfrm>
            <a:off x="2628553" y="3630579"/>
            <a:ext cx="61199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учащихся 1 года обучения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дополнительной общеразвивающей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программе «Логика»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Возраст детей   4-4,5 года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 дополнительного образования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Громыко Мария Евгеньевна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27E8F-2863-406B-A949-0BD82EFFAA20}"/>
              </a:ext>
            </a:extLst>
          </p:cNvPr>
          <p:cNvSpPr txBox="1"/>
          <p:nvPr/>
        </p:nvSpPr>
        <p:spPr>
          <a:xfrm>
            <a:off x="2212181" y="6155482"/>
            <a:ext cx="4719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 Петропавловск-Камчатский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 г.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36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A20099-755C-E631-F48B-3355825D4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8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74336" cy="6858000"/>
          </a:xfrm>
          <a:prstGeom prst="rect">
            <a:avLst/>
          </a:prstGeom>
          <a:gradFill>
            <a:gsLst>
              <a:gs pos="35000">
                <a:srgbClr val="00B0F0">
                  <a:alpha val="99000"/>
                </a:srgb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CF1638-108A-21FE-6388-8197BDFA5DF9}"/>
              </a:ext>
            </a:extLst>
          </p:cNvPr>
          <p:cNvSpPr txBox="1"/>
          <p:nvPr/>
        </p:nvSpPr>
        <p:spPr>
          <a:xfrm>
            <a:off x="2389312" y="104577"/>
            <a:ext cx="67546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FF"/>
                </a:solidFill>
              </a:rPr>
              <a:t>Уважаемые родители!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E56471-3DAD-AFD1-F21C-95255EB407EC}"/>
              </a:ext>
            </a:extLst>
          </p:cNvPr>
          <p:cNvSpPr/>
          <p:nvPr/>
        </p:nvSpPr>
        <p:spPr>
          <a:xfrm>
            <a:off x="1325464" y="978595"/>
            <a:ext cx="7711032" cy="4178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Героям популярного мультипликационного сериала необходима помощь в решении логических задачек. </a:t>
            </a:r>
          </a:p>
          <a:p>
            <a:pPr algn="ctr"/>
            <a:r>
              <a:rPr lang="ru-RU" sz="3200" b="1" dirty="0"/>
              <a:t>Вместе с вашим ребенком помогите им. После каждого решения задания попросите объяснить данный выбор.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7056437" cy="10969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+mn-lt"/>
              </a:rPr>
              <a:t>Помоги </a:t>
            </a:r>
            <a:r>
              <a:rPr lang="ru-RU" sz="2800" b="1" dirty="0" err="1">
                <a:solidFill>
                  <a:srgbClr val="0000FF"/>
                </a:solidFill>
                <a:latin typeface="+mn-lt"/>
              </a:rPr>
              <a:t>Лосяшу</a:t>
            </a:r>
            <a:r>
              <a:rPr lang="ru-RU" sz="2800" b="1" dirty="0">
                <a:solidFill>
                  <a:srgbClr val="0000FF"/>
                </a:solidFill>
                <a:latin typeface="+mn-lt"/>
              </a:rPr>
              <a:t> расставить недостающие фигуры</a:t>
            </a:r>
          </a:p>
        </p:txBody>
      </p:sp>
      <p:graphicFrame>
        <p:nvGraphicFramePr>
          <p:cNvPr id="20576" name="Group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57514468"/>
              </p:ext>
            </p:extLst>
          </p:nvPr>
        </p:nvGraphicFramePr>
        <p:xfrm>
          <a:off x="2627784" y="1749470"/>
          <a:ext cx="5544616" cy="3816423"/>
        </p:xfrm>
        <a:graphic>
          <a:graphicData uri="http://schemas.openxmlformats.org/drawingml/2006/table">
            <a:tbl>
              <a:tblPr/>
              <a:tblGrid>
                <a:gridCol w="189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2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60" name="Oval 80"/>
          <p:cNvSpPr>
            <a:spLocks noChangeArrowheads="1"/>
          </p:cNvSpPr>
          <p:nvPr/>
        </p:nvSpPr>
        <p:spPr bwMode="auto">
          <a:xfrm>
            <a:off x="2978815" y="5589182"/>
            <a:ext cx="1152525" cy="1008062"/>
          </a:xfrm>
          <a:prstGeom prst="ellipse">
            <a:avLst/>
          </a:prstGeom>
          <a:solidFill>
            <a:srgbClr val="B9252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1" name="Oval 81"/>
          <p:cNvSpPr>
            <a:spLocks noChangeArrowheads="1"/>
          </p:cNvSpPr>
          <p:nvPr/>
        </p:nvSpPr>
        <p:spPr bwMode="auto">
          <a:xfrm>
            <a:off x="5008976" y="5632224"/>
            <a:ext cx="1152525" cy="10080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2" name="Oval 82"/>
          <p:cNvSpPr>
            <a:spLocks noChangeArrowheads="1"/>
          </p:cNvSpPr>
          <p:nvPr/>
        </p:nvSpPr>
        <p:spPr bwMode="auto">
          <a:xfrm>
            <a:off x="6948264" y="5626391"/>
            <a:ext cx="1152525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52" name="Oval 72"/>
          <p:cNvSpPr>
            <a:spLocks noChangeArrowheads="1"/>
          </p:cNvSpPr>
          <p:nvPr/>
        </p:nvSpPr>
        <p:spPr bwMode="auto">
          <a:xfrm>
            <a:off x="2942456" y="1835424"/>
            <a:ext cx="1152525" cy="1008062"/>
          </a:xfrm>
          <a:prstGeom prst="ellipse">
            <a:avLst/>
          </a:prstGeom>
          <a:solidFill>
            <a:srgbClr val="B92525"/>
          </a:solidFill>
          <a:ln w="9525">
            <a:solidFill>
              <a:srgbClr val="B9252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9" name="Oval 79"/>
          <p:cNvSpPr>
            <a:spLocks noChangeArrowheads="1"/>
          </p:cNvSpPr>
          <p:nvPr/>
        </p:nvSpPr>
        <p:spPr bwMode="auto">
          <a:xfrm>
            <a:off x="6804248" y="1856764"/>
            <a:ext cx="1152525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6" name="Oval 76"/>
          <p:cNvSpPr>
            <a:spLocks noChangeArrowheads="1"/>
          </p:cNvSpPr>
          <p:nvPr/>
        </p:nvSpPr>
        <p:spPr bwMode="auto">
          <a:xfrm>
            <a:off x="4896048" y="3142255"/>
            <a:ext cx="1152525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3" name="Oval 73"/>
          <p:cNvSpPr>
            <a:spLocks noChangeArrowheads="1"/>
          </p:cNvSpPr>
          <p:nvPr/>
        </p:nvSpPr>
        <p:spPr bwMode="auto">
          <a:xfrm>
            <a:off x="2978814" y="3153649"/>
            <a:ext cx="1152525" cy="10080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5" name="Oval 75"/>
          <p:cNvSpPr>
            <a:spLocks noChangeArrowheads="1"/>
          </p:cNvSpPr>
          <p:nvPr/>
        </p:nvSpPr>
        <p:spPr bwMode="auto">
          <a:xfrm>
            <a:off x="6875462" y="4435986"/>
            <a:ext cx="1152525" cy="10080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4" name="Oval 74"/>
          <p:cNvSpPr>
            <a:spLocks noChangeArrowheads="1"/>
          </p:cNvSpPr>
          <p:nvPr/>
        </p:nvSpPr>
        <p:spPr bwMode="auto">
          <a:xfrm>
            <a:off x="4932040" y="4354073"/>
            <a:ext cx="1152525" cy="1008063"/>
          </a:xfrm>
          <a:prstGeom prst="ellipse">
            <a:avLst/>
          </a:prstGeom>
          <a:solidFill>
            <a:srgbClr val="B92525"/>
          </a:solidFill>
          <a:ln w="9525">
            <a:solidFill>
              <a:srgbClr val="B9252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92525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2525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1"/>
                  </p:tgtEl>
                </p:cond>
              </p:nextCondLst>
            </p:seq>
          </p:childTnLst>
        </p:cTn>
      </p:par>
    </p:tnLst>
    <p:bldLst>
      <p:bldP spid="20560" grpId="0" animBg="1"/>
      <p:bldP spid="20560" grpId="1" animBg="1"/>
      <p:bldP spid="20561" grpId="0" animBg="1"/>
      <p:bldP spid="205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2" name="Group 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3273117"/>
              </p:ext>
            </p:extLst>
          </p:nvPr>
        </p:nvGraphicFramePr>
        <p:xfrm>
          <a:off x="1038982" y="1213411"/>
          <a:ext cx="8007350" cy="1863826"/>
        </p:xfrm>
        <a:graphic>
          <a:graphicData uri="http://schemas.openxmlformats.org/drawingml/2006/table">
            <a:tbl>
              <a:tblPr/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702" name="Picture 30" descr="ANd9GcRJEloyoL775Z9olPZiePq13s_LoxyLyk98h3iD6nZGrmo8_II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88" y="1277143"/>
            <a:ext cx="1238250" cy="1727200"/>
          </a:xfrm>
          <a:prstGeom prst="rect">
            <a:avLst/>
          </a:prstGeom>
          <a:noFill/>
        </p:spPr>
      </p:pic>
      <p:pic>
        <p:nvPicPr>
          <p:cNvPr id="28708" name="Picture 36" descr="ANd9GcThuUM23yjgQlfNv9uelGxbMBgLFQY4rY-A47wiQL15mNdj9KOZf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348167"/>
            <a:ext cx="1655762" cy="1655763"/>
          </a:xfrm>
          <a:prstGeom prst="rect">
            <a:avLst/>
          </a:prstGeom>
          <a:noFill/>
        </p:spPr>
      </p:pic>
      <p:pic>
        <p:nvPicPr>
          <p:cNvPr id="28710" name="Picture 38" descr="ANd9GcRFdoWPXOE8V4tlnpNZIx4_yHo2VUGtExqfJibM_DzAInLJRxB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1738312" cy="1301750"/>
          </a:xfrm>
          <a:prstGeom prst="rect">
            <a:avLst/>
          </a:prstGeom>
          <a:noFill/>
        </p:spPr>
      </p:pic>
      <p:pic>
        <p:nvPicPr>
          <p:cNvPr id="28712" name="Picture 40" descr="ANd9GcRRYn9h5wT2n0xzhjlb_DfGLCARqPNLwnRdJwD6CjqtQoIg2j9z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930" y="4930221"/>
            <a:ext cx="1671637" cy="1592262"/>
          </a:xfrm>
          <a:prstGeom prst="rect">
            <a:avLst/>
          </a:prstGeom>
          <a:noFill/>
        </p:spPr>
      </p:pic>
      <p:pic>
        <p:nvPicPr>
          <p:cNvPr id="28714" name="Picture 42" descr="ANd9GcSDKumu4bWz1hM3VTYXNz8gGiCWK3voN3ZKuL67Bc4wakk5fPHLqQ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364" y="4660388"/>
            <a:ext cx="1539875" cy="1728787"/>
          </a:xfrm>
          <a:prstGeom prst="rect">
            <a:avLst/>
          </a:prstGeom>
          <a:noFill/>
        </p:spPr>
      </p:pic>
      <p:pic>
        <p:nvPicPr>
          <p:cNvPr id="28716" name="Picture 44" descr="ANd9GcRY2LxcPlqI24C1nyW_CRPlf6dOhs09cZmOdcNnFPxlE2gzxoX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64" y="3520280"/>
            <a:ext cx="1462088" cy="1522413"/>
          </a:xfrm>
          <a:prstGeom prst="rect">
            <a:avLst/>
          </a:prstGeom>
          <a:noFill/>
        </p:spPr>
      </p:pic>
      <p:pic>
        <p:nvPicPr>
          <p:cNvPr id="28720" name="Picture 48" descr="ANd9GcTiw1hl3LVJh5wgWKwxyMKSQsHhUA0QrmMZnGdcSDM8D7YOEl4Cs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279" y="3323485"/>
            <a:ext cx="2025650" cy="136048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BA090-D51D-C6EB-D8F7-10688A32DCE9}"/>
              </a:ext>
            </a:extLst>
          </p:cNvPr>
          <p:cNvSpPr txBox="1"/>
          <p:nvPr/>
        </p:nvSpPr>
        <p:spPr>
          <a:xfrm>
            <a:off x="1508171" y="172538"/>
            <a:ext cx="7570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Помоги </a:t>
            </a:r>
            <a:r>
              <a:rPr lang="ru-RU" sz="2800" b="1" dirty="0" err="1">
                <a:solidFill>
                  <a:srgbClr val="0000FF"/>
                </a:solidFill>
              </a:rPr>
              <a:t>Копатычу</a:t>
            </a:r>
            <a:r>
              <a:rPr lang="ru-RU" sz="2800" b="1" dirty="0">
                <a:solidFill>
                  <a:srgbClr val="0000FF"/>
                </a:solidFill>
              </a:rPr>
              <a:t> заполнить пустую клетку. 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Объясни свой выбор.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7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87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7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2599" y="11005"/>
            <a:ext cx="8913897" cy="8890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+mn-lt"/>
              </a:rPr>
              <a:t>Помоги </a:t>
            </a:r>
            <a:r>
              <a:rPr lang="ru-RU" sz="2800" b="1" dirty="0" err="1">
                <a:solidFill>
                  <a:srgbClr val="0000FF"/>
                </a:solidFill>
                <a:latin typeface="+mn-lt"/>
              </a:rPr>
              <a:t>Барашу</a:t>
            </a:r>
            <a:r>
              <a:rPr lang="ru-RU" sz="2800" b="1" dirty="0">
                <a:solidFill>
                  <a:srgbClr val="0000FF"/>
                </a:solidFill>
                <a:latin typeface="+mn-lt"/>
              </a:rPr>
              <a:t> продолжить ряд геометрических фигур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31" y="924555"/>
            <a:ext cx="8913897" cy="1511300"/>
          </a:xfrm>
          <a:prstGeom prst="rect">
            <a:avLst/>
          </a:prstGeom>
          <a:solidFill>
            <a:srgbClr val="99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24072" y="1306937"/>
            <a:ext cx="719187" cy="865144"/>
          </a:xfrm>
          <a:prstGeom prst="triangle">
            <a:avLst>
              <a:gd name="adj" fmla="val 50000"/>
            </a:avLst>
          </a:prstGeom>
          <a:solidFill>
            <a:srgbClr val="B925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1040068" y="1398991"/>
            <a:ext cx="719188" cy="68103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892980" y="1428210"/>
            <a:ext cx="719187" cy="681036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807618" y="2659457"/>
            <a:ext cx="1223963" cy="1511300"/>
          </a:xfrm>
          <a:prstGeom prst="triangle">
            <a:avLst>
              <a:gd name="adj" fmla="val 50000"/>
            </a:avLst>
          </a:prstGeom>
          <a:solidFill>
            <a:srgbClr val="B925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2118089" y="2885580"/>
            <a:ext cx="1152525" cy="12255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52413" y="5517232"/>
            <a:ext cx="1295400" cy="1225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166473" y="4560855"/>
            <a:ext cx="1223963" cy="15113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4009096" y="5325881"/>
            <a:ext cx="1224509" cy="12255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92368" y="3202268"/>
            <a:ext cx="1295400" cy="12255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7" name="AutoShape 2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2778455" y="1458224"/>
            <a:ext cx="791691" cy="6660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C9E67610-EF04-5441-C857-3B244FBA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000" y="1298185"/>
            <a:ext cx="719187" cy="865144"/>
          </a:xfrm>
          <a:prstGeom prst="triangle">
            <a:avLst>
              <a:gd name="adj" fmla="val 50000"/>
            </a:avLst>
          </a:prstGeom>
          <a:solidFill>
            <a:srgbClr val="B925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317A0B-816A-6458-26F7-E00491098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293" y="1436869"/>
            <a:ext cx="731583" cy="69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8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8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4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8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8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0"/>
                  </p:tgtEl>
                </p:cond>
              </p:nextCondLst>
            </p:seq>
          </p:childTnLst>
        </p:cTn>
      </p:par>
    </p:tnLst>
    <p:bldLst>
      <p:bldP spid="34827" grpId="0" animBg="1"/>
      <p:bldP spid="34827" grpId="1" animBg="1"/>
      <p:bldP spid="34828" grpId="0" animBg="1"/>
      <p:bldP spid="34828" grpId="1" animBg="1"/>
      <p:bldP spid="34829" grpId="0" animBg="1"/>
      <p:bldP spid="34829" grpId="1" animBg="1"/>
      <p:bldP spid="34830" grpId="0" animBg="1"/>
      <p:bldP spid="34830" grpId="1" animBg="1"/>
      <p:bldP spid="34831" grpId="0" animBg="1"/>
      <p:bldP spid="348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772794" y="244475"/>
            <a:ext cx="6095508" cy="10239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+mn-lt"/>
              </a:rPr>
              <a:t>Кар-</a:t>
            </a:r>
            <a:r>
              <a:rPr lang="ru-RU" sz="3200" b="1" dirty="0" err="1">
                <a:solidFill>
                  <a:srgbClr val="0000FF"/>
                </a:solidFill>
                <a:latin typeface="+mn-lt"/>
              </a:rPr>
              <a:t>карычу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> нужна твоя помощь! </a:t>
            </a:r>
            <a:br>
              <a:rPr lang="ru-RU" sz="3200" b="1" dirty="0">
                <a:solidFill>
                  <a:srgbClr val="0000FF"/>
                </a:solidFill>
                <a:latin typeface="+mn-lt"/>
              </a:rPr>
            </a:br>
            <a:r>
              <a:rPr lang="ru-RU" sz="3200" b="1" dirty="0">
                <a:solidFill>
                  <a:srgbClr val="0000FF"/>
                </a:solidFill>
                <a:latin typeface="+mn-lt"/>
              </a:rPr>
              <a:t>Найди недостающее число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129258" y="1935674"/>
            <a:ext cx="7713117" cy="936625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7200" dirty="0"/>
              <a:t>1 2 3 … 5 6 … 8 … 10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411760" y="488529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dirty="0"/>
              <a:t>2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38137" y="3104058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dirty="0"/>
              <a:t>4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779912" y="3861048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dirty="0"/>
              <a:t>9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054717" y="5180433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dirty="0"/>
              <a:t>5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8176152" y="756444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dirty="0"/>
              <a:t>7</a:t>
            </a:r>
          </a:p>
        </p:txBody>
      </p:sp>
      <p:pic>
        <p:nvPicPr>
          <p:cNvPr id="36880" name="Picture 16" descr="karka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217" y="-101023"/>
            <a:ext cx="2161009" cy="200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7" grpId="0"/>
      <p:bldP spid="36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09378" y="198438"/>
            <a:ext cx="6085284" cy="5492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+mn-lt"/>
              </a:rPr>
              <a:t>Подбери нужную картинку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735" y="2201772"/>
            <a:ext cx="5903913" cy="4537075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1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8923" name="Picture 11" descr="006460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978" y="2567980"/>
            <a:ext cx="1511300" cy="1179512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91" y="2403012"/>
            <a:ext cx="1268413" cy="1223963"/>
          </a:xfrm>
          <a:prstGeom prst="rect">
            <a:avLst/>
          </a:prstGeom>
          <a:noFill/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2" y="3843982"/>
            <a:ext cx="1547812" cy="1289050"/>
          </a:xfrm>
          <a:prstGeom prst="rect">
            <a:avLst/>
          </a:prstGeom>
          <a:noFill/>
        </p:spPr>
      </p:pic>
      <p:pic>
        <p:nvPicPr>
          <p:cNvPr id="38930" name="Picture 18" descr="pavelmoscow_DSC0095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1657350" cy="1187450"/>
          </a:xfrm>
          <a:prstGeom prst="rect">
            <a:avLst/>
          </a:prstGeom>
          <a:noFill/>
        </p:spPr>
      </p:pic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1691804" y="3014993"/>
            <a:ext cx="2016125" cy="0"/>
          </a:xfrm>
          <a:prstGeom prst="line">
            <a:avLst/>
          </a:prstGeom>
          <a:noFill/>
          <a:ln w="9525">
            <a:solidFill>
              <a:srgbClr val="B9252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1835150" y="6184038"/>
            <a:ext cx="1728788" cy="0"/>
          </a:xfrm>
          <a:prstGeom prst="line">
            <a:avLst/>
          </a:prstGeom>
          <a:noFill/>
          <a:ln w="9525">
            <a:solidFill>
              <a:srgbClr val="B9252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8934" name="Picture 22" descr="bird-nes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98537"/>
            <a:ext cx="1512888" cy="1270000"/>
          </a:xfrm>
          <a:prstGeom prst="rect">
            <a:avLst/>
          </a:prstGeom>
          <a:noFill/>
        </p:spPr>
      </p:pic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1907704" y="4488507"/>
            <a:ext cx="1800225" cy="0"/>
          </a:xfrm>
          <a:prstGeom prst="line">
            <a:avLst/>
          </a:prstGeom>
          <a:noFill/>
          <a:ln w="9525">
            <a:solidFill>
              <a:srgbClr val="B9252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8942" name="Picture 30" descr="slide0017_image0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587" y="815884"/>
            <a:ext cx="1439863" cy="1347788"/>
          </a:xfrm>
          <a:prstGeom prst="rect">
            <a:avLst/>
          </a:prstGeom>
          <a:noFill/>
        </p:spPr>
      </p:pic>
      <p:pic>
        <p:nvPicPr>
          <p:cNvPr id="38944" name="Picture 32" descr="ANd9GcShyXQubjoWcP5VtKhNFDFiuYzCn0ZFPNKv-3rmVjXEm3ksH3MGr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52618"/>
            <a:ext cx="1584325" cy="1192212"/>
          </a:xfrm>
          <a:prstGeom prst="rect">
            <a:avLst/>
          </a:prstGeom>
          <a:noFill/>
        </p:spPr>
      </p:pic>
      <p:pic>
        <p:nvPicPr>
          <p:cNvPr id="38946" name="Picture 34" descr="ANd9GcTsDIYBH0qhp-T-4Y7Ew7HnglB5DgHaWfJEOLt5cKZemJhZTWb_tQ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215" y="779197"/>
            <a:ext cx="1727200" cy="1370012"/>
          </a:xfrm>
          <a:prstGeom prst="rect">
            <a:avLst/>
          </a:prstGeom>
          <a:noFill/>
        </p:spPr>
      </p:pic>
      <p:pic>
        <p:nvPicPr>
          <p:cNvPr id="38948" name="Picture 36" descr="ANd9GcRSc3g99qvONKpAP1sdWw8aWSrquifE98ut2hI2wAIU8ziOhLu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55" y="665280"/>
            <a:ext cx="1354137" cy="147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8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9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484438" y="244475"/>
            <a:ext cx="6191250" cy="10969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+mn-lt"/>
              </a:rPr>
              <a:t>Какие фигуры нужно поставить в пустые клетки?</a:t>
            </a:r>
          </a:p>
        </p:txBody>
      </p:sp>
      <p:graphicFrame>
        <p:nvGraphicFramePr>
          <p:cNvPr id="41004" name="Group 44"/>
          <p:cNvGraphicFramePr>
            <a:graphicFrameLocks noGrp="1"/>
          </p:cNvGraphicFramePr>
          <p:nvPr>
            <p:ph type="tbl" idx="1"/>
          </p:nvPr>
        </p:nvGraphicFramePr>
        <p:xfrm>
          <a:off x="2051050" y="1557338"/>
          <a:ext cx="5472113" cy="3671889"/>
        </p:xfrm>
        <a:graphic>
          <a:graphicData uri="http://schemas.openxmlformats.org/drawingml/2006/table">
            <a:tbl>
              <a:tblPr/>
              <a:tblGrid>
                <a:gridCol w="182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66" name="Picture 6" descr="faq_ch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7" y="116632"/>
            <a:ext cx="1728788" cy="1989138"/>
          </a:xfrm>
          <a:prstGeom prst="rect">
            <a:avLst/>
          </a:prstGeom>
          <a:noFill/>
        </p:spPr>
      </p:pic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2411413" y="4149725"/>
            <a:ext cx="1008062" cy="10080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6084888" y="1700213"/>
            <a:ext cx="1008062" cy="10080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358776" y="3645693"/>
            <a:ext cx="1008062" cy="10080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4067175" y="1700213"/>
            <a:ext cx="1512888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1763713" y="5445125"/>
            <a:ext cx="1512887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2484438" y="1700213"/>
            <a:ext cx="1150937" cy="936625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6156325" y="2924175"/>
            <a:ext cx="1150938" cy="936625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0997" name="AutoShape 37"/>
          <p:cNvSpPr>
            <a:spLocks noChangeArrowheads="1"/>
          </p:cNvSpPr>
          <p:nvPr/>
        </p:nvSpPr>
        <p:spPr bwMode="auto">
          <a:xfrm>
            <a:off x="4211638" y="4076700"/>
            <a:ext cx="1150937" cy="9366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3779838" y="5373688"/>
            <a:ext cx="1008062" cy="10080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auto">
          <a:xfrm>
            <a:off x="5364163" y="5445125"/>
            <a:ext cx="1150937" cy="936625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auto">
          <a:xfrm>
            <a:off x="468313" y="5373688"/>
            <a:ext cx="1150937" cy="936625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6804025" y="5445125"/>
            <a:ext cx="1512888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0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0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4"/>
                  </p:tgtEl>
                </p:cond>
              </p:nextCondLst>
            </p:seq>
          </p:childTnLst>
        </p:cTn>
      </p:par>
    </p:tnLst>
    <p:bldLst>
      <p:bldP spid="40994" grpId="0" animBg="1"/>
      <p:bldP spid="40994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32025" y="252868"/>
            <a:ext cx="5688012" cy="3762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+mn-lt"/>
              </a:rPr>
              <a:t>Составь пары</a:t>
            </a:r>
          </a:p>
        </p:txBody>
      </p:sp>
      <p:sp>
        <p:nvSpPr>
          <p:cNvPr id="44038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4040" name="Picture 8" descr="p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72215"/>
            <a:ext cx="1800225" cy="1800225"/>
          </a:xfrm>
          <a:prstGeom prst="rect">
            <a:avLst/>
          </a:prstGeom>
          <a:noFill/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051050" y="836613"/>
            <a:ext cx="6265863" cy="4392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4043" name="Picture 11" descr="ANd9GcTiKrHFdifoFJVlVBJdZeK1y1P4PCy9KWt28KTodROoRSZzsKkz3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08050"/>
            <a:ext cx="1320800" cy="1320800"/>
          </a:xfrm>
          <a:prstGeom prst="rect">
            <a:avLst/>
          </a:prstGeom>
          <a:noFill/>
        </p:spPr>
      </p:pic>
      <p:pic>
        <p:nvPicPr>
          <p:cNvPr id="44047" name="Picture 15" descr="ANd9GcTkodropIHgeYvOQTzi7xHJncoS_s0Du1nzkNOZ-F9oNtKAg35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1292225" cy="1511300"/>
          </a:xfrm>
          <a:prstGeom prst="rect">
            <a:avLst/>
          </a:prstGeom>
          <a:noFill/>
        </p:spPr>
      </p:pic>
      <p:pic>
        <p:nvPicPr>
          <p:cNvPr id="44049" name="Picture 17" descr="pictur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296987" cy="110966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3851275" y="1557338"/>
            <a:ext cx="23764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3851275" y="2924175"/>
            <a:ext cx="23764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851275" y="4365625"/>
            <a:ext cx="2449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54" name="Picture 22" descr="ANd9GcTHaYTQF3RS1S2qwoR1FDEK2gyTLpuES_oxfpBskIxhZQvZYyY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59163"/>
            <a:ext cx="1470572" cy="1326398"/>
          </a:xfrm>
          <a:prstGeom prst="rect">
            <a:avLst/>
          </a:prstGeom>
          <a:noFill/>
        </p:spPr>
      </p:pic>
      <p:pic>
        <p:nvPicPr>
          <p:cNvPr id="44056" name="Picture 24" descr="ANd9GcRSFYmUpMW_jSMc0R5t3K11FrYU8RKbFG5CCq_CvLLjlzVbaXq-u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1366838" cy="1244600"/>
          </a:xfrm>
          <a:prstGeom prst="rect">
            <a:avLst/>
          </a:prstGeom>
          <a:noFill/>
        </p:spPr>
      </p:pic>
      <p:pic>
        <p:nvPicPr>
          <p:cNvPr id="44058" name="Picture 26" descr="0023-049-SHprit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130" y="5394663"/>
            <a:ext cx="1728787" cy="1174674"/>
          </a:xfrm>
          <a:prstGeom prst="rect">
            <a:avLst/>
          </a:prstGeom>
          <a:noFill/>
        </p:spPr>
      </p:pic>
      <p:pic>
        <p:nvPicPr>
          <p:cNvPr id="44064" name="Picture 32" descr="ANd9GcR3ETRFx3HHW1d9nP2GxJfQrm4Xqw6KZlUIENVaP6MCXl3VvK5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5343449"/>
            <a:ext cx="1728788" cy="1181100"/>
          </a:xfrm>
          <a:prstGeom prst="rect">
            <a:avLst/>
          </a:prstGeom>
          <a:noFill/>
        </p:spPr>
      </p:pic>
      <p:pic>
        <p:nvPicPr>
          <p:cNvPr id="44066" name="Picture 34" descr="ANd9GcTWagyXcw7DxuWAbflzXcLdKb8eJq7V-6qA5LkfRdi6fUM60iV3t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380037"/>
            <a:ext cx="1711325" cy="128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4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132</Words>
  <Application>Microsoft Office PowerPoint</Application>
  <PresentationFormat>Экран (4:3)</PresentationFormat>
  <Paragraphs>32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Помоги Лосяшу расставить недостающие фигуры</vt:lpstr>
      <vt:lpstr>Презентация PowerPoint</vt:lpstr>
      <vt:lpstr>Помоги Барашу продолжить ряд геометрических фигур </vt:lpstr>
      <vt:lpstr>Кар-карычу нужна твоя помощь!  Найди недостающее число</vt:lpstr>
      <vt:lpstr>Подбери нужную картинку</vt:lpstr>
      <vt:lpstr>Какие фигуры нужно поставить в пустые клетки?</vt:lpstr>
      <vt:lpstr>Составь пары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Евгений</cp:lastModifiedBy>
  <cp:revision>17</cp:revision>
  <dcterms:created xsi:type="dcterms:W3CDTF">2012-07-17T10:03:30Z</dcterms:created>
  <dcterms:modified xsi:type="dcterms:W3CDTF">2026-01-14T00:55:42Z</dcterms:modified>
</cp:coreProperties>
</file>