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8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F4C0"/>
    <a:srgbClr val="FFFFCC"/>
    <a:srgbClr val="FFF4D1"/>
    <a:srgbClr val="B4E33D"/>
    <a:srgbClr val="FEF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16" autoAdjust="0"/>
  </p:normalViewPr>
  <p:slideViewPr>
    <p:cSldViewPr snapToGrid="0">
      <p:cViewPr varScale="1">
        <p:scale>
          <a:sx n="115" d="100"/>
          <a:sy n="115" d="100"/>
        </p:scale>
        <p:origin x="39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289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389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860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451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142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769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17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95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129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280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96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35C56-D1D0-4D96-94D8-1F3E2F48A8B5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35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6274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B415A7-0929-382D-7C60-F4C9CE850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918" y="-266837"/>
            <a:ext cx="12005304" cy="6668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308AC4-9A06-A4CF-18CA-D67CAD0B7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97473" y="1672201"/>
            <a:ext cx="5204966" cy="1277896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Задание по логике</a:t>
            </a:r>
          </a:p>
          <a:p>
            <a:r>
              <a:rPr lang="ru-RU" sz="4000" b="1" i="1" dirty="0">
                <a:solidFill>
                  <a:srgbClr val="00B050"/>
                </a:solidFill>
              </a:rPr>
              <a:t>«Прогулка в лес»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88E23-02F2-1196-D3EA-DA379B7DDC8B}"/>
              </a:ext>
            </a:extLst>
          </p:cNvPr>
          <p:cNvSpPr txBox="1"/>
          <p:nvPr/>
        </p:nvSpPr>
        <p:spPr>
          <a:xfrm>
            <a:off x="4257644" y="5330133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Петропавловск-Камчатский</a:t>
            </a:r>
          </a:p>
          <a:p>
            <a:pPr lvl="0" algn="ctr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2026 г.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CB9B83-8D87-28AB-1677-92265DBC703D}"/>
              </a:ext>
            </a:extLst>
          </p:cNvPr>
          <p:cNvSpPr txBox="1"/>
          <p:nvPr/>
        </p:nvSpPr>
        <p:spPr>
          <a:xfrm>
            <a:off x="7350826" y="287184"/>
            <a:ext cx="484117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</a:t>
            </a:r>
          </a:p>
          <a:p>
            <a:pPr algn="ctr"/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внешкольной работы»</a:t>
            </a:r>
          </a:p>
        </p:txBody>
      </p:sp>
      <p:sp>
        <p:nvSpPr>
          <p:cNvPr id="9" name="Заголовок 12">
            <a:extLst>
              <a:ext uri="{FF2B5EF4-FFF2-40B4-BE49-F238E27FC236}">
                <a16:creationId xmlns:a16="http://schemas.microsoft.com/office/drawing/2014/main" id="{C9D64FDF-B326-7269-9751-3B5AD056EE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2601" y="3811979"/>
            <a:ext cx="6299200" cy="2041374"/>
          </a:xfrm>
        </p:spPr>
        <p:txBody>
          <a:bodyPr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Для учащихся по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дополнительной общеразвивающей программ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 «Растём, развиваемся, учимся»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Модуль «Логика»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Возраст детей 4-4,5 года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Педагог дополнительного образования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Щедрина Елена Анатольевна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705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AAC9B9"/>
            </a:gs>
            <a:gs pos="13000">
              <a:schemeClr val="accent5"/>
            </a:gs>
            <a:gs pos="51000">
              <a:schemeClr val="accent1">
                <a:lumMod val="23000"/>
                <a:lumOff val="77000"/>
              </a:schemeClr>
            </a:gs>
            <a:gs pos="83000">
              <a:schemeClr val="accent6">
                <a:lumMod val="80000"/>
                <a:lumOff val="2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DB68E1-A4AF-5A0C-4561-75357BB50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49F545-BBE6-4811-6698-C209354558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537" y="3139366"/>
            <a:ext cx="4509477" cy="336649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Облачко с текстом: овальное 1">
            <a:extLst>
              <a:ext uri="{FF2B5EF4-FFF2-40B4-BE49-F238E27FC236}">
                <a16:creationId xmlns:a16="http://schemas.microsoft.com/office/drawing/2014/main" id="{D2F6DC8A-46C9-533B-8FF1-7F1E94822F1E}"/>
              </a:ext>
            </a:extLst>
          </p:cNvPr>
          <p:cNvSpPr/>
          <p:nvPr/>
        </p:nvSpPr>
        <p:spPr>
          <a:xfrm>
            <a:off x="74457" y="502452"/>
            <a:ext cx="5238947" cy="2446694"/>
          </a:xfrm>
          <a:prstGeom prst="wedgeEllipseCallout">
            <a:avLst>
              <a:gd name="adj1" fmla="val 27943"/>
              <a:gd name="adj2" fmla="val 61511"/>
            </a:avLst>
          </a:prstGeom>
          <a:solidFill>
            <a:srgbClr val="B6F4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Дорогие мои ребята! 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предлагаю вам отправиться со мной в лес. Если вы согласны, тогда давайте вспомним: как надо вести себя в лесу?</a:t>
            </a:r>
          </a:p>
        </p:txBody>
      </p:sp>
      <p:sp>
        <p:nvSpPr>
          <p:cNvPr id="4" name="Стрелка: изогнутая вправо 3">
            <a:extLst>
              <a:ext uri="{FF2B5EF4-FFF2-40B4-BE49-F238E27FC236}">
                <a16:creationId xmlns:a16="http://schemas.microsoft.com/office/drawing/2014/main" id="{59C6E567-5BAE-2A8C-754F-6A1DAB630C0E}"/>
              </a:ext>
            </a:extLst>
          </p:cNvPr>
          <p:cNvSpPr/>
          <p:nvPr/>
        </p:nvSpPr>
        <p:spPr>
          <a:xfrm rot="17658178" flipH="1">
            <a:off x="5267314" y="282144"/>
            <a:ext cx="389068" cy="1135079"/>
          </a:xfrm>
          <a:prstGeom prst="curved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блачко с текстом: овальное 4">
            <a:extLst>
              <a:ext uri="{FF2B5EF4-FFF2-40B4-BE49-F238E27FC236}">
                <a16:creationId xmlns:a16="http://schemas.microsoft.com/office/drawing/2014/main" id="{3E9FB1CF-F858-2DF4-9A95-F934A674DF9B}"/>
              </a:ext>
            </a:extLst>
          </p:cNvPr>
          <p:cNvSpPr/>
          <p:nvPr/>
        </p:nvSpPr>
        <p:spPr>
          <a:xfrm>
            <a:off x="5640780" y="257224"/>
            <a:ext cx="6377370" cy="3567926"/>
          </a:xfrm>
          <a:prstGeom prst="wedgeEllipseCallout">
            <a:avLst>
              <a:gd name="adj1" fmla="val -46289"/>
              <a:gd name="adj2" fmla="val 42799"/>
            </a:avLst>
          </a:prstGeom>
          <a:solidFill>
            <a:srgbClr val="B6F4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правильно себя вести в лесу:</a:t>
            </a: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бросать мусор.</a:t>
            </a: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Слушать старших и не убегать далеко.</a:t>
            </a: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ломать ветки деревьев, растений. Бережно относиться к цветам.</a:t>
            </a:r>
          </a:p>
          <a:p>
            <a:pPr marL="457200" indent="-457200">
              <a:buAutoNum type="arabicPeriod"/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Нельзя подкармливать животных.</a:t>
            </a:r>
          </a:p>
        </p:txBody>
      </p:sp>
      <p:sp>
        <p:nvSpPr>
          <p:cNvPr id="6" name="Стрелка: изогнутая вправо 5">
            <a:extLst>
              <a:ext uri="{FF2B5EF4-FFF2-40B4-BE49-F238E27FC236}">
                <a16:creationId xmlns:a16="http://schemas.microsoft.com/office/drawing/2014/main" id="{CC1ADD83-9EE6-5F8E-B032-841C9016DB40}"/>
              </a:ext>
            </a:extLst>
          </p:cNvPr>
          <p:cNvSpPr/>
          <p:nvPr/>
        </p:nvSpPr>
        <p:spPr>
          <a:xfrm rot="11051590" flipH="1" flipV="1">
            <a:off x="5427123" y="3258455"/>
            <a:ext cx="427315" cy="1133388"/>
          </a:xfrm>
          <a:prstGeom prst="curved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Облачко с текстом: овальное 7">
            <a:extLst>
              <a:ext uri="{FF2B5EF4-FFF2-40B4-BE49-F238E27FC236}">
                <a16:creationId xmlns:a16="http://schemas.microsoft.com/office/drawing/2014/main" id="{D9F9161D-CFEA-9F8F-2072-F07CBCFAD6C3}"/>
              </a:ext>
            </a:extLst>
          </p:cNvPr>
          <p:cNvSpPr/>
          <p:nvPr/>
        </p:nvSpPr>
        <p:spPr>
          <a:xfrm>
            <a:off x="5313404" y="4158926"/>
            <a:ext cx="5104217" cy="2196622"/>
          </a:xfrm>
          <a:prstGeom prst="wedgeEllipseCallout">
            <a:avLst>
              <a:gd name="adj1" fmla="val -35091"/>
              <a:gd name="adj2" fmla="val 48771"/>
            </a:avLst>
          </a:prstGeom>
          <a:solidFill>
            <a:srgbClr val="B6F4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/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Послушайте и выучите   стихотворение</a:t>
            </a:r>
          </a:p>
          <a:p>
            <a:pPr indent="450215"/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Ёж пыхтит и морщится,</a:t>
            </a:r>
            <a:endParaRPr lang="ru-RU" sz="20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/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Что я вам уборщица?</a:t>
            </a:r>
            <a:endParaRPr lang="ru-RU" sz="20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/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Лес никак не подмету,</a:t>
            </a:r>
            <a:endParaRPr lang="ru-RU" sz="20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/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Соблюдайте чистоту!</a:t>
            </a:r>
            <a:endParaRPr lang="ru-RU" sz="20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" name="Облачко с текстом: прямоугольное со скругленными углами 2">
            <a:extLst>
              <a:ext uri="{FF2B5EF4-FFF2-40B4-BE49-F238E27FC236}">
                <a16:creationId xmlns:a16="http://schemas.microsoft.com/office/drawing/2014/main" id="{CDBFA730-0E54-226C-EF22-2E957F9D72B6}"/>
              </a:ext>
            </a:extLst>
          </p:cNvPr>
          <p:cNvSpPr/>
          <p:nvPr/>
        </p:nvSpPr>
        <p:spPr>
          <a:xfrm>
            <a:off x="11598876" y="6355548"/>
            <a:ext cx="428367" cy="300625"/>
          </a:xfrm>
          <a:prstGeom prst="wedgeRoundRectCallout">
            <a:avLst/>
          </a:prstGeom>
          <a:solidFill>
            <a:srgbClr val="B6F4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Arial Black" panose="020B0A040201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21152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AAC9B9"/>
            </a:gs>
            <a:gs pos="13000">
              <a:schemeClr val="accent5"/>
            </a:gs>
            <a:gs pos="51000">
              <a:schemeClr val="accent1">
                <a:lumMod val="23000"/>
                <a:lumOff val="77000"/>
              </a:schemeClr>
            </a:gs>
            <a:gs pos="83000">
              <a:schemeClr val="accent6">
                <a:lumMod val="80000"/>
                <a:lumOff val="2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B416FC-266F-42ED-2FF4-8A89CECAF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чко с текстом: овальное 2">
            <a:extLst>
              <a:ext uri="{FF2B5EF4-FFF2-40B4-BE49-F238E27FC236}">
                <a16:creationId xmlns:a16="http://schemas.microsoft.com/office/drawing/2014/main" id="{80E2419D-6F04-CE01-415B-89FE5245E81B}"/>
              </a:ext>
            </a:extLst>
          </p:cNvPr>
          <p:cNvSpPr/>
          <p:nvPr/>
        </p:nvSpPr>
        <p:spPr>
          <a:xfrm>
            <a:off x="263928" y="475708"/>
            <a:ext cx="5238947" cy="1764984"/>
          </a:xfrm>
          <a:prstGeom prst="wedgeEllipseCallout">
            <a:avLst>
              <a:gd name="adj1" fmla="val 27943"/>
              <a:gd name="adj2" fmla="val 61511"/>
            </a:avLst>
          </a:prstGeom>
          <a:solidFill>
            <a:srgbClr val="B6F4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Ребята, а какие звуки в лесу мы можем услышать?</a:t>
            </a:r>
          </a:p>
          <a:p>
            <a:pPr marL="457200" indent="-457200" algn="ctr">
              <a:buAutoNum type="arabicPeriod"/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Каких птиц?</a:t>
            </a:r>
          </a:p>
          <a:p>
            <a:pPr marL="457200" indent="-457200" algn="ctr">
              <a:buAutoNum type="arabicPeriod"/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шумы?</a:t>
            </a:r>
          </a:p>
        </p:txBody>
      </p:sp>
      <p:sp>
        <p:nvSpPr>
          <p:cNvPr id="4" name="Облачко с текстом: овальное 3">
            <a:extLst>
              <a:ext uri="{FF2B5EF4-FFF2-40B4-BE49-F238E27FC236}">
                <a16:creationId xmlns:a16="http://schemas.microsoft.com/office/drawing/2014/main" id="{527542A3-9550-6B8C-0166-2AA45C5742C6}"/>
              </a:ext>
            </a:extLst>
          </p:cNvPr>
          <p:cNvSpPr/>
          <p:nvPr/>
        </p:nvSpPr>
        <p:spPr>
          <a:xfrm>
            <a:off x="5977188" y="899955"/>
            <a:ext cx="2664623" cy="2082141"/>
          </a:xfrm>
          <a:prstGeom prst="wedgeEllipseCallout">
            <a:avLst>
              <a:gd name="adj1" fmla="val -63100"/>
              <a:gd name="adj2" fmla="val 34907"/>
            </a:avLst>
          </a:prstGeom>
          <a:solidFill>
            <a:srgbClr val="B6F4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звуки произносят:</a:t>
            </a:r>
          </a:p>
          <a:p>
            <a:pPr marL="457200" indent="-457200" algn="just">
              <a:buAutoNum type="arabicPeriod"/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Кукушка</a:t>
            </a:r>
          </a:p>
          <a:p>
            <a:pPr marL="457200" indent="-457200" algn="just">
              <a:buAutoNum type="arabicPeriod"/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Сова</a:t>
            </a:r>
          </a:p>
          <a:p>
            <a:pPr marL="457200" indent="-457200" algn="just">
              <a:buAutoNum type="arabicPeriod"/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Дятел</a:t>
            </a:r>
          </a:p>
        </p:txBody>
      </p:sp>
      <p:sp>
        <p:nvSpPr>
          <p:cNvPr id="5" name="Стрелка: изогнутая вправо 4">
            <a:extLst>
              <a:ext uri="{FF2B5EF4-FFF2-40B4-BE49-F238E27FC236}">
                <a16:creationId xmlns:a16="http://schemas.microsoft.com/office/drawing/2014/main" id="{94908B42-2415-43C2-AFFA-FDBED3ACE13F}"/>
              </a:ext>
            </a:extLst>
          </p:cNvPr>
          <p:cNvSpPr/>
          <p:nvPr/>
        </p:nvSpPr>
        <p:spPr>
          <a:xfrm rot="17155343" flipH="1">
            <a:off x="5506461" y="-31714"/>
            <a:ext cx="410865" cy="1507020"/>
          </a:xfrm>
          <a:prstGeom prst="curved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B65606-807B-BFAA-D681-BFD8A28C6D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9581" y="3105578"/>
            <a:ext cx="2664623" cy="3276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4E33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FC8E52-49CF-0B03-B349-DE8148CCD1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1744" y="1054443"/>
            <a:ext cx="2435273" cy="3336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4E33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37B975-2D12-6630-BE09-CAF862C51E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991" y="2398870"/>
            <a:ext cx="2685507" cy="3443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Волна 9">
            <a:extLst>
              <a:ext uri="{FF2B5EF4-FFF2-40B4-BE49-F238E27FC236}">
                <a16:creationId xmlns:a16="http://schemas.microsoft.com/office/drawing/2014/main" id="{06CD60FB-B4A3-1529-E6AA-B77FF93F5795}"/>
              </a:ext>
            </a:extLst>
          </p:cNvPr>
          <p:cNvSpPr/>
          <p:nvPr/>
        </p:nvSpPr>
        <p:spPr>
          <a:xfrm>
            <a:off x="1589903" y="6000465"/>
            <a:ext cx="1821208" cy="721611"/>
          </a:xfrm>
          <a:prstGeom prst="wave">
            <a:avLst/>
          </a:prstGeom>
          <a:solidFill>
            <a:srgbClr val="B4E33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cs typeface="Arial" panose="020B0604020202020204" pitchFamily="34" charset="0"/>
              </a:rPr>
              <a:t>Дятел</a:t>
            </a:r>
          </a:p>
        </p:txBody>
      </p:sp>
      <p:sp>
        <p:nvSpPr>
          <p:cNvPr id="11" name="Волна 10">
            <a:extLst>
              <a:ext uri="{FF2B5EF4-FFF2-40B4-BE49-F238E27FC236}">
                <a16:creationId xmlns:a16="http://schemas.microsoft.com/office/drawing/2014/main" id="{FEEA24D7-68AA-E55A-208A-9FC5084DD64C}"/>
              </a:ext>
            </a:extLst>
          </p:cNvPr>
          <p:cNvSpPr/>
          <p:nvPr/>
        </p:nvSpPr>
        <p:spPr>
          <a:xfrm>
            <a:off x="7175157" y="5597664"/>
            <a:ext cx="1732482" cy="784628"/>
          </a:xfrm>
          <a:prstGeom prst="wave">
            <a:avLst/>
          </a:prstGeom>
          <a:solidFill>
            <a:srgbClr val="B4E33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Кукушка</a:t>
            </a:r>
          </a:p>
        </p:txBody>
      </p:sp>
      <p:sp>
        <p:nvSpPr>
          <p:cNvPr id="12" name="Волна 11">
            <a:extLst>
              <a:ext uri="{FF2B5EF4-FFF2-40B4-BE49-F238E27FC236}">
                <a16:creationId xmlns:a16="http://schemas.microsoft.com/office/drawing/2014/main" id="{08921BEA-D77B-2F7E-AB58-F04F6B233BC6}"/>
              </a:ext>
            </a:extLst>
          </p:cNvPr>
          <p:cNvSpPr/>
          <p:nvPr/>
        </p:nvSpPr>
        <p:spPr>
          <a:xfrm>
            <a:off x="9477878" y="4528039"/>
            <a:ext cx="1585783" cy="706368"/>
          </a:xfrm>
          <a:prstGeom prst="wave">
            <a:avLst/>
          </a:prstGeom>
          <a:solidFill>
            <a:srgbClr val="B4E33D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cs typeface="Times New Roman" panose="02020603050405020304" pitchFamily="18" charset="0"/>
              </a:rPr>
              <a:t>Сова</a:t>
            </a:r>
          </a:p>
        </p:txBody>
      </p:sp>
      <p:sp>
        <p:nvSpPr>
          <p:cNvPr id="2" name="Облачко с текстом: прямоугольное со скругленными углами 1">
            <a:extLst>
              <a:ext uri="{FF2B5EF4-FFF2-40B4-BE49-F238E27FC236}">
                <a16:creationId xmlns:a16="http://schemas.microsoft.com/office/drawing/2014/main" id="{546F3E0C-BDB6-03C5-0E8E-84B87BC2E681}"/>
              </a:ext>
            </a:extLst>
          </p:cNvPr>
          <p:cNvSpPr/>
          <p:nvPr/>
        </p:nvSpPr>
        <p:spPr>
          <a:xfrm>
            <a:off x="11582400" y="6382292"/>
            <a:ext cx="428367" cy="300625"/>
          </a:xfrm>
          <a:prstGeom prst="wedgeRoundRectCallout">
            <a:avLst/>
          </a:prstGeom>
          <a:solidFill>
            <a:srgbClr val="B6F4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Arial Black" panose="020B0A040201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57632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AAC9B9"/>
            </a:gs>
            <a:gs pos="13000">
              <a:schemeClr val="accent5"/>
            </a:gs>
            <a:gs pos="51000">
              <a:schemeClr val="accent1">
                <a:lumMod val="23000"/>
                <a:lumOff val="77000"/>
              </a:schemeClr>
            </a:gs>
            <a:gs pos="83000">
              <a:schemeClr val="accent6">
                <a:lumMod val="80000"/>
                <a:lumOff val="2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5E120B-20C6-1029-01DC-EC1B0BB18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чко с текстом: овальное 1">
            <a:extLst>
              <a:ext uri="{FF2B5EF4-FFF2-40B4-BE49-F238E27FC236}">
                <a16:creationId xmlns:a16="http://schemas.microsoft.com/office/drawing/2014/main" id="{CCE64B90-F0CB-A95F-D408-978E0EFC8F81}"/>
              </a:ext>
            </a:extLst>
          </p:cNvPr>
          <p:cNvSpPr/>
          <p:nvPr/>
        </p:nvSpPr>
        <p:spPr>
          <a:xfrm>
            <a:off x="230660" y="313037"/>
            <a:ext cx="4003588" cy="1482811"/>
          </a:xfrm>
          <a:prstGeom prst="wedgeEllipseCallout">
            <a:avLst>
              <a:gd name="adj1" fmla="val -10424"/>
              <a:gd name="adj2" fmla="val 68178"/>
            </a:avLst>
          </a:prstGeom>
          <a:solidFill>
            <a:srgbClr val="B6F4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вот мы и дошли до небольшого болотца, в котором живут… </a:t>
            </a:r>
          </a:p>
        </p:txBody>
      </p:sp>
      <p:sp>
        <p:nvSpPr>
          <p:cNvPr id="3" name="Облачко с текстом: овальное 2">
            <a:extLst>
              <a:ext uri="{FF2B5EF4-FFF2-40B4-BE49-F238E27FC236}">
                <a16:creationId xmlns:a16="http://schemas.microsoft.com/office/drawing/2014/main" id="{60449002-FECF-7B69-0EDF-2EA386B64F7B}"/>
              </a:ext>
            </a:extLst>
          </p:cNvPr>
          <p:cNvSpPr/>
          <p:nvPr/>
        </p:nvSpPr>
        <p:spPr>
          <a:xfrm>
            <a:off x="230660" y="2150076"/>
            <a:ext cx="4827373" cy="1878227"/>
          </a:xfrm>
          <a:prstGeom prst="wedgeEllipseCallout">
            <a:avLst>
              <a:gd name="adj1" fmla="val 32786"/>
              <a:gd name="adj2" fmla="val 62824"/>
            </a:avLst>
          </a:prstGeom>
          <a:solidFill>
            <a:srgbClr val="B6F4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Отгадайте загадку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лесу мы и в болоте.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 везде всегда найдете.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поляне, на опушке.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- зелёные…</a:t>
            </a:r>
          </a:p>
        </p:txBody>
      </p:sp>
      <p:sp>
        <p:nvSpPr>
          <p:cNvPr id="4" name="Стрелка: изогнутая вправо 3">
            <a:extLst>
              <a:ext uri="{FF2B5EF4-FFF2-40B4-BE49-F238E27FC236}">
                <a16:creationId xmlns:a16="http://schemas.microsoft.com/office/drawing/2014/main" id="{6078F62D-20E1-C0B0-39E6-D6C7DF60A3D6}"/>
              </a:ext>
            </a:extLst>
          </p:cNvPr>
          <p:cNvSpPr/>
          <p:nvPr/>
        </p:nvSpPr>
        <p:spPr>
          <a:xfrm rot="9218012" flipV="1">
            <a:off x="4383116" y="1230287"/>
            <a:ext cx="432913" cy="1268581"/>
          </a:xfrm>
          <a:prstGeom prst="curved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48F06A-8F45-EF68-2AF8-460B821AF6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86" y="4382531"/>
            <a:ext cx="3902902" cy="2195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6F4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4E1ACF-3E7F-2D1D-833D-D31A88C464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1460" y="90616"/>
            <a:ext cx="4707025" cy="4662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6F4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Облачко с текстом: овальное 8">
            <a:extLst>
              <a:ext uri="{FF2B5EF4-FFF2-40B4-BE49-F238E27FC236}">
                <a16:creationId xmlns:a16="http://schemas.microsoft.com/office/drawing/2014/main" id="{D92BDAEB-71E9-AE4D-2AA4-E57CC66BD6E2}"/>
              </a:ext>
            </a:extLst>
          </p:cNvPr>
          <p:cNvSpPr/>
          <p:nvPr/>
        </p:nvSpPr>
        <p:spPr>
          <a:xfrm>
            <a:off x="4599572" y="5232526"/>
            <a:ext cx="4136965" cy="1426180"/>
          </a:xfrm>
          <a:prstGeom prst="wedgeEllipseCallout">
            <a:avLst>
              <a:gd name="adj1" fmla="val -54758"/>
              <a:gd name="adj2" fmla="val -38167"/>
            </a:avLst>
          </a:prstGeom>
          <a:solidFill>
            <a:srgbClr val="B6F4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Правильно, ребята!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лягушки.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как поют лягушки?</a:t>
            </a:r>
          </a:p>
          <a:p>
            <a:pPr algn="ctr"/>
            <a:endParaRPr lang="ru-RU" sz="2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: изогнутая вправо 9">
            <a:extLst>
              <a:ext uri="{FF2B5EF4-FFF2-40B4-BE49-F238E27FC236}">
                <a16:creationId xmlns:a16="http://schemas.microsoft.com/office/drawing/2014/main" id="{B20AAB4F-4E32-78F1-3756-A4F90210AAB9}"/>
              </a:ext>
            </a:extLst>
          </p:cNvPr>
          <p:cNvSpPr/>
          <p:nvPr/>
        </p:nvSpPr>
        <p:spPr>
          <a:xfrm rot="8250501" flipV="1">
            <a:off x="4865329" y="3578842"/>
            <a:ext cx="560341" cy="1735645"/>
          </a:xfrm>
          <a:prstGeom prst="curved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Облачко с текстом: овальное 11">
            <a:extLst>
              <a:ext uri="{FF2B5EF4-FFF2-40B4-BE49-F238E27FC236}">
                <a16:creationId xmlns:a16="http://schemas.microsoft.com/office/drawing/2014/main" id="{CDC8C1DE-2472-7533-C8B6-B3160E141EAC}"/>
              </a:ext>
            </a:extLst>
          </p:cNvPr>
          <p:cNvSpPr/>
          <p:nvPr/>
        </p:nvSpPr>
        <p:spPr>
          <a:xfrm>
            <a:off x="8437520" y="4753232"/>
            <a:ext cx="3697788" cy="1324255"/>
          </a:xfrm>
          <a:prstGeom prst="wedgeEllipseCallout">
            <a:avLst>
              <a:gd name="adj1" fmla="val 139"/>
              <a:gd name="adj2" fmla="val -77358"/>
            </a:avLst>
          </a:prstGeom>
          <a:solidFill>
            <a:srgbClr val="B6F4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Какое угощение выберут лягушки? Проследи путь глазами.</a:t>
            </a:r>
          </a:p>
          <a:p>
            <a:pPr algn="ctr"/>
            <a:endParaRPr lang="ru-RU" sz="2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: изогнутая вправо 12">
            <a:extLst>
              <a:ext uri="{FF2B5EF4-FFF2-40B4-BE49-F238E27FC236}">
                <a16:creationId xmlns:a16="http://schemas.microsoft.com/office/drawing/2014/main" id="{B0C1A3B3-31F8-1831-B8A1-775E6C809405}"/>
              </a:ext>
            </a:extLst>
          </p:cNvPr>
          <p:cNvSpPr/>
          <p:nvPr/>
        </p:nvSpPr>
        <p:spPr>
          <a:xfrm rot="4379565" flipH="1" flipV="1">
            <a:off x="9059339" y="5786944"/>
            <a:ext cx="401981" cy="1282289"/>
          </a:xfrm>
          <a:prstGeom prst="curved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Облачко с текстом: прямоугольное со скругленными углами 4">
            <a:extLst>
              <a:ext uri="{FF2B5EF4-FFF2-40B4-BE49-F238E27FC236}">
                <a16:creationId xmlns:a16="http://schemas.microsoft.com/office/drawing/2014/main" id="{413F020A-BDB7-3A0C-9B16-CDAA45BB5D9A}"/>
              </a:ext>
            </a:extLst>
          </p:cNvPr>
          <p:cNvSpPr/>
          <p:nvPr/>
        </p:nvSpPr>
        <p:spPr>
          <a:xfrm>
            <a:off x="11598876" y="6355548"/>
            <a:ext cx="428367" cy="300625"/>
          </a:xfrm>
          <a:prstGeom prst="wedgeRoundRectCallout">
            <a:avLst/>
          </a:prstGeom>
          <a:solidFill>
            <a:srgbClr val="B6F4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Arial Black" panose="020B0A040201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30005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AAC9B9"/>
            </a:gs>
            <a:gs pos="13000">
              <a:schemeClr val="accent5"/>
            </a:gs>
            <a:gs pos="51000">
              <a:schemeClr val="accent1">
                <a:lumMod val="23000"/>
                <a:lumOff val="77000"/>
              </a:schemeClr>
            </a:gs>
            <a:gs pos="83000">
              <a:schemeClr val="accent6">
                <a:lumMod val="80000"/>
                <a:lumOff val="2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CEABE2-7D40-EA6E-8F64-2E42A3F8F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чко с текстом: овальное 1">
            <a:extLst>
              <a:ext uri="{FF2B5EF4-FFF2-40B4-BE49-F238E27FC236}">
                <a16:creationId xmlns:a16="http://schemas.microsoft.com/office/drawing/2014/main" id="{D133F2ED-27DF-8A2F-EAC1-BAAD31CB977D}"/>
              </a:ext>
            </a:extLst>
          </p:cNvPr>
          <p:cNvSpPr/>
          <p:nvPr/>
        </p:nvSpPr>
        <p:spPr>
          <a:xfrm>
            <a:off x="140043" y="230660"/>
            <a:ext cx="4651315" cy="1622854"/>
          </a:xfrm>
          <a:prstGeom prst="wedgeEllipseCallout">
            <a:avLst>
              <a:gd name="adj1" fmla="val 52539"/>
              <a:gd name="adj2" fmla="val 28178"/>
            </a:avLst>
          </a:prstGeom>
          <a:solidFill>
            <a:srgbClr val="B6F4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Накормили мы лягушек, а теперь пора и дальше идти. А для этого надо перейти через болотце.</a:t>
            </a:r>
          </a:p>
        </p:txBody>
      </p:sp>
      <p:sp>
        <p:nvSpPr>
          <p:cNvPr id="3" name="Облачко с текстом: овальное 2">
            <a:extLst>
              <a:ext uri="{FF2B5EF4-FFF2-40B4-BE49-F238E27FC236}">
                <a16:creationId xmlns:a16="http://schemas.microsoft.com/office/drawing/2014/main" id="{392C4F22-568B-6F09-8854-9886E205EFAD}"/>
              </a:ext>
            </a:extLst>
          </p:cNvPr>
          <p:cNvSpPr/>
          <p:nvPr/>
        </p:nvSpPr>
        <p:spPr>
          <a:xfrm>
            <a:off x="6096000" y="459260"/>
            <a:ext cx="4143632" cy="1165654"/>
          </a:xfrm>
          <a:prstGeom prst="wedgeEllipseCallout">
            <a:avLst>
              <a:gd name="adj1" fmla="val -52431"/>
              <a:gd name="adj2" fmla="val 26655"/>
            </a:avLst>
          </a:prstGeom>
          <a:solidFill>
            <a:srgbClr val="B6F4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Расставь числа на листочках кувшинок по порядку.</a:t>
            </a:r>
          </a:p>
        </p:txBody>
      </p:sp>
      <p:sp>
        <p:nvSpPr>
          <p:cNvPr id="4" name="Стрелка: изогнутая вправо 3">
            <a:extLst>
              <a:ext uri="{FF2B5EF4-FFF2-40B4-BE49-F238E27FC236}">
                <a16:creationId xmlns:a16="http://schemas.microsoft.com/office/drawing/2014/main" id="{FA60D759-4899-534B-85A6-7EF67EE65EFF}"/>
              </a:ext>
            </a:extLst>
          </p:cNvPr>
          <p:cNvSpPr/>
          <p:nvPr/>
        </p:nvSpPr>
        <p:spPr>
          <a:xfrm rot="17277402" flipH="1">
            <a:off x="5230951" y="279004"/>
            <a:ext cx="321370" cy="1008719"/>
          </a:xfrm>
          <a:prstGeom prst="curved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7343D3CB-D5E3-59B4-4AEC-EE18C694F5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9248" y="2032785"/>
            <a:ext cx="2523996" cy="145836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cture background">
            <a:extLst>
              <a:ext uri="{FF2B5EF4-FFF2-40B4-BE49-F238E27FC236}">
                <a16:creationId xmlns:a16="http://schemas.microsoft.com/office/drawing/2014/main" id="{31852CDD-A1B1-A3C4-0EB0-2D6EFB645C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59248" y="3741876"/>
            <a:ext cx="2255862" cy="160637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icture background">
            <a:extLst>
              <a:ext uri="{FF2B5EF4-FFF2-40B4-BE49-F238E27FC236}">
                <a16:creationId xmlns:a16="http://schemas.microsoft.com/office/drawing/2014/main" id="{D43C8C7E-F331-2E42-BA83-6E483EE4BC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187669" y="1864371"/>
            <a:ext cx="2288510" cy="145836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icture background">
            <a:extLst>
              <a:ext uri="{FF2B5EF4-FFF2-40B4-BE49-F238E27FC236}">
                <a16:creationId xmlns:a16="http://schemas.microsoft.com/office/drawing/2014/main" id="{92740F57-3E76-09A4-190A-0588D62B8A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59089" y="3585881"/>
            <a:ext cx="2523996" cy="145836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icture background">
            <a:extLst>
              <a:ext uri="{FF2B5EF4-FFF2-40B4-BE49-F238E27FC236}">
                <a16:creationId xmlns:a16="http://schemas.microsoft.com/office/drawing/2014/main" id="{26CB710E-815C-BF0C-C4E6-00098BA4F8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923003" y="1853201"/>
            <a:ext cx="2453257" cy="15757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icture background">
            <a:extLst>
              <a:ext uri="{FF2B5EF4-FFF2-40B4-BE49-F238E27FC236}">
                <a16:creationId xmlns:a16="http://schemas.microsoft.com/office/drawing/2014/main" id="{050E920E-5DAE-6DED-5FD4-EA0D746E80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65066" y="4964070"/>
            <a:ext cx="2523996" cy="145836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icture background">
            <a:extLst>
              <a:ext uri="{FF2B5EF4-FFF2-40B4-BE49-F238E27FC236}">
                <a16:creationId xmlns:a16="http://schemas.microsoft.com/office/drawing/2014/main" id="{57438080-C2CA-29EC-A6BD-82C4777FF9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59069" y="1813758"/>
            <a:ext cx="2523996" cy="145836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icture background">
            <a:extLst>
              <a:ext uri="{FF2B5EF4-FFF2-40B4-BE49-F238E27FC236}">
                <a16:creationId xmlns:a16="http://schemas.microsoft.com/office/drawing/2014/main" id="{C1C16405-E351-6EA9-173D-CD71EC8992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25671" y="5168979"/>
            <a:ext cx="2523996" cy="145836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icture background">
            <a:extLst>
              <a:ext uri="{FF2B5EF4-FFF2-40B4-BE49-F238E27FC236}">
                <a16:creationId xmlns:a16="http://schemas.microsoft.com/office/drawing/2014/main" id="{F77055FC-857B-9BFC-80A5-634AF8A63A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48834" y="3585881"/>
            <a:ext cx="2523996" cy="145836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Picture background">
            <a:extLst>
              <a:ext uri="{FF2B5EF4-FFF2-40B4-BE49-F238E27FC236}">
                <a16:creationId xmlns:a16="http://schemas.microsoft.com/office/drawing/2014/main" id="{E45EF80B-BAF0-2611-44BB-65A14A42B8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9407207" y="4930146"/>
            <a:ext cx="2260331" cy="152620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293B873B-8D4B-FDBF-2D98-4BB4AEBE2AA4}"/>
              </a:ext>
            </a:extLst>
          </p:cNvPr>
          <p:cNvSpPr/>
          <p:nvPr/>
        </p:nvSpPr>
        <p:spPr>
          <a:xfrm>
            <a:off x="1867694" y="2539102"/>
            <a:ext cx="747416" cy="632466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8240F659-8258-67BC-C164-B6B84CDEC056}"/>
              </a:ext>
            </a:extLst>
          </p:cNvPr>
          <p:cNvSpPr/>
          <p:nvPr/>
        </p:nvSpPr>
        <p:spPr>
          <a:xfrm>
            <a:off x="570234" y="4228830"/>
            <a:ext cx="747416" cy="632466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FC000"/>
                </a:solidFill>
              </a:rPr>
              <a:t>2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799662A8-2C9B-A74E-0724-065A39DFA3F4}"/>
              </a:ext>
            </a:extLst>
          </p:cNvPr>
          <p:cNvSpPr/>
          <p:nvPr/>
        </p:nvSpPr>
        <p:spPr>
          <a:xfrm>
            <a:off x="3444325" y="5581926"/>
            <a:ext cx="747416" cy="632466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FC000"/>
                </a:solidFill>
              </a:rPr>
              <a:t>3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98F138B6-E939-26FA-D25D-8B26468E6466}"/>
              </a:ext>
            </a:extLst>
          </p:cNvPr>
          <p:cNvSpPr/>
          <p:nvPr/>
        </p:nvSpPr>
        <p:spPr>
          <a:xfrm>
            <a:off x="6730978" y="5446938"/>
            <a:ext cx="747416" cy="632466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FC000"/>
                </a:solidFill>
              </a:rPr>
              <a:t>4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4112709E-A95E-13EE-73D8-FD225ACC3E48}"/>
              </a:ext>
            </a:extLst>
          </p:cNvPr>
          <p:cNvSpPr/>
          <p:nvPr/>
        </p:nvSpPr>
        <p:spPr>
          <a:xfrm>
            <a:off x="4791358" y="4065011"/>
            <a:ext cx="747416" cy="632466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FC000"/>
                </a:solidFill>
              </a:rPr>
              <a:t>5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102EBBF-5A07-D2DF-4EFD-F196AC6CBF63}"/>
              </a:ext>
            </a:extLst>
          </p:cNvPr>
          <p:cNvSpPr/>
          <p:nvPr/>
        </p:nvSpPr>
        <p:spPr>
          <a:xfrm>
            <a:off x="3507021" y="2284785"/>
            <a:ext cx="747416" cy="681895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FC000"/>
                </a:solidFill>
              </a:rPr>
              <a:t>6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245B5624-9D65-B646-AA72-79181EA1A696}"/>
              </a:ext>
            </a:extLst>
          </p:cNvPr>
          <p:cNvSpPr/>
          <p:nvPr/>
        </p:nvSpPr>
        <p:spPr>
          <a:xfrm>
            <a:off x="6196922" y="2302319"/>
            <a:ext cx="747416" cy="632466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FC000"/>
                </a:solidFill>
              </a:rPr>
              <a:t>7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9FFDAE32-DC4E-33E2-1383-887CB1BD7300}"/>
              </a:ext>
            </a:extLst>
          </p:cNvPr>
          <p:cNvSpPr/>
          <p:nvPr/>
        </p:nvSpPr>
        <p:spPr>
          <a:xfrm>
            <a:off x="10389737" y="2231182"/>
            <a:ext cx="747416" cy="632466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FC000"/>
                </a:solidFill>
              </a:rPr>
              <a:t>8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B3EC6C8-D8D3-E478-2A49-D5AD5C08EF55}"/>
              </a:ext>
            </a:extLst>
          </p:cNvPr>
          <p:cNvSpPr/>
          <p:nvPr/>
        </p:nvSpPr>
        <p:spPr>
          <a:xfrm>
            <a:off x="8659791" y="3980901"/>
            <a:ext cx="747416" cy="632466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FC000"/>
                </a:solidFill>
              </a:rPr>
              <a:t>9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BFF95FB4-69C8-161F-21E9-08C2F5A7D2F8}"/>
              </a:ext>
            </a:extLst>
          </p:cNvPr>
          <p:cNvSpPr/>
          <p:nvPr/>
        </p:nvSpPr>
        <p:spPr>
          <a:xfrm>
            <a:off x="9523761" y="5373490"/>
            <a:ext cx="1013611" cy="779361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C000"/>
                </a:solidFill>
              </a:rPr>
              <a:t>10</a:t>
            </a:r>
          </a:p>
        </p:txBody>
      </p:sp>
      <p:sp>
        <p:nvSpPr>
          <p:cNvPr id="5" name="Облачко с текстом: прямоугольное со скругленными углами 4">
            <a:extLst>
              <a:ext uri="{FF2B5EF4-FFF2-40B4-BE49-F238E27FC236}">
                <a16:creationId xmlns:a16="http://schemas.microsoft.com/office/drawing/2014/main" id="{072C163E-C2CD-DF71-9428-B602050E3E33}"/>
              </a:ext>
            </a:extLst>
          </p:cNvPr>
          <p:cNvSpPr/>
          <p:nvPr/>
        </p:nvSpPr>
        <p:spPr>
          <a:xfrm>
            <a:off x="11598876" y="6355548"/>
            <a:ext cx="428367" cy="300625"/>
          </a:xfrm>
          <a:prstGeom prst="wedgeRoundRectCallout">
            <a:avLst/>
          </a:prstGeom>
          <a:solidFill>
            <a:srgbClr val="B6F4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Arial Black" panose="020B0A040201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12100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AAC9B9"/>
            </a:gs>
            <a:gs pos="13000">
              <a:schemeClr val="accent5"/>
            </a:gs>
            <a:gs pos="51000">
              <a:schemeClr val="accent1">
                <a:lumMod val="23000"/>
                <a:lumOff val="77000"/>
              </a:schemeClr>
            </a:gs>
            <a:gs pos="83000">
              <a:schemeClr val="accent6">
                <a:lumMod val="80000"/>
                <a:lumOff val="2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3EC1D9-52CF-FD5B-5D4D-3E7595467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чко с текстом: овальное 1">
            <a:extLst>
              <a:ext uri="{FF2B5EF4-FFF2-40B4-BE49-F238E27FC236}">
                <a16:creationId xmlns:a16="http://schemas.microsoft.com/office/drawing/2014/main" id="{849EB1B5-29F4-9CCC-C90C-58F01770ED74}"/>
              </a:ext>
            </a:extLst>
          </p:cNvPr>
          <p:cNvSpPr/>
          <p:nvPr/>
        </p:nvSpPr>
        <p:spPr>
          <a:xfrm>
            <a:off x="222422" y="153394"/>
            <a:ext cx="4020063" cy="1278822"/>
          </a:xfrm>
          <a:prstGeom prst="wedgeEllipseCallout">
            <a:avLst>
              <a:gd name="adj1" fmla="val 58101"/>
              <a:gd name="adj2" fmla="val 26364"/>
            </a:avLst>
          </a:prstGeom>
          <a:solidFill>
            <a:srgbClr val="B6F4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Молодцы!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 мы и перебрались через болотце. </a:t>
            </a:r>
          </a:p>
          <a:p>
            <a:pPr algn="ctr"/>
            <a:endParaRPr lang="ru-RU" sz="2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лачко с текстом: овальное 2">
            <a:extLst>
              <a:ext uri="{FF2B5EF4-FFF2-40B4-BE49-F238E27FC236}">
                <a16:creationId xmlns:a16="http://schemas.microsoft.com/office/drawing/2014/main" id="{3B8AD9D8-A12E-D0A7-EF63-E588F21B74A1}"/>
              </a:ext>
            </a:extLst>
          </p:cNvPr>
          <p:cNvSpPr/>
          <p:nvPr/>
        </p:nvSpPr>
        <p:spPr>
          <a:xfrm>
            <a:off x="383059" y="1561071"/>
            <a:ext cx="4020063" cy="1062681"/>
          </a:xfrm>
          <a:prstGeom prst="wedgeEllipseCallout">
            <a:avLst>
              <a:gd name="adj1" fmla="val -49891"/>
              <a:gd name="adj2" fmla="val 72876"/>
            </a:avLst>
          </a:prstGeom>
          <a:solidFill>
            <a:srgbClr val="B6F4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кого мы можем встретить еще в лесу?</a:t>
            </a:r>
          </a:p>
          <a:p>
            <a:pPr algn="ctr"/>
            <a:endParaRPr lang="ru-RU" sz="2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: изогнутая вправо 3">
            <a:extLst>
              <a:ext uri="{FF2B5EF4-FFF2-40B4-BE49-F238E27FC236}">
                <a16:creationId xmlns:a16="http://schemas.microsoft.com/office/drawing/2014/main" id="{F7344C12-4558-36BA-0046-C97A4407F7F0}"/>
              </a:ext>
            </a:extLst>
          </p:cNvPr>
          <p:cNvSpPr/>
          <p:nvPr/>
        </p:nvSpPr>
        <p:spPr>
          <a:xfrm rot="19753178" flipH="1">
            <a:off x="4334122" y="1084207"/>
            <a:ext cx="332196" cy="953727"/>
          </a:xfrm>
          <a:prstGeom prst="curved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блачко с текстом: овальное 4">
            <a:extLst>
              <a:ext uri="{FF2B5EF4-FFF2-40B4-BE49-F238E27FC236}">
                <a16:creationId xmlns:a16="http://schemas.microsoft.com/office/drawing/2014/main" id="{453F942D-4ECD-C728-3963-6C9DD05288D6}"/>
              </a:ext>
            </a:extLst>
          </p:cNvPr>
          <p:cNvSpPr/>
          <p:nvPr/>
        </p:nvSpPr>
        <p:spPr>
          <a:xfrm>
            <a:off x="1322172" y="2816948"/>
            <a:ext cx="2141836" cy="737287"/>
          </a:xfrm>
          <a:prstGeom prst="wedgeEllipseCallout">
            <a:avLst>
              <a:gd name="adj1" fmla="val 58101"/>
              <a:gd name="adj2" fmla="val 26364"/>
            </a:avLst>
          </a:prstGeom>
          <a:solidFill>
            <a:srgbClr val="B6F4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Отгадайте загадки</a:t>
            </a:r>
          </a:p>
          <a:p>
            <a:pPr algn="ctr"/>
            <a:endParaRPr lang="ru-RU" sz="2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: изогнутая вправо 5">
            <a:extLst>
              <a:ext uri="{FF2B5EF4-FFF2-40B4-BE49-F238E27FC236}">
                <a16:creationId xmlns:a16="http://schemas.microsoft.com/office/drawing/2014/main" id="{95C14EA8-99BF-E84B-A5B1-11FBAB1B32F8}"/>
              </a:ext>
            </a:extLst>
          </p:cNvPr>
          <p:cNvSpPr/>
          <p:nvPr/>
        </p:nvSpPr>
        <p:spPr>
          <a:xfrm rot="18939030">
            <a:off x="762028" y="2857967"/>
            <a:ext cx="359849" cy="765014"/>
          </a:xfrm>
          <a:prstGeom prst="curved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Облачко с текстом: овальное 18">
            <a:extLst>
              <a:ext uri="{FF2B5EF4-FFF2-40B4-BE49-F238E27FC236}">
                <a16:creationId xmlns:a16="http://schemas.microsoft.com/office/drawing/2014/main" id="{A7385962-0FDF-8A86-E918-4F3278615053}"/>
              </a:ext>
            </a:extLst>
          </p:cNvPr>
          <p:cNvSpPr/>
          <p:nvPr/>
        </p:nvSpPr>
        <p:spPr>
          <a:xfrm>
            <a:off x="4810898" y="153393"/>
            <a:ext cx="4297086" cy="1739173"/>
          </a:xfrm>
          <a:prstGeom prst="wedgeEllipseCallout">
            <a:avLst>
              <a:gd name="adj1" fmla="val -46450"/>
              <a:gd name="adj2" fmla="val 48324"/>
            </a:avLst>
          </a:prstGeom>
          <a:solidFill>
            <a:srgbClr val="FFFFCC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сказках я герой неважный,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Ни могучий, ни отважный,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Все зовут меня трусишка,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Бедный, серенький...</a:t>
            </a:r>
            <a:endParaRPr lang="ru-RU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Облачко с текстом: овальное 19">
            <a:extLst>
              <a:ext uri="{FF2B5EF4-FFF2-40B4-BE49-F238E27FC236}">
                <a16:creationId xmlns:a16="http://schemas.microsoft.com/office/drawing/2014/main" id="{BF3068D6-A77C-DD35-8907-614E3ABEDC31}"/>
              </a:ext>
            </a:extLst>
          </p:cNvPr>
          <p:cNvSpPr/>
          <p:nvPr/>
        </p:nvSpPr>
        <p:spPr>
          <a:xfrm>
            <a:off x="7827700" y="1482811"/>
            <a:ext cx="4297085" cy="1829724"/>
          </a:xfrm>
          <a:prstGeom prst="wedgeEllipseCallout">
            <a:avLst>
              <a:gd name="adj1" fmla="val 45966"/>
              <a:gd name="adj2" fmla="val 51871"/>
            </a:avLst>
          </a:prstGeom>
          <a:solidFill>
            <a:srgbClr val="FFFFCC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Вот построил он плотину,</a:t>
            </a:r>
          </a:p>
          <a:p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Надо веточек и тину-</a:t>
            </a:r>
          </a:p>
          <a:p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 все без топора,</a:t>
            </a:r>
          </a:p>
          <a:p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Будет домик у …</a:t>
            </a:r>
          </a:p>
        </p:txBody>
      </p:sp>
      <p:sp>
        <p:nvSpPr>
          <p:cNvPr id="21" name="Облачко с текстом: овальное 20">
            <a:extLst>
              <a:ext uri="{FF2B5EF4-FFF2-40B4-BE49-F238E27FC236}">
                <a16:creationId xmlns:a16="http://schemas.microsoft.com/office/drawing/2014/main" id="{9480B9F5-6742-7095-01C5-D530CC4C2DC2}"/>
              </a:ext>
            </a:extLst>
          </p:cNvPr>
          <p:cNvSpPr/>
          <p:nvPr/>
        </p:nvSpPr>
        <p:spPr>
          <a:xfrm>
            <a:off x="3797643" y="2339120"/>
            <a:ext cx="3991237" cy="1499182"/>
          </a:xfrm>
          <a:prstGeom prst="wedgeEllipseCallout">
            <a:avLst>
              <a:gd name="adj1" fmla="val -11000"/>
              <a:gd name="adj2" fmla="val 58465"/>
            </a:avLst>
          </a:prstGeom>
          <a:solidFill>
            <a:srgbClr val="FFFFCC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лесу живет плутовка,</a:t>
            </a:r>
          </a:p>
          <a:p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Хитры её глаза,</a:t>
            </a:r>
          </a:p>
          <a:p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цветом, как морковка,</a:t>
            </a:r>
          </a:p>
          <a:p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Пушистая…</a:t>
            </a:r>
          </a:p>
        </p:txBody>
      </p:sp>
      <p:sp>
        <p:nvSpPr>
          <p:cNvPr id="22" name="Облачко с текстом: овальное 21">
            <a:extLst>
              <a:ext uri="{FF2B5EF4-FFF2-40B4-BE49-F238E27FC236}">
                <a16:creationId xmlns:a16="http://schemas.microsoft.com/office/drawing/2014/main" id="{51476207-8B28-7312-6131-48D931C51B4D}"/>
              </a:ext>
            </a:extLst>
          </p:cNvPr>
          <p:cNvSpPr/>
          <p:nvPr/>
        </p:nvSpPr>
        <p:spPr>
          <a:xfrm>
            <a:off x="172334" y="3827120"/>
            <a:ext cx="4714621" cy="1698630"/>
          </a:xfrm>
          <a:prstGeom prst="wedgeEllipseCallout">
            <a:avLst>
              <a:gd name="adj1" fmla="val -41190"/>
              <a:gd name="adj2" fmla="val 53195"/>
            </a:avLst>
          </a:prstGeom>
          <a:solidFill>
            <a:srgbClr val="FFFFCC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Серый, страшный и зубастый</a:t>
            </a:r>
          </a:p>
          <a:p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Произвел переполох.</a:t>
            </a:r>
          </a:p>
          <a:p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зайчата разбежались.</a:t>
            </a:r>
          </a:p>
          <a:p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Напугал ушастых…</a:t>
            </a:r>
          </a:p>
        </p:txBody>
      </p:sp>
      <p:sp>
        <p:nvSpPr>
          <p:cNvPr id="23" name="Облачко с текстом: овальное 22">
            <a:extLst>
              <a:ext uri="{FF2B5EF4-FFF2-40B4-BE49-F238E27FC236}">
                <a16:creationId xmlns:a16="http://schemas.microsoft.com/office/drawing/2014/main" id="{61E69D5A-0464-9A23-A7DA-3DCF2C4D71CC}"/>
              </a:ext>
            </a:extLst>
          </p:cNvPr>
          <p:cNvSpPr/>
          <p:nvPr/>
        </p:nvSpPr>
        <p:spPr>
          <a:xfrm>
            <a:off x="4160458" y="4875809"/>
            <a:ext cx="4271217" cy="1698630"/>
          </a:xfrm>
          <a:prstGeom prst="wedgeEllipseCallout">
            <a:avLst>
              <a:gd name="adj1" fmla="val 17689"/>
              <a:gd name="adj2" fmla="val 56525"/>
            </a:avLst>
          </a:prstGeom>
          <a:solidFill>
            <a:srgbClr val="FFFFCC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Неуклюжий, косолапый,</a:t>
            </a:r>
          </a:p>
          <a:p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сосёт в берлоге лапу.</a:t>
            </a:r>
          </a:p>
          <a:p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таков? Скорей ответь!</a:t>
            </a:r>
          </a:p>
          <a:p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 конечно же…</a:t>
            </a:r>
          </a:p>
        </p:txBody>
      </p:sp>
      <p:sp>
        <p:nvSpPr>
          <p:cNvPr id="24" name="Облачко с текстом: овальное 23">
            <a:extLst>
              <a:ext uri="{FF2B5EF4-FFF2-40B4-BE49-F238E27FC236}">
                <a16:creationId xmlns:a16="http://schemas.microsoft.com/office/drawing/2014/main" id="{BC34C36C-4B45-34E0-80A9-E250FB912A1E}"/>
              </a:ext>
            </a:extLst>
          </p:cNvPr>
          <p:cNvSpPr/>
          <p:nvPr/>
        </p:nvSpPr>
        <p:spPr>
          <a:xfrm>
            <a:off x="7120294" y="3381598"/>
            <a:ext cx="4566572" cy="1829723"/>
          </a:xfrm>
          <a:prstGeom prst="wedgeEllipseCallout">
            <a:avLst>
              <a:gd name="adj1" fmla="val -18227"/>
              <a:gd name="adj2" fmla="val 54843"/>
            </a:avLst>
          </a:prstGeom>
          <a:solidFill>
            <a:srgbClr val="FFFFCC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i="0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Зверь пушной живет в дупле,</a:t>
            </a:r>
          </a:p>
          <a:p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Любит там сидеть в тепле,</a:t>
            </a:r>
          </a:p>
          <a:p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Хоть дупло совсем не грелка,</a:t>
            </a:r>
          </a:p>
          <a:p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Зиму там проводит…</a:t>
            </a:r>
          </a:p>
          <a:p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0EE0BD3-B9E1-3992-A4D7-2A1DE5D247C8}"/>
              </a:ext>
            </a:extLst>
          </p:cNvPr>
          <p:cNvSpPr/>
          <p:nvPr/>
        </p:nvSpPr>
        <p:spPr>
          <a:xfrm>
            <a:off x="4985138" y="798649"/>
            <a:ext cx="485146" cy="387600"/>
          </a:xfrm>
          <a:prstGeom prst="ellipse">
            <a:avLst/>
          </a:prstGeom>
          <a:solidFill>
            <a:srgbClr val="B6F4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FCA9ADE2-F183-8171-A676-7FAC967504C2}"/>
              </a:ext>
            </a:extLst>
          </p:cNvPr>
          <p:cNvSpPr/>
          <p:nvPr/>
        </p:nvSpPr>
        <p:spPr>
          <a:xfrm>
            <a:off x="7946529" y="2203873"/>
            <a:ext cx="485146" cy="387600"/>
          </a:xfrm>
          <a:prstGeom prst="ellipse">
            <a:avLst/>
          </a:prstGeom>
          <a:solidFill>
            <a:srgbClr val="B6F4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974F37A2-C4DC-563C-06D3-EACFD5A3ECFE}"/>
              </a:ext>
            </a:extLst>
          </p:cNvPr>
          <p:cNvSpPr/>
          <p:nvPr/>
        </p:nvSpPr>
        <p:spPr>
          <a:xfrm>
            <a:off x="3914264" y="2856696"/>
            <a:ext cx="485146" cy="387600"/>
          </a:xfrm>
          <a:prstGeom prst="ellipse">
            <a:avLst/>
          </a:prstGeom>
          <a:solidFill>
            <a:srgbClr val="B6F4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93714C5-DDFF-931A-E108-BA7733E22EB5}"/>
              </a:ext>
            </a:extLst>
          </p:cNvPr>
          <p:cNvSpPr/>
          <p:nvPr/>
        </p:nvSpPr>
        <p:spPr>
          <a:xfrm>
            <a:off x="303332" y="4431711"/>
            <a:ext cx="485146" cy="387600"/>
          </a:xfrm>
          <a:prstGeom prst="ellipse">
            <a:avLst/>
          </a:prstGeom>
          <a:solidFill>
            <a:srgbClr val="B6F4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8CFF8F11-AA29-4869-03EF-580910AC3104}"/>
              </a:ext>
            </a:extLst>
          </p:cNvPr>
          <p:cNvSpPr/>
          <p:nvPr/>
        </p:nvSpPr>
        <p:spPr>
          <a:xfrm>
            <a:off x="7303734" y="4102659"/>
            <a:ext cx="485146" cy="387600"/>
          </a:xfrm>
          <a:prstGeom prst="ellipse">
            <a:avLst/>
          </a:prstGeom>
          <a:solidFill>
            <a:srgbClr val="B6F4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5A58DBFA-E910-B2D2-1E01-11A0A5688C62}"/>
              </a:ext>
            </a:extLst>
          </p:cNvPr>
          <p:cNvSpPr/>
          <p:nvPr/>
        </p:nvSpPr>
        <p:spPr>
          <a:xfrm>
            <a:off x="4257647" y="5519296"/>
            <a:ext cx="485146" cy="387600"/>
          </a:xfrm>
          <a:prstGeom prst="ellipse">
            <a:avLst/>
          </a:prstGeom>
          <a:solidFill>
            <a:srgbClr val="B6F4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32" name="Облачко с текстом: прямоугольное со скругленными углами 31">
            <a:extLst>
              <a:ext uri="{FF2B5EF4-FFF2-40B4-BE49-F238E27FC236}">
                <a16:creationId xmlns:a16="http://schemas.microsoft.com/office/drawing/2014/main" id="{68E58E98-8B1E-45D0-B55D-81F0DDBC6617}"/>
              </a:ext>
            </a:extLst>
          </p:cNvPr>
          <p:cNvSpPr/>
          <p:nvPr/>
        </p:nvSpPr>
        <p:spPr>
          <a:xfrm>
            <a:off x="11598876" y="6355548"/>
            <a:ext cx="428367" cy="300625"/>
          </a:xfrm>
          <a:prstGeom prst="wedgeRoundRectCallout">
            <a:avLst/>
          </a:prstGeom>
          <a:solidFill>
            <a:srgbClr val="B6F4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Arial Black" panose="020B0A040201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214406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AAC9B9"/>
            </a:gs>
            <a:gs pos="13000">
              <a:schemeClr val="accent5"/>
            </a:gs>
            <a:gs pos="51000">
              <a:schemeClr val="accent1">
                <a:lumMod val="23000"/>
                <a:lumOff val="77000"/>
              </a:schemeClr>
            </a:gs>
            <a:gs pos="83000">
              <a:schemeClr val="accent6">
                <a:lumMod val="80000"/>
                <a:lumOff val="2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12AA41-EA6B-3F3F-5331-5C0949948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0DA722-B643-796F-90AC-B04268AAC3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43" y="182776"/>
            <a:ext cx="5573927" cy="649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4E33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блачко с текстом: овальное 3">
            <a:extLst>
              <a:ext uri="{FF2B5EF4-FFF2-40B4-BE49-F238E27FC236}">
                <a16:creationId xmlns:a16="http://schemas.microsoft.com/office/drawing/2014/main" id="{FC59BC04-FF5C-2727-92B6-C7CD032288FE}"/>
              </a:ext>
            </a:extLst>
          </p:cNvPr>
          <p:cNvSpPr/>
          <p:nvPr/>
        </p:nvSpPr>
        <p:spPr>
          <a:xfrm>
            <a:off x="6730313" y="2153834"/>
            <a:ext cx="3797642" cy="1019431"/>
          </a:xfrm>
          <a:prstGeom prst="wedgeEllipseCallout">
            <a:avLst>
              <a:gd name="adj1" fmla="val -58357"/>
              <a:gd name="adj2" fmla="val 30355"/>
            </a:avLst>
          </a:prstGeom>
          <a:solidFill>
            <a:srgbClr val="B6F4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каких животных были загадки?</a:t>
            </a:r>
          </a:p>
          <a:p>
            <a:pPr algn="ctr"/>
            <a:endParaRPr lang="ru-RU" sz="2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лачко с текстом: овальное 5">
            <a:extLst>
              <a:ext uri="{FF2B5EF4-FFF2-40B4-BE49-F238E27FC236}">
                <a16:creationId xmlns:a16="http://schemas.microsoft.com/office/drawing/2014/main" id="{CC5B6209-FCE8-1925-CDEC-BC17778282D0}"/>
              </a:ext>
            </a:extLst>
          </p:cNvPr>
          <p:cNvSpPr/>
          <p:nvPr/>
        </p:nvSpPr>
        <p:spPr>
          <a:xfrm>
            <a:off x="6656786" y="5178223"/>
            <a:ext cx="4514334" cy="815546"/>
          </a:xfrm>
          <a:prstGeom prst="wedgeEllipseCallout">
            <a:avLst>
              <a:gd name="adj1" fmla="val -44774"/>
              <a:gd name="adj2" fmla="val 41826"/>
            </a:avLst>
          </a:prstGeom>
          <a:solidFill>
            <a:srgbClr val="B6F4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 кого загадок не было?</a:t>
            </a:r>
          </a:p>
          <a:p>
            <a:pPr algn="ctr"/>
            <a:endParaRPr lang="ru-RU" sz="2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лачко с текстом: овальное 6">
            <a:extLst>
              <a:ext uri="{FF2B5EF4-FFF2-40B4-BE49-F238E27FC236}">
                <a16:creationId xmlns:a16="http://schemas.microsoft.com/office/drawing/2014/main" id="{010B4AED-FD5D-8C35-CD25-A0CC9BE50748}"/>
              </a:ext>
            </a:extLst>
          </p:cNvPr>
          <p:cNvSpPr/>
          <p:nvPr/>
        </p:nvSpPr>
        <p:spPr>
          <a:xfrm>
            <a:off x="6274420" y="390520"/>
            <a:ext cx="4671423" cy="1266570"/>
          </a:xfrm>
          <a:prstGeom prst="wedgeEllipseCallout">
            <a:avLst>
              <a:gd name="adj1" fmla="val 39167"/>
              <a:gd name="adj2" fmla="val 74760"/>
            </a:avLst>
          </a:prstGeom>
          <a:solidFill>
            <a:srgbClr val="B6F4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звери и птицы спрятались на полянке?</a:t>
            </a:r>
          </a:p>
          <a:p>
            <a:pPr algn="ctr"/>
            <a:endParaRPr lang="ru-RU" sz="2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: изогнутая вправо 7">
            <a:extLst>
              <a:ext uri="{FF2B5EF4-FFF2-40B4-BE49-F238E27FC236}">
                <a16:creationId xmlns:a16="http://schemas.microsoft.com/office/drawing/2014/main" id="{26E71324-CA01-AA9F-0B07-FD618637F74E}"/>
              </a:ext>
            </a:extLst>
          </p:cNvPr>
          <p:cNvSpPr/>
          <p:nvPr/>
        </p:nvSpPr>
        <p:spPr>
          <a:xfrm rot="10800000" flipV="1">
            <a:off x="10694019" y="1488950"/>
            <a:ext cx="488334" cy="1268581"/>
          </a:xfrm>
          <a:prstGeom prst="curved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Стрелка: изогнутая вправо 8">
            <a:extLst>
              <a:ext uri="{FF2B5EF4-FFF2-40B4-BE49-F238E27FC236}">
                <a16:creationId xmlns:a16="http://schemas.microsoft.com/office/drawing/2014/main" id="{38603DB3-8423-928A-A36B-343C1EB145D1}"/>
              </a:ext>
            </a:extLst>
          </p:cNvPr>
          <p:cNvSpPr/>
          <p:nvPr/>
        </p:nvSpPr>
        <p:spPr>
          <a:xfrm rot="12264732" flipH="1" flipV="1">
            <a:off x="6370849" y="3104189"/>
            <a:ext cx="368195" cy="1116627"/>
          </a:xfrm>
          <a:prstGeom prst="curved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Облачко с текстом: овальное 9">
            <a:extLst>
              <a:ext uri="{FF2B5EF4-FFF2-40B4-BE49-F238E27FC236}">
                <a16:creationId xmlns:a16="http://schemas.microsoft.com/office/drawing/2014/main" id="{F3134D64-33E7-96D8-9984-587ED836F53E}"/>
              </a:ext>
            </a:extLst>
          </p:cNvPr>
          <p:cNvSpPr/>
          <p:nvPr/>
        </p:nvSpPr>
        <p:spPr>
          <a:xfrm>
            <a:off x="6656786" y="3692697"/>
            <a:ext cx="4514334" cy="815546"/>
          </a:xfrm>
          <a:prstGeom prst="wedgeEllipseCallout">
            <a:avLst>
              <a:gd name="adj1" fmla="val 45372"/>
              <a:gd name="adj2" fmla="val 74149"/>
            </a:avLst>
          </a:prstGeom>
          <a:solidFill>
            <a:srgbClr val="B6F4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Кого не хватает на картинке?</a:t>
            </a:r>
          </a:p>
          <a:p>
            <a:pPr algn="ctr"/>
            <a:endParaRPr lang="ru-RU" sz="2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: изогнутая вправо 10">
            <a:extLst>
              <a:ext uri="{FF2B5EF4-FFF2-40B4-BE49-F238E27FC236}">
                <a16:creationId xmlns:a16="http://schemas.microsoft.com/office/drawing/2014/main" id="{6A6E5D3D-4881-7494-03A9-DC96F4D90438}"/>
              </a:ext>
            </a:extLst>
          </p:cNvPr>
          <p:cNvSpPr/>
          <p:nvPr/>
        </p:nvSpPr>
        <p:spPr>
          <a:xfrm rot="11952438" flipV="1">
            <a:off x="11118395" y="4335547"/>
            <a:ext cx="399769" cy="1116627"/>
          </a:xfrm>
          <a:prstGeom prst="curved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Облачко с текстом: прямоугольное со скругленными углами 11">
            <a:extLst>
              <a:ext uri="{FF2B5EF4-FFF2-40B4-BE49-F238E27FC236}">
                <a16:creationId xmlns:a16="http://schemas.microsoft.com/office/drawing/2014/main" id="{B95A5B2E-F76F-8819-37B9-E0A6F7653015}"/>
              </a:ext>
            </a:extLst>
          </p:cNvPr>
          <p:cNvSpPr/>
          <p:nvPr/>
        </p:nvSpPr>
        <p:spPr>
          <a:xfrm>
            <a:off x="11598876" y="6355548"/>
            <a:ext cx="428367" cy="300625"/>
          </a:xfrm>
          <a:prstGeom prst="wedgeRoundRectCallout">
            <a:avLst/>
          </a:prstGeom>
          <a:solidFill>
            <a:srgbClr val="B6F4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Arial Black" panose="020B0A040201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65458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AAC9B9"/>
            </a:gs>
            <a:gs pos="13000">
              <a:schemeClr val="accent5"/>
            </a:gs>
            <a:gs pos="51000">
              <a:schemeClr val="accent1">
                <a:lumMod val="23000"/>
                <a:lumOff val="77000"/>
              </a:schemeClr>
            </a:gs>
            <a:gs pos="83000">
              <a:schemeClr val="accent6">
                <a:lumMod val="80000"/>
                <a:lumOff val="2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9973BE-91D4-890E-6802-669F5B458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чко с текстом: овальное 1">
            <a:extLst>
              <a:ext uri="{FF2B5EF4-FFF2-40B4-BE49-F238E27FC236}">
                <a16:creationId xmlns:a16="http://schemas.microsoft.com/office/drawing/2014/main" id="{44C9EAFB-0658-3C4F-08A9-13970058D964}"/>
              </a:ext>
            </a:extLst>
          </p:cNvPr>
          <p:cNvSpPr/>
          <p:nvPr/>
        </p:nvSpPr>
        <p:spPr>
          <a:xfrm>
            <a:off x="387179" y="617838"/>
            <a:ext cx="4415481" cy="1194486"/>
          </a:xfrm>
          <a:prstGeom prst="wedgeEllipseCallout">
            <a:avLst>
              <a:gd name="adj1" fmla="val 32786"/>
              <a:gd name="adj2" fmla="val 53366"/>
            </a:avLst>
          </a:prstGeom>
          <a:solidFill>
            <a:srgbClr val="B6F4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 и закончилась наша прогулка по лесу.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948B090-5E55-020C-FC69-7C51348E4CD7}"/>
              </a:ext>
            </a:extLst>
          </p:cNvPr>
          <p:cNvSpPr/>
          <p:nvPr/>
        </p:nvSpPr>
        <p:spPr>
          <a:xfrm>
            <a:off x="1779372" y="2220098"/>
            <a:ext cx="9028671" cy="3962400"/>
          </a:xfrm>
          <a:prstGeom prst="rect">
            <a:avLst/>
          </a:prstGeom>
          <a:solidFill>
            <a:srgbClr val="FFFFCC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Домашнее задание</a:t>
            </a:r>
          </a:p>
          <a:p>
            <a:pPr algn="ctr"/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Вспомни и прочти стихотворение про ежика.</a:t>
            </a:r>
          </a:p>
          <a:p>
            <a:pPr marL="342900" indent="-342900">
              <a:buAutoNum type="arabicPeriod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надо вести себя в лесу?</a:t>
            </a:r>
          </a:p>
          <a:p>
            <a:pPr marL="342900" indent="-342900">
              <a:buAutoNum type="arabicPeriod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Голоса каких птиц мы услышали в лесу?</a:t>
            </a:r>
          </a:p>
          <a:p>
            <a:pPr marL="342900" indent="-342900">
              <a:buAutoNum type="arabicPeriod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Каких зеленых подружек встретили на болоте?</a:t>
            </a:r>
          </a:p>
          <a:p>
            <a:pPr marL="342900" indent="-342900">
              <a:buAutoNum type="arabicPeriod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мы перебирались на другую сторону болотца?</a:t>
            </a:r>
          </a:p>
          <a:p>
            <a:pPr marL="342900" indent="-342900">
              <a:buAutoNum type="arabicPeriod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Загадки про каких животных мы отгадывали? </a:t>
            </a:r>
          </a:p>
        </p:txBody>
      </p:sp>
      <p:sp>
        <p:nvSpPr>
          <p:cNvPr id="7" name="Стрелка: изогнутая вправо 6">
            <a:extLst>
              <a:ext uri="{FF2B5EF4-FFF2-40B4-BE49-F238E27FC236}">
                <a16:creationId xmlns:a16="http://schemas.microsoft.com/office/drawing/2014/main" id="{8D003B90-0470-4219-323A-BC377C914FEB}"/>
              </a:ext>
            </a:extLst>
          </p:cNvPr>
          <p:cNvSpPr/>
          <p:nvPr/>
        </p:nvSpPr>
        <p:spPr>
          <a:xfrm rot="18910942" flipH="1">
            <a:off x="5196020" y="1101453"/>
            <a:ext cx="321370" cy="1008719"/>
          </a:xfrm>
          <a:prstGeom prst="curved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блачко с текстом: прямоугольное со скругленными углами 7">
            <a:extLst>
              <a:ext uri="{FF2B5EF4-FFF2-40B4-BE49-F238E27FC236}">
                <a16:creationId xmlns:a16="http://schemas.microsoft.com/office/drawing/2014/main" id="{AF2FC823-26D3-9D8B-6B46-C2297625D4F3}"/>
              </a:ext>
            </a:extLst>
          </p:cNvPr>
          <p:cNvSpPr/>
          <p:nvPr/>
        </p:nvSpPr>
        <p:spPr>
          <a:xfrm>
            <a:off x="11598876" y="6355548"/>
            <a:ext cx="428367" cy="300625"/>
          </a:xfrm>
          <a:prstGeom prst="wedgeRoundRectCallout">
            <a:avLst/>
          </a:prstGeom>
          <a:solidFill>
            <a:srgbClr val="B6F4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Arial Black" panose="020B0A040201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294843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715</TotalTime>
  <Words>452</Words>
  <Application>Microsoft Office PowerPoint</Application>
  <PresentationFormat>Широкоэкранный</PresentationFormat>
  <Paragraphs>118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Times New Roman</vt:lpstr>
      <vt:lpstr>Тема Office</vt:lpstr>
      <vt:lpstr>Для учащихся по дополнительной общеразвивающей программ  «Растём, развиваемся, учимся» Модуль «Логика»  Возраст детей 4-4,5 года  Педагог дополнительного образования Щедрина Елена Анатольевна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Для учащихся по дополнительной общеразвивающей программ  «Растём, развиваемся, учимся» Модуль «Логика»  Возраст детей 4-4,5 года  Педагог дополнительного образования Щедрина Елена Анатольевна</dc:title>
  <dc:creator>Алексей</dc:creator>
  <cp:lastModifiedBy>Евгений</cp:lastModifiedBy>
  <cp:revision>43</cp:revision>
  <dcterms:created xsi:type="dcterms:W3CDTF">2024-09-14T00:43:33Z</dcterms:created>
  <dcterms:modified xsi:type="dcterms:W3CDTF">2026-01-15T04:32:43Z</dcterms:modified>
</cp:coreProperties>
</file>