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82" r:id="rId2"/>
    <p:sldId id="288" r:id="rId3"/>
    <p:sldId id="292" r:id="rId4"/>
    <p:sldId id="298" r:id="rId5"/>
    <p:sldId id="296" r:id="rId6"/>
    <p:sldId id="294" r:id="rId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EDF9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1680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1 w 717"/>
                <a:gd name="T1" fmla="*/ 845 h 845"/>
                <a:gd name="T2" fmla="*/ 731 w 717"/>
                <a:gd name="T3" fmla="*/ 821 h 845"/>
                <a:gd name="T4" fmla="*/ 588 w 717"/>
                <a:gd name="T5" fmla="*/ 605 h 845"/>
                <a:gd name="T6" fmla="*/ 413 w 717"/>
                <a:gd name="T7" fmla="*/ 396 h 845"/>
                <a:gd name="T8" fmla="*/ 228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6 w 717"/>
                <a:gd name="T15" fmla="*/ 198 h 845"/>
                <a:gd name="T16" fmla="*/ 407 w 717"/>
                <a:gd name="T17" fmla="*/ 408 h 845"/>
                <a:gd name="T18" fmla="*/ 582 w 717"/>
                <a:gd name="T19" fmla="*/ 623 h 845"/>
                <a:gd name="T20" fmla="*/ 731 w 717"/>
                <a:gd name="T21" fmla="*/ 845 h 845"/>
                <a:gd name="T22" fmla="*/ 73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4 w 407"/>
                <a:gd name="T1" fmla="*/ 414 h 414"/>
                <a:gd name="T2" fmla="*/ 414 w 407"/>
                <a:gd name="T3" fmla="*/ 396 h 414"/>
                <a:gd name="T4" fmla="*/ 229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3 w 407"/>
                <a:gd name="T13" fmla="*/ 204 h 414"/>
                <a:gd name="T14" fmla="*/ 414 w 407"/>
                <a:gd name="T15" fmla="*/ 414 h 414"/>
                <a:gd name="T16" fmla="*/ 414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0 w 586"/>
                <a:gd name="T1" fmla="*/ 0 h 599"/>
                <a:gd name="T2" fmla="*/ 582 w 586"/>
                <a:gd name="T3" fmla="*/ 0 h 599"/>
                <a:gd name="T4" fmla="*/ 414 w 586"/>
                <a:gd name="T5" fmla="*/ 132 h 599"/>
                <a:gd name="T6" fmla="*/ 264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4 w 586"/>
                <a:gd name="T17" fmla="*/ 282 h 599"/>
                <a:gd name="T18" fmla="*/ 420 w 586"/>
                <a:gd name="T19" fmla="*/ 138 h 599"/>
                <a:gd name="T20" fmla="*/ 600 w 586"/>
                <a:gd name="T21" fmla="*/ 0 h 599"/>
                <a:gd name="T22" fmla="*/ 60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6 w 269"/>
                <a:gd name="T1" fmla="*/ 0 h 252"/>
                <a:gd name="T2" fmla="*/ 258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6 w 269"/>
                <a:gd name="T15" fmla="*/ 0 h 252"/>
                <a:gd name="T16" fmla="*/ 276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069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7069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EFB9D-AF4F-4057-A7A9-37A07BAB04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1098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48994-73F5-4193-B6ED-0922AE45CE3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422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1B6A1-2C70-4366-80FE-DA46DBA757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8930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3B204-5FD2-4251-BF87-C65DE548D9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4457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73E2B-A969-4C98-BC8E-F627718E41D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2897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078BB-BE92-4037-9F1E-19D73DEF22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23658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58004-19DD-43B2-82F4-CB1AD581E64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03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5A064-309E-4183-A2EF-ACF6B4E9FD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3229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D2DFA-359E-4DA5-B489-48CC1AFA79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2364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27F5E-C342-427A-A834-5CD5EC7D444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4310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96E61-67D0-4232-992C-0F7D6992761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96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6963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3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3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6963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5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5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6965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5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5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1 w 717"/>
                <a:gd name="T1" fmla="*/ 845 h 845"/>
                <a:gd name="T2" fmla="*/ 731 w 717"/>
                <a:gd name="T3" fmla="*/ 821 h 845"/>
                <a:gd name="T4" fmla="*/ 588 w 717"/>
                <a:gd name="T5" fmla="*/ 605 h 845"/>
                <a:gd name="T6" fmla="*/ 413 w 717"/>
                <a:gd name="T7" fmla="*/ 396 h 845"/>
                <a:gd name="T8" fmla="*/ 228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6 w 717"/>
                <a:gd name="T15" fmla="*/ 198 h 845"/>
                <a:gd name="T16" fmla="*/ 407 w 717"/>
                <a:gd name="T17" fmla="*/ 408 h 845"/>
                <a:gd name="T18" fmla="*/ 582 w 717"/>
                <a:gd name="T19" fmla="*/ 623 h 845"/>
                <a:gd name="T20" fmla="*/ 731 w 717"/>
                <a:gd name="T21" fmla="*/ 845 h 845"/>
                <a:gd name="T22" fmla="*/ 73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4 w 407"/>
                <a:gd name="T1" fmla="*/ 414 h 414"/>
                <a:gd name="T2" fmla="*/ 414 w 407"/>
                <a:gd name="T3" fmla="*/ 396 h 414"/>
                <a:gd name="T4" fmla="*/ 229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3 w 407"/>
                <a:gd name="T13" fmla="*/ 204 h 414"/>
                <a:gd name="T14" fmla="*/ 414 w 407"/>
                <a:gd name="T15" fmla="*/ 414 h 414"/>
                <a:gd name="T16" fmla="*/ 414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5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0 w 586"/>
                <a:gd name="T1" fmla="*/ 0 h 599"/>
                <a:gd name="T2" fmla="*/ 582 w 586"/>
                <a:gd name="T3" fmla="*/ 0 h 599"/>
                <a:gd name="T4" fmla="*/ 414 w 586"/>
                <a:gd name="T5" fmla="*/ 132 h 599"/>
                <a:gd name="T6" fmla="*/ 264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4 w 586"/>
                <a:gd name="T17" fmla="*/ 282 h 599"/>
                <a:gd name="T18" fmla="*/ 420 w 586"/>
                <a:gd name="T19" fmla="*/ 138 h 599"/>
                <a:gd name="T20" fmla="*/ 600 w 586"/>
                <a:gd name="T21" fmla="*/ 0 h 599"/>
                <a:gd name="T22" fmla="*/ 60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6 w 269"/>
                <a:gd name="T1" fmla="*/ 0 h 252"/>
                <a:gd name="T2" fmla="*/ 258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6 w 269"/>
                <a:gd name="T15" fmla="*/ 0 h 252"/>
                <a:gd name="T16" fmla="*/ 276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67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6967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967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967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0390220-5839-4FEF-99CF-3A34D26BC87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967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58775" y="304800"/>
            <a:ext cx="8785225" cy="603249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ru-RU" altLang="ru-RU" sz="1400" dirty="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  <a:br>
              <a:rPr lang="ru-RU" altLang="ru-RU" sz="1400" dirty="0">
                <a:solidFill>
                  <a:schemeClr val="tx1"/>
                </a:solidFill>
                <a:effectLst/>
                <a:cs typeface="Arial" panose="020B0604020202020204" pitchFamily="34" charset="0"/>
              </a:rPr>
            </a:br>
            <a:r>
              <a:rPr lang="ru-RU" altLang="ru-RU" sz="1400" dirty="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979712" y="1355725"/>
            <a:ext cx="6997601" cy="5097611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b="1" dirty="0">
                <a:effectLst/>
                <a:latin typeface="+mj-lt"/>
              </a:rPr>
              <a:t>Задание </a:t>
            </a: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2800" b="1" dirty="0">
                <a:solidFill>
                  <a:srgbClr val="CC99FF"/>
                </a:solidFill>
                <a:effectLst/>
                <a:latin typeface="+mj-lt"/>
              </a:rPr>
              <a:t>«Праздничные костюмы и уборы русских женщин»</a:t>
            </a: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2000" i="1" dirty="0">
              <a:effectLst/>
              <a:latin typeface="+mj-lt"/>
            </a:endParaRP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1800" dirty="0">
              <a:effectLst/>
              <a:latin typeface="+mj-lt"/>
            </a:endParaRP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1800" dirty="0">
                <a:effectLst/>
                <a:latin typeface="+mj-lt"/>
              </a:rPr>
              <a:t>для учащихся 1 года обучения</a:t>
            </a: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1800" dirty="0">
                <a:effectLst/>
                <a:latin typeface="+mj-lt"/>
              </a:rPr>
              <a:t>по дополнительной общеобразовательной</a:t>
            </a: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1800" dirty="0">
                <a:effectLst/>
                <a:latin typeface="+mj-lt"/>
              </a:rPr>
              <a:t>программе «Лейся, русская песня»</a:t>
            </a: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1800" dirty="0">
                <a:effectLst/>
                <a:latin typeface="+mj-lt"/>
              </a:rPr>
              <a:t>Возраст 7-13 лет</a:t>
            </a: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1800" dirty="0">
              <a:effectLst/>
              <a:latin typeface="+mj-lt"/>
            </a:endParaRP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1800" dirty="0">
                <a:effectLst/>
                <a:latin typeface="+mj-lt"/>
              </a:rPr>
              <a:t>Педагог дополнительного образования </a:t>
            </a: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1800" dirty="0">
                <a:effectLst/>
                <a:latin typeface="+mj-lt"/>
              </a:rPr>
              <a:t>Иванова Ярослава Борисовна</a:t>
            </a: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2000" dirty="0">
              <a:effectLst/>
            </a:endParaRP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1800" b="1" dirty="0">
              <a:effectLst/>
            </a:endParaRP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1800" b="1" dirty="0">
              <a:effectLst/>
            </a:endParaRP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14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</a:t>
            </a: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10242" name="AutoShape 2" descr="Артист-вокалист народного коллектива - описание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Артист-вокалист народного коллектива - описание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Picture 2" descr="C:\Users\user\Desktop\сундук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9552" y="3501008"/>
            <a:ext cx="2855089" cy="306000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4282" y="214290"/>
            <a:ext cx="8786842" cy="6167038"/>
          </a:xfrm>
        </p:spPr>
        <p:txBody>
          <a:bodyPr anchor="t"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altLang="ru-RU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Здравствуйте, дорогие ребята!</a:t>
            </a: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Сегодня расскажу вам о праздничных женских одеждах на Руси. </a:t>
            </a:r>
          </a:p>
          <a:p>
            <a:pPr marL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Богатые крестьянки начали шить себе праздничные костюмы из плотных шёлковых тканей.</a:t>
            </a:r>
          </a:p>
          <a:p>
            <a:pPr marL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r>
              <a:rPr lang="ru-RU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Наряды из таких материалов были достаточно дорогие, поэтому их бережно хранили в больших сундуках и передавали по наследству.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ru-RU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Сундук считался центром дома</a:t>
            </a:r>
            <a:r>
              <a:rPr lang="en-US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хранил приданое, одежду, ценности, выполнял функцию мебели (стол, кровать), украшался и имел магическое значение, участвуя в различных обрядах.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ru-RU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Давайте рассмотрим несколько вариантов нарядов и головных уборов, которые бережно хранили в сундуках и одевали на праздники.</a:t>
            </a:r>
            <a:endParaRPr lang="ru-RU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70255" y="139912"/>
            <a:ext cx="4403490" cy="574444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 b="1" dirty="0">
                <a:solidFill>
                  <a:srgbClr val="CC99FF"/>
                </a:solidFill>
                <a:effectLst/>
                <a:latin typeface="+mj-lt"/>
                <a:cs typeface="Arial" panose="020B0604020202020204" pitchFamily="34" charset="0"/>
              </a:rPr>
              <a:t>Сборник</a:t>
            </a:r>
            <a:endParaRPr lang="ru-RU" altLang="ru-RU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714356"/>
            <a:ext cx="8194405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1" name="Picture 3" descr="C:\Users\user\Downloads\сборник.jpg"/>
          <p:cNvPicPr>
            <a:picLocks noChangeAspect="1" noChangeArrowheads="1"/>
          </p:cNvPicPr>
          <p:nvPr/>
        </p:nvPicPr>
        <p:blipFill>
          <a:blip r:embed="rId2" cstate="email">
            <a:lum contrast="-1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43108" y="4413108"/>
            <a:ext cx="4857784" cy="230498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95536" y="670906"/>
            <a:ext cx="853418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200" b="1" dirty="0">
                <a:solidFill>
                  <a:srgbClr val="CC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Сборниками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на Руси называли группу женских головных уборов.</a:t>
            </a:r>
          </a:p>
          <a:p>
            <a:pPr algn="just">
              <a:spcAft>
                <a:spcPts val="600"/>
              </a:spcAft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Уже в самом названии отражается особенность их кроя: верхняя часть была оформлена сборками (складками), которые образовывали этакий гребень.</a:t>
            </a:r>
          </a:p>
          <a:p>
            <a:pPr algn="just">
              <a:spcAft>
                <a:spcPts val="600"/>
              </a:spcAft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Этот гребень не только создавал неповторимый вид головного убора, а имел магический смысл – защита и продолжение рода.</a:t>
            </a:r>
          </a:p>
          <a:p>
            <a:pPr algn="just">
              <a:spcAft>
                <a:spcPts val="600"/>
              </a:spcAft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Обычно сборники надевали на свадебную церемонию.</a:t>
            </a:r>
          </a:p>
          <a:p>
            <a:pPr algn="just">
              <a:spcAft>
                <a:spcPts val="600"/>
              </a:spcAft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На фото сборник, который носили в Центральной России.</a:t>
            </a:r>
            <a:r>
              <a:rPr lang="ru-RU" sz="2200" dirty="0">
                <a:latin typeface="+mj-lt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3808" y="217691"/>
            <a:ext cx="3456384" cy="576064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 b="1" dirty="0">
                <a:solidFill>
                  <a:srgbClr val="CC99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Понёва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4616" y="837774"/>
            <a:ext cx="8617884" cy="4201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200" dirty="0">
                <a:latin typeface="+mj-lt"/>
              </a:rPr>
              <a:t>Девушки на Руси носили подпоясанные рубахи, а костюм замужней женщины назывался </a:t>
            </a:r>
            <a:r>
              <a:rPr lang="ru-RU" sz="2200" b="1" dirty="0">
                <a:solidFill>
                  <a:srgbClr val="CC99FF"/>
                </a:solidFill>
                <a:latin typeface="+mj-lt"/>
              </a:rPr>
              <a:t>понёва</a:t>
            </a:r>
            <a:r>
              <a:rPr lang="ru-RU" sz="2200" dirty="0">
                <a:latin typeface="+mj-lt"/>
              </a:rPr>
              <a:t>.</a:t>
            </a:r>
          </a:p>
          <a:p>
            <a:pPr algn="just">
              <a:spcAft>
                <a:spcPts val="600"/>
              </a:spcAft>
            </a:pPr>
            <a:r>
              <a:rPr lang="ru-RU" sz="2200" dirty="0">
                <a:latin typeface="+mj-lt"/>
              </a:rPr>
              <a:t>Так, в Тульской губернии понёву одевали на девушку, когда её выдавали замуж, и она становилась невестой.</a:t>
            </a:r>
          </a:p>
          <a:p>
            <a:pPr algn="just">
              <a:spcAft>
                <a:spcPts val="600"/>
              </a:spcAft>
            </a:pPr>
            <a:r>
              <a:rPr lang="ru-RU" sz="2200" dirty="0">
                <a:latin typeface="+mj-lt"/>
              </a:rPr>
              <a:t>А в Орловской губернии понёву девушка надевала только на свадьбе.</a:t>
            </a:r>
          </a:p>
          <a:p>
            <a:pPr algn="just">
              <a:spcAft>
                <a:spcPts val="600"/>
              </a:spcAft>
            </a:pPr>
            <a:r>
              <a:rPr lang="ru-RU" sz="2200" dirty="0">
                <a:latin typeface="+mj-lt"/>
              </a:rPr>
              <a:t>Понёву традиционно делали нарядной и красивой, надевали только по большим церковным праздникам, например, на Пасху.</a:t>
            </a:r>
          </a:p>
          <a:p>
            <a:pPr algn="just">
              <a:spcAft>
                <a:spcPts val="600"/>
              </a:spcAft>
            </a:pPr>
            <a:r>
              <a:rPr lang="ru-RU" sz="2200" dirty="0">
                <a:latin typeface="+mj-lt"/>
              </a:rPr>
              <a:t>На фото традиционная русская</a:t>
            </a:r>
          </a:p>
          <a:p>
            <a:pPr algn="just">
              <a:spcAft>
                <a:spcPts val="600"/>
              </a:spcAft>
            </a:pPr>
            <a:r>
              <a:rPr lang="ru-RU" sz="2200" dirty="0">
                <a:latin typeface="+mj-lt"/>
              </a:rPr>
              <a:t>понёва.</a:t>
            </a:r>
          </a:p>
        </p:txBody>
      </p:sp>
      <p:pic>
        <p:nvPicPr>
          <p:cNvPr id="3074" name="Picture 2" descr="C:\Users\user\Downloads\понёва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4048" y="3861048"/>
            <a:ext cx="3347537" cy="2880000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79512" y="505723"/>
            <a:ext cx="1331640" cy="379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71415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    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899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7824" y="196939"/>
            <a:ext cx="2952328" cy="52608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altLang="ru-RU" b="1" dirty="0">
                <a:solidFill>
                  <a:srgbClr val="CC99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Душегрея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535" y="764704"/>
            <a:ext cx="8529321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defRPr/>
            </a:pPr>
            <a:r>
              <a:rPr lang="ru-RU" sz="2200" b="1" dirty="0">
                <a:solidFill>
                  <a:srgbClr val="CC99FF"/>
                </a:solidFill>
                <a:latin typeface="+mj-lt"/>
              </a:rPr>
              <a:t>Душегрея</a:t>
            </a:r>
            <a:r>
              <a:rPr lang="ru-RU" sz="2200" dirty="0">
                <a:latin typeface="+mj-lt"/>
              </a:rPr>
              <a:t> – так называлась верхняя однобортная женская одежда наподобие кофты, которая одевалась поверх сарафана.</a:t>
            </a:r>
          </a:p>
          <a:p>
            <a:pPr algn="just" eaLnBrk="1" hangingPunct="1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defRPr/>
            </a:pPr>
            <a:r>
              <a:rPr lang="ru-RU" sz="2200" dirty="0">
                <a:latin typeface="+mj-lt"/>
              </a:rPr>
              <a:t>Для крестьян это была праздничная одежда, а для знати (богатых людей) – повседневная.</a:t>
            </a:r>
          </a:p>
          <a:p>
            <a:pPr algn="just" eaLnBrk="1" hangingPunct="1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defRPr/>
            </a:pPr>
            <a:r>
              <a:rPr lang="ru-RU" sz="2200" dirty="0">
                <a:latin typeface="+mj-lt"/>
              </a:rPr>
              <a:t>Душегрейки шили из плотных и дорогих тканей – из бархата и парчи.</a:t>
            </a:r>
          </a:p>
          <a:p>
            <a:pPr algn="just" eaLnBrk="1" hangingPunct="1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defRPr/>
            </a:pPr>
            <a:r>
              <a:rPr lang="ru-RU" sz="2200" dirty="0">
                <a:latin typeface="+mj-lt"/>
              </a:rPr>
              <a:t>Она была короткой, до талии или бёдер, без рукавов.</a:t>
            </a:r>
          </a:p>
          <a:p>
            <a:pPr algn="just" eaLnBrk="1" hangingPunct="1">
              <a:spcBef>
                <a:spcPts val="0"/>
              </a:spcBef>
              <a:spcAft>
                <a:spcPts val="0"/>
              </a:spcAft>
              <a:buClr>
                <a:srgbClr val="FFFFCC"/>
              </a:buClr>
              <a:buSzPct val="60000"/>
              <a:defRPr/>
            </a:pPr>
            <a:r>
              <a:rPr lang="ru-RU" sz="2200" dirty="0">
                <a:latin typeface="+mj-lt"/>
              </a:rPr>
              <a:t>На фото представлена</a:t>
            </a:r>
          </a:p>
          <a:p>
            <a:pPr algn="just" eaLnBrk="1" hangingPunct="1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defRPr/>
            </a:pPr>
            <a:r>
              <a:rPr lang="ru-RU" sz="2200" dirty="0">
                <a:latin typeface="+mj-lt"/>
              </a:rPr>
              <a:t>русская душегрея.</a:t>
            </a:r>
          </a:p>
        </p:txBody>
      </p:sp>
      <p:pic>
        <p:nvPicPr>
          <p:cNvPr id="5121" name="Picture 1" descr="C:\Users\user\Downloads\душегрея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95936" y="3880280"/>
            <a:ext cx="4451096" cy="277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52303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124744"/>
            <a:ext cx="8463884" cy="3960440"/>
          </a:xfrm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Запишите, пожалуйста, в рабочую тетрадь названия  представленных головных уборов и костюмов и какие их особенности вы запомнили.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Найдите информацию о любом мужском праздничном наряде на Руси.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ru-RU" altLang="ru-RU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ru-RU" altLang="ru-RU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Мы обязательно закрепим ваши знания</a:t>
            </a:r>
          </a:p>
          <a:p>
            <a:pPr marL="0" indent="0" algn="ctr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 следующем занятии!</a:t>
            </a:r>
          </a:p>
          <a:p>
            <a:pPr marL="0" indent="0" algn="ctr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Желаю успехов в творчестве!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3600" b="1" dirty="0">
              <a:effectLst/>
              <a:latin typeface="+mj-lt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ru-RU" altLang="ru-RU" sz="28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1859DF-F77A-48AE-8739-4050A033CE6A}"/>
              </a:ext>
            </a:extLst>
          </p:cNvPr>
          <p:cNvSpPr txBox="1"/>
          <p:nvPr/>
        </p:nvSpPr>
        <p:spPr>
          <a:xfrm>
            <a:off x="1979712" y="373189"/>
            <a:ext cx="4576762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CC99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Задание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1092</TotalTime>
  <Words>392</Words>
  <Application>Microsoft Office PowerPoint</Application>
  <PresentationFormat>Экран (4:3)</PresentationFormat>
  <Paragraphs>64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Verdana</vt:lpstr>
      <vt:lpstr>Wingdings</vt:lpstr>
      <vt:lpstr>Глобус</vt:lpstr>
      <vt:lpstr>Муниципальное бюджетное учреждение дополнительного образования  «Центр внешкольной работы»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Евгений</cp:lastModifiedBy>
  <cp:revision>111</cp:revision>
  <dcterms:created xsi:type="dcterms:W3CDTF">2025-03-30T01:04:44Z</dcterms:created>
  <dcterms:modified xsi:type="dcterms:W3CDTF">2026-01-15T04:33:53Z</dcterms:modified>
</cp:coreProperties>
</file>