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8" r:id="rId3"/>
    <p:sldId id="279" r:id="rId4"/>
    <p:sldId id="280" r:id="rId5"/>
    <p:sldId id="287" r:id="rId6"/>
    <p:sldId id="281" r:id="rId7"/>
    <p:sldId id="282" r:id="rId8"/>
    <p:sldId id="283" r:id="rId9"/>
    <p:sldId id="284" r:id="rId10"/>
    <p:sldId id="285" r:id="rId11"/>
    <p:sldId id="286" r:id="rId12"/>
    <p:sldId id="28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C3A10-CA1A-4B41-B3C0-940733B95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9B86DD-D79B-489B-BD61-290032E01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2F7C9-05EE-4A8E-B603-98E9F27A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6E3C8-C7E0-4D82-BAA0-61F36479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09451-7AE9-4C7D-B13F-C95B7ECE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BF086-2BBB-4D0B-8D79-3E957D6B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5E66-B159-41F9-8DFC-1427CE14F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81F5D-F301-43ED-957C-71EE00EA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BA8EE-86F6-4D3A-B595-B789EEC9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8FE5B-AA1D-462B-A052-C3D748BC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6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F0576D-F3ED-44FC-93B9-4FC8CE042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646F2B-FD7E-40DE-95D2-94159926D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FE593-F681-42F8-8D39-CA6A7766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B61E2-6511-4020-B641-5C79D540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508F5-1F7D-4048-AEF7-BFCDFEAA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7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D05D4-B2E1-48C1-99BC-037E5AE1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BB4E6-016A-4D05-BECE-EFDC5A0E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69213-97F7-4C56-AB91-3508A344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B11AD-3785-425D-B993-A8AE3B1B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FF87D1-B469-4222-BCE7-5682B890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5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A11B4-E2D4-4486-829A-9EA324F7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B879F7-7DBB-4B31-8BF9-A59D61C70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73577-0412-4EFB-962D-5649438F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C8455-427B-4034-9329-D780AE99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B5243-8B4B-4C7E-A5E2-CE2FC788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1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89266-5977-4D53-838C-5AAD2191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3C4B7-A3AE-4CBC-9F43-DE1BC9992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CC481E-DD83-4232-A2CF-632A1AC85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9AA315-4A3B-4B88-B362-8FDA4D9D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012D28-38E9-494F-96CD-ECE6B595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23067-D040-45AE-9030-E39F695E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8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86B14-5245-4D25-9ECF-39D2AB4C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87E85-D199-42F2-86AB-678AC2EFE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4FD9CE-8EB3-4C40-BAA3-B90256E9A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F67B44-81EC-4521-98AD-9AA6776E8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A6F15E-8EDC-4DB9-A488-2DA152A0A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40EBBF-E2FD-490F-B848-ED67D793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73227C-C901-4CBD-9581-70112F52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5C14F3-185F-4C27-976A-BC94B4A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93224-5A9D-4A89-9A72-D574D1D5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FC97AA-A15B-41BF-AC80-82D5A5FB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9CBBFF-E5DF-456D-9C5D-F56FC579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70114A-8224-42CA-8FE5-B83677E8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B5CCBE-AAD2-4C69-AFB4-42E6ECC5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B524F-13EF-454A-A66C-5EF6A514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670653-2DBE-423C-B224-653A80E2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1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78C2A-AAA7-4D81-87AC-EABAD65F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486F6-E7AE-449E-89FF-76770BF6D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F41C55-35BD-43E6-93E2-A1E925640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17C35-2AA0-4654-80FC-1F863CDD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A18008-CF22-4683-B058-3C4485EA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6CB61A-53D3-4CEC-B970-9C5FCE1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2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2B03D-29A3-4509-96DF-07064859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F2172E-0597-43D5-B7B5-EE5312FE2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32DAB-75DE-4BBF-A2A2-1342C7923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51A68-D415-4690-991C-05A0201B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5FFFAD-E2E2-4C0D-9178-A0670449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5D6D4-D83D-4DA9-BE84-49ADF838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4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2E1A1-4B56-4D48-BEB5-E6D4938A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4EA65-5A90-464B-BDC3-8D2540E0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1F64E1-B33B-4F6D-B1A0-464445714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81B-0F54-48D7-B42D-BBC50767FF7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D27C0-4C44-459B-AE2F-3659650D2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3E840-883D-4DF2-BF15-7E3B89A80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3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85ED80-EC87-490C-BB14-F92482218231}"/>
              </a:ext>
            </a:extLst>
          </p:cNvPr>
          <p:cNvSpPr/>
          <p:nvPr/>
        </p:nvSpPr>
        <p:spPr>
          <a:xfrm>
            <a:off x="964276" y="1131280"/>
            <a:ext cx="105968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Знакомство «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Скульптурная живопись: </a:t>
            </a:r>
          </a:p>
          <a:p>
            <a:pPr algn="ctr"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картина становится объемной.</a:t>
            </a:r>
          </a:p>
          <a:p>
            <a:pPr algn="ctr"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 основ к современному искусству. Часть 2»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627D0F-C61F-4B5F-B32E-C46F0D54BFA9}"/>
              </a:ext>
            </a:extLst>
          </p:cNvPr>
          <p:cNvSpPr/>
          <p:nvPr/>
        </p:nvSpPr>
        <p:spPr>
          <a:xfrm>
            <a:off x="2011680" y="304800"/>
            <a:ext cx="818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3FD7A-1FCB-4281-A36F-FCBB7F06D608}"/>
              </a:ext>
            </a:extLst>
          </p:cNvPr>
          <p:cNvSpPr/>
          <p:nvPr/>
        </p:nvSpPr>
        <p:spPr>
          <a:xfrm>
            <a:off x="6709144" y="3429000"/>
            <a:ext cx="50426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</a:t>
            </a:r>
          </a:p>
          <a:p>
            <a:pPr lvl="0"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«Флористическая мозаика»</a:t>
            </a:r>
          </a:p>
          <a:p>
            <a:pPr lvl="0" algn="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Гура Ольга Анатольевна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4F76B2-3F6E-4BA1-8B42-34835C85C94B}"/>
              </a:ext>
            </a:extLst>
          </p:cNvPr>
          <p:cNvSpPr/>
          <p:nvPr/>
        </p:nvSpPr>
        <p:spPr>
          <a:xfrm>
            <a:off x="5475767" y="5913120"/>
            <a:ext cx="3668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Петропавловск–Камчатский </a:t>
            </a:r>
          </a:p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4EE318-EA07-454F-B58E-E77DEEF1B0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964" y="2391659"/>
            <a:ext cx="3504961" cy="438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61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7F45D-5570-4BFB-8411-BF0AD7D6B14E}"/>
              </a:ext>
            </a:extLst>
          </p:cNvPr>
          <p:cNvSpPr txBox="1"/>
          <p:nvPr/>
        </p:nvSpPr>
        <p:spPr>
          <a:xfrm>
            <a:off x="182880" y="743336"/>
            <a:ext cx="118364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начинающих: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простые цветы (ромашки, маки), абстрактные узоры, фактуры (как кора дерева или морская волна).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продвинутых: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сложные цветочные композиции (розы, пионы), натюрморты с фруктами, пейзажи с горами и облаками, анималистические сюжеты.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Эксперименты: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добавление в пасту </a:t>
            </a: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песка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для грубой фактуры, </a:t>
            </a: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блесток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для сияния, использование </a:t>
            </a: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позолоты (потали)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для акцентов.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2FC8B-9C3D-410C-AD36-C4BCA8766A16}"/>
              </a:ext>
            </a:extLst>
          </p:cNvPr>
          <p:cNvSpPr txBox="1"/>
          <p:nvPr/>
        </p:nvSpPr>
        <p:spPr>
          <a:xfrm>
            <a:off x="1784466" y="521545"/>
            <a:ext cx="9032240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можно создать? Дайте волю фантазии!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0FC71-6DB3-4B0D-903B-327E56899C6F}"/>
              </a:ext>
            </a:extLst>
          </p:cNvPr>
          <p:cNvSpPr txBox="1"/>
          <p:nvPr/>
        </p:nvSpPr>
        <p:spPr>
          <a:xfrm>
            <a:off x="382386" y="6336455"/>
            <a:ext cx="118364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100"/>
              </a:lnSpc>
              <a:buSzPts val="1000"/>
              <a:tabLst>
                <a:tab pos="914400" algn="l"/>
              </a:tabLst>
            </a:pPr>
            <a:r>
              <a:rPr lang="ru-RU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Важно!</a:t>
            </a:r>
            <a:r>
              <a:rPr lang="ru-RU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Не бояться пробовать! В этом искусстве нет строгих правил, есть свобода творчества.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F38685-B558-4997-8033-89DBAE88A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86" y="3034996"/>
            <a:ext cx="2393458" cy="321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331ECB-3BFA-4246-B450-5B6E9CC66A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634" y="3074318"/>
            <a:ext cx="3178773" cy="317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BAB030-E5EE-4D71-9133-040A0155C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400" y="3034996"/>
            <a:ext cx="2174768" cy="316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E1933-F143-41B2-89C2-5F1CF0AD8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161" y="2930082"/>
            <a:ext cx="177408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58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C834BA-C444-40FC-B735-32439E157A47}"/>
              </a:ext>
            </a:extLst>
          </p:cNvPr>
          <p:cNvSpPr txBox="1"/>
          <p:nvPr/>
        </p:nvSpPr>
        <p:spPr>
          <a:xfrm>
            <a:off x="338470" y="1034505"/>
            <a:ext cx="1151506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Скульптурная живопись — это больше, чем хобби</a:t>
            </a:r>
          </a:p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Развивает: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мелкую моторику, чувство объема и формы, световосприятие, творческое мышление.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терпению, аккуратности, работе с разными материалами.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Дарит: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уникальный результат — картину, созданную своими руками, радость творчества и уверенность в своих силах.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Успокаивает: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работа с пластичным материалом похожа на медитацию, помогает снять стресс.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84345-767D-4C3B-AFF2-85853E021321}"/>
              </a:ext>
            </a:extLst>
          </p:cNvPr>
          <p:cNvSpPr txBox="1"/>
          <p:nvPr/>
        </p:nvSpPr>
        <p:spPr>
          <a:xfrm>
            <a:off x="1742972" y="493667"/>
            <a:ext cx="8442251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дает это искусство? 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7D7918-3925-4D3C-B366-8A2F356C4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595213"/>
            <a:ext cx="3178629" cy="309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06F005-561C-4526-A236-E15FCF289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384" y="3512106"/>
            <a:ext cx="3360870" cy="317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27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72267F-9A14-472A-BB33-886E25EFBD7D}"/>
              </a:ext>
            </a:extLst>
          </p:cNvPr>
          <p:cNvSpPr/>
          <p:nvPr/>
        </p:nvSpPr>
        <p:spPr>
          <a:xfrm>
            <a:off x="1710070" y="366553"/>
            <a:ext cx="8771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следующего занятия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CDCD0-F3F9-4E63-8D1D-C4444EA48AEA}"/>
              </a:ext>
            </a:extLst>
          </p:cNvPr>
          <p:cNvSpPr txBox="1"/>
          <p:nvPr/>
        </p:nvSpPr>
        <p:spPr>
          <a:xfrm>
            <a:off x="701319" y="797581"/>
            <a:ext cx="107893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правильный ответ</a:t>
            </a:r>
          </a:p>
          <a:p>
            <a:r>
              <a:rPr lang="ru-RU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основное свойство отличает текстурную пасту от обычной акриловой краски?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Прозрачность после высыхания.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Густая консистенция, позволяющая держать форму и создавать рельеф.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Длительное время высыхания (более недели).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основа (поверхность) лучше всего подходит для тяжелых объемных работ?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Тонкая бумага для акварели.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Холст на подрамнике или грунтованный картон.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Обычный офисный лист А4.</a:t>
            </a:r>
          </a:p>
          <a:p>
            <a:endParaRPr lang="ru-RU" sz="2000" b="1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рекомендуется сделать с мастихином сразу после окончания работы?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Оставить на солнце для закалки.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Тщательно промыть водой или вытереть насухо, пока паста не застыла.</a:t>
            </a:r>
          </a:p>
          <a:p>
            <a:r>
              <a:rPr lang="ru-RU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Покрыть лаком.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5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D12FE-4220-4010-A36B-488CBA88E611}"/>
              </a:ext>
            </a:extLst>
          </p:cNvPr>
          <p:cNvSpPr txBox="1"/>
          <p:nvPr/>
        </p:nvSpPr>
        <p:spPr>
          <a:xfrm>
            <a:off x="2310938" y="607946"/>
            <a:ext cx="7284720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стыке двух искусств</a:t>
            </a:r>
            <a:endParaRPr lang="ru-RU" sz="32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60DF0-92A3-4F90-80C6-12F00D89D47E}"/>
              </a:ext>
            </a:extLst>
          </p:cNvPr>
          <p:cNvSpPr txBox="1"/>
          <p:nvPr/>
        </p:nvSpPr>
        <p:spPr>
          <a:xfrm>
            <a:off x="874685" y="1230048"/>
            <a:ext cx="11566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Скульптурная живопись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это современная художественная техника, которая объединяет </a:t>
            </a: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плоскую живопись и объемную скульптуру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создание рельефных, трехмерных картин на плоской поверхности (холст, дерево).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Произведение можно </a:t>
            </a: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только видеть, но и трогать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ощущая текстуру и объем.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65CD59-39E0-41DA-82ED-A4A4951AC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377" y="2519458"/>
            <a:ext cx="2970187" cy="381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2B83FC-4108-46F5-83A0-8CF6CC090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561135"/>
            <a:ext cx="2707574" cy="370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C73FC-B78A-4A1E-B181-4F88F4C07CFE}"/>
              </a:ext>
            </a:extLst>
          </p:cNvPr>
          <p:cNvSpPr txBox="1"/>
          <p:nvPr/>
        </p:nvSpPr>
        <p:spPr>
          <a:xfrm>
            <a:off x="197790" y="6269544"/>
            <a:ext cx="468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Плоская картина маслом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233FC-B1D1-4EFA-B97D-E051199CB794}"/>
              </a:ext>
            </a:extLst>
          </p:cNvPr>
          <p:cNvSpPr txBox="1"/>
          <p:nvPr/>
        </p:nvSpPr>
        <p:spPr>
          <a:xfrm>
            <a:off x="5777610" y="6296928"/>
            <a:ext cx="601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Объёмная работа в технике скульптурной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1642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58277-AB2D-46E9-B1F8-78F92AE0A7D0}"/>
              </a:ext>
            </a:extLst>
          </p:cNvPr>
          <p:cNvSpPr txBox="1"/>
          <p:nvPr/>
        </p:nvSpPr>
        <p:spPr>
          <a:xfrm>
            <a:off x="1176714" y="709353"/>
            <a:ext cx="964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Основательница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современной популярной техники — российская художница </a:t>
            </a: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Евгения Ермилова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770F6F-72BD-4993-9F7F-79588F9EB1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696" y="2484582"/>
            <a:ext cx="2888359" cy="383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BDB620-88BA-449E-8CCE-D36549E253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119" y="2484581"/>
            <a:ext cx="3976255" cy="397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082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C756F4-8681-48D9-B37D-D4D7BAAA0AFD}"/>
              </a:ext>
            </a:extLst>
          </p:cNvPr>
          <p:cNvSpPr txBox="1"/>
          <p:nvPr/>
        </p:nvSpPr>
        <p:spPr>
          <a:xfrm>
            <a:off x="935182" y="873872"/>
            <a:ext cx="9966960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Путешествие в прошлое: исторические корни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B2A72-5D35-4F40-9954-15435039E784}"/>
              </a:ext>
            </a:extLst>
          </p:cNvPr>
          <p:cNvSpPr txBox="1"/>
          <p:nvPr/>
        </p:nvSpPr>
        <p:spPr>
          <a:xfrm>
            <a:off x="523702" y="2261956"/>
            <a:ext cx="5394960" cy="37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новое или забытое старое?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2E544-FE0F-4B7A-877F-09AA76F85FAF}"/>
              </a:ext>
            </a:extLst>
          </p:cNvPr>
          <p:cNvSpPr txBox="1"/>
          <p:nvPr/>
        </p:nvSpPr>
        <p:spPr>
          <a:xfrm>
            <a:off x="312981" y="2622073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Смешение живописи и объема — идея не новая!</a:t>
            </a: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Художники прошлого искали способы сделать картину живой.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Энкаустика (Древняя Греция, Рим):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краски смешивали с раскаленным воском. </a:t>
            </a: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Остывая, воск создавал объемный, прочный и блестящий рельеф.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659CCE-1A9B-4F55-963E-E29089C4C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707" y="1465035"/>
            <a:ext cx="2677683" cy="437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CAA564-8403-4C1F-AF61-DD7489010B77}"/>
              </a:ext>
            </a:extLst>
          </p:cNvPr>
          <p:cNvSpPr txBox="1"/>
          <p:nvPr/>
        </p:nvSpPr>
        <p:spPr>
          <a:xfrm>
            <a:off x="6984406" y="5982591"/>
            <a:ext cx="460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Энкаустика. Картина «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Фаюмский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портрет юноши»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век</a:t>
            </a:r>
          </a:p>
        </p:txBody>
      </p:sp>
    </p:spTree>
    <p:extLst>
      <p:ext uri="{BB962C8B-B14F-4D97-AF65-F5344CB8AC3E}">
        <p14:creationId xmlns:p14="http://schemas.microsoft.com/office/powerpoint/2010/main" val="166523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A07A9-907E-47E1-BA7D-8CB441292F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973" y="563418"/>
            <a:ext cx="3149864" cy="511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A52C49-B35B-4D91-BC9E-D995C23BABD2}"/>
              </a:ext>
            </a:extLst>
          </p:cNvPr>
          <p:cNvSpPr/>
          <p:nvPr/>
        </p:nvSpPr>
        <p:spPr>
          <a:xfrm>
            <a:off x="850668" y="1069571"/>
            <a:ext cx="5642495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100"/>
              </a:lnSpc>
              <a:buSzPts val="1000"/>
              <a:tabLst>
                <a:tab pos="914400" algn="l"/>
              </a:tabLs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Импрессионизм (19 век)</a:t>
            </a:r>
          </a:p>
          <a:p>
            <a:pPr lvl="1">
              <a:lnSpc>
                <a:spcPts val="2100"/>
              </a:lnSpc>
              <a:buSzPts val="1000"/>
              <a:tabLst>
                <a:tab pos="914400" algn="l"/>
              </a:tabLst>
            </a:pPr>
            <a:endParaRPr lang="ru-RU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ts val="2100"/>
              </a:lnSpc>
              <a:buSzPts val="1000"/>
              <a:tabLst>
                <a:tab pos="914400" algn="l"/>
              </a:tabLst>
            </a:pPr>
            <a:endParaRPr lang="ru-RU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SzPts val="1000"/>
              <a:tabLst>
                <a:tab pos="914400" algn="l"/>
              </a:tabLst>
            </a:pPr>
            <a:endParaRPr lang="ru-RU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Художники, как Ван Гог, активно использовали </a:t>
            </a:r>
            <a:r>
              <a:rPr lang="ru-RU" sz="2400" b="1" dirty="0" err="1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импасто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густой, рельефный мазок краски, который добавлял картине физическую выразительность.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1BCA2-EA58-4552-89FF-3363B3821ED2}"/>
              </a:ext>
            </a:extLst>
          </p:cNvPr>
          <p:cNvSpPr txBox="1"/>
          <p:nvPr/>
        </p:nvSpPr>
        <p:spPr>
          <a:xfrm>
            <a:off x="6326801" y="5767982"/>
            <a:ext cx="6029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Винсент Ван Гог </a:t>
            </a:r>
          </a:p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Нидерландский живописец и художник – график.</a:t>
            </a:r>
          </a:p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1853-1890</a:t>
            </a:r>
          </a:p>
        </p:txBody>
      </p:sp>
    </p:spTree>
    <p:extLst>
      <p:ext uri="{BB962C8B-B14F-4D97-AF65-F5344CB8AC3E}">
        <p14:creationId xmlns:p14="http://schemas.microsoft.com/office/powerpoint/2010/main" val="246975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81E75-C5A0-4F6B-B67B-364C41DC2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550" y="2290281"/>
            <a:ext cx="4629265" cy="403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089C74-BB34-49FD-8D5B-C367A28102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04" y="2751120"/>
            <a:ext cx="3477202" cy="403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46E657-8DA8-4541-A626-A8B24884E60D}"/>
              </a:ext>
            </a:extLst>
          </p:cNvPr>
          <p:cNvSpPr/>
          <p:nvPr/>
        </p:nvSpPr>
        <p:spPr>
          <a:xfrm>
            <a:off x="486756" y="642851"/>
            <a:ext cx="1075944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2100"/>
              </a:lnSpc>
              <a:buSzPts val="1000"/>
              <a:tabLst>
                <a:tab pos="914400" algn="l"/>
              </a:tabLs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Кубизм (начало 20 века)</a:t>
            </a:r>
          </a:p>
          <a:p>
            <a:pPr lvl="1" algn="ctr">
              <a:lnSpc>
                <a:spcPts val="2100"/>
              </a:lnSpc>
              <a:buSzPts val="1000"/>
              <a:tabLst>
                <a:tab pos="914400" algn="l"/>
              </a:tabLst>
            </a:pPr>
            <a:r>
              <a:rPr lang="ru-RU" sz="3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1" algn="just"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Художники (Пикассо, Архипенко) ломали форму, показывая объект с разных сторон. </a:t>
            </a:r>
          </a:p>
          <a:p>
            <a:pPr lvl="1" algn="just"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скульптуры и картины часто были похожи — они собирались из плоскостей и объемов.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620B7-AC45-4B71-8230-7E465193A867}"/>
              </a:ext>
            </a:extLst>
          </p:cNvPr>
          <p:cNvSpPr txBox="1"/>
          <p:nvPr/>
        </p:nvSpPr>
        <p:spPr>
          <a:xfrm>
            <a:off x="5380816" y="6211669"/>
            <a:ext cx="70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Пабло Пикассо –испанский художник и скульптор</a:t>
            </a:r>
          </a:p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1881-1973</a:t>
            </a:r>
          </a:p>
        </p:txBody>
      </p:sp>
    </p:spTree>
    <p:extLst>
      <p:ext uri="{BB962C8B-B14F-4D97-AF65-F5344CB8AC3E}">
        <p14:creationId xmlns:p14="http://schemas.microsoft.com/office/powerpoint/2010/main" val="253189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638917-7CFD-4E9D-A63E-6396B9D8CD80}"/>
              </a:ext>
            </a:extLst>
          </p:cNvPr>
          <p:cNvSpPr txBox="1"/>
          <p:nvPr/>
        </p:nvSpPr>
        <p:spPr>
          <a:xfrm>
            <a:off x="457200" y="755306"/>
            <a:ext cx="11277600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 современного художника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39334-327F-4158-996D-238DE1160EC0}"/>
              </a:ext>
            </a:extLst>
          </p:cNvPr>
          <p:cNvSpPr txBox="1"/>
          <p:nvPr/>
        </p:nvSpPr>
        <p:spPr>
          <a:xfrm>
            <a:off x="385157" y="1444568"/>
            <a:ext cx="6715760" cy="54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чего же, сделаны эти картины?</a:t>
            </a:r>
          </a:p>
          <a:p>
            <a:pPr lvl="1">
              <a:lnSpc>
                <a:spcPts val="2100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endParaRPr lang="ru-RU" b="1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холст на подрамнике, деревянная или ДВП-панель.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материал: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специальная декоративная штукатурка или текстурная паста (например, от бренда «</a:t>
            </a:r>
            <a:r>
              <a:rPr lang="ru-RU" sz="2000" dirty="0" err="1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Evgenia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Ermilova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 Она пластичная, хорошо держит форму и не трескается.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инструмент: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мастихин! Это не кисть, а лопаточка с гибким лезвием. Разные формы и размеры мастихинов создают разные элементы: от мелких прожилок до крупных лепестков.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палитра для смешивания, акриловые краски для тонировки, салфетки.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i="1" dirty="0">
              <a:solidFill>
                <a:srgbClr val="0F111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i="1" dirty="0">
              <a:solidFill>
                <a:srgbClr val="0F111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i="1" dirty="0">
              <a:solidFill>
                <a:srgbClr val="0F111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2D76C7-602D-4774-AAC2-AD158F46F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80" y="1513840"/>
            <a:ext cx="4389120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37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5E3772-9369-457C-8AE9-19455CACDDFD}"/>
              </a:ext>
            </a:extLst>
          </p:cNvPr>
          <p:cNvSpPr txBox="1"/>
          <p:nvPr/>
        </p:nvSpPr>
        <p:spPr>
          <a:xfrm>
            <a:off x="782320" y="416560"/>
            <a:ext cx="9966960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создания: от идеи к объемной картине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B89-3152-4C29-90FD-DD72444E0C3D}"/>
              </a:ext>
            </a:extLst>
          </p:cNvPr>
          <p:cNvSpPr txBox="1"/>
          <p:nvPr/>
        </p:nvSpPr>
        <p:spPr>
          <a:xfrm>
            <a:off x="267443" y="816028"/>
            <a:ext cx="7199218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i="1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это работает? 5 ключевых шагов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857B6-512C-40E7-AC71-8A75C95B6C83}"/>
              </a:ext>
            </a:extLst>
          </p:cNvPr>
          <p:cNvSpPr txBox="1"/>
          <p:nvPr/>
        </p:nvSpPr>
        <p:spPr>
          <a:xfrm>
            <a:off x="294639" y="1640767"/>
            <a:ext cx="6904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0"/>
              </a:spcAft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Замысел и эскиз.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Художник решает, что будет изображать (цветы, пейзаж, абстракцию).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объема.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Мастихином на основу наносится паста, формируются основные объемные элементы (лепестки, волны, фигуры).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Детализация.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Создается фактура, прожилки, мелкие части. Паста очень податлива — ошибку можно легко исправить.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Сушка.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Картина оставляется для полного высыхания. Объем затвердевает.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Живопись.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После высыхания объем грунтуется и раскрашивается акриловыми красками, чтобы подчеркнуть свет, тень и сделать изображение реалистичным.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54F647-018A-4467-AFD5-24721A26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10"/>
          <a:stretch/>
        </p:blipFill>
        <p:spPr>
          <a:xfrm>
            <a:off x="7466661" y="816028"/>
            <a:ext cx="2206574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716B4-2B72-4CCE-BB4C-11B75C0C12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356" y="3815109"/>
            <a:ext cx="2172005" cy="287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EB7081-4DC9-41BD-BA97-253D736E65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355" y="985602"/>
            <a:ext cx="2172006" cy="261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1EBB9F-0DA9-4C78-B311-05AD804793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015" y="3768028"/>
            <a:ext cx="1671866" cy="296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99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1D5004-8FE6-455C-AFEE-50568C3CB6D6}"/>
              </a:ext>
            </a:extLst>
          </p:cNvPr>
          <p:cNvSpPr txBox="1"/>
          <p:nvPr/>
        </p:nvSpPr>
        <p:spPr>
          <a:xfrm>
            <a:off x="679084" y="502892"/>
            <a:ext cx="10149840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применяется? Не только картины!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D8A08-389C-4AD7-A59C-AB15CA1E4A97}"/>
              </a:ext>
            </a:extLst>
          </p:cNvPr>
          <p:cNvSpPr txBox="1"/>
          <p:nvPr/>
        </p:nvSpPr>
        <p:spPr>
          <a:xfrm>
            <a:off x="489751" y="1043185"/>
            <a:ext cx="7146083" cy="37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Скульптурная живопись вокруг нас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C1E1C-38FA-455D-9A95-73791016F600}"/>
              </a:ext>
            </a:extLst>
          </p:cNvPr>
          <p:cNvSpPr txBox="1"/>
          <p:nvPr/>
        </p:nvSpPr>
        <p:spPr>
          <a:xfrm>
            <a:off x="94211" y="1462128"/>
            <a:ext cx="8117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Картины и панно: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для украшения интерьера. Самый популярный сюжет — цветы, так как техника идеально передает их нежность и объем.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Декор предметов: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можно украсить шкатулку, вазу, рамку для фото, свечу, создав на них объемный рисунок.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Авторская бижутерия: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создание миниатюрных объемных цветов для серег, брошей, кулонов.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Кондитерское искусство: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техника используется для лепки реалистичных съедобных цветов из мастики для украшения тортов.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5FF912-1BEF-4441-876A-36DEC2A4A5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11" y="4601430"/>
            <a:ext cx="2124297" cy="212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E88143-F440-4B3D-8DB4-4CA2DFA406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716" y="902360"/>
            <a:ext cx="3103805" cy="550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798A99-93D2-4333-9675-5813F49D58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424" y="4660452"/>
            <a:ext cx="2124297" cy="212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FFA8DF-C1F9-416B-8872-C78EB06205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532" y="4675048"/>
            <a:ext cx="1682520" cy="210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89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334</Words>
  <Application>Microsoft Office PowerPoint</Application>
  <PresentationFormat>Широкоэкранный</PresentationFormat>
  <Paragraphs>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53</cp:revision>
  <dcterms:created xsi:type="dcterms:W3CDTF">2026-01-11T10:10:50Z</dcterms:created>
  <dcterms:modified xsi:type="dcterms:W3CDTF">2026-01-15T06:27:31Z</dcterms:modified>
</cp:coreProperties>
</file>