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836127360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65AC6-C6D2-429B-A9AF-4A9E4922731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393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66021-CD4A-4106-B1D5-37A0F4CE6A7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6487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E9E49-3E32-44E7-B4BA-8FF76A4977F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1360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314E53-B051-4296-8293-F3175452771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959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793C3-23C1-4627-B652-2DF382650DF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9903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7625A-4A36-42C0-A6CE-8A0F0022632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1342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C4EE3-CA8A-4F29-A42F-94F1D63A24B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6648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59E31A-D264-44BA-995E-6A167D1B420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0355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5E6FF-FB07-484C-88E1-8B24FF36D7F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543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D82B7-B0B0-4D9D-B987-0BB583A9A13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1876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2B0FDE-F10C-4668-8329-8D15317912C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5367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fld id="{56ECDB00-5AC9-4C8B-9844-4867D9BFBB3C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371612160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11188" y="1171575"/>
            <a:ext cx="8204200" cy="1184275"/>
          </a:xfrm>
        </p:spPr>
        <p:txBody>
          <a:bodyPr anchor="ctr"/>
          <a:lstStyle/>
          <a:p>
            <a:pPr algn="r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altLang="ru-RU" sz="2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br>
              <a:rPr lang="ru-RU" altLang="ru-RU" sz="2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декоративно-прикладному творчеству </a:t>
            </a:r>
            <a:r>
              <a:rPr lang="ru-RU" altLang="ru-RU" sz="40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«Бантик»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92275" y="6165850"/>
            <a:ext cx="6400800" cy="4318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3076" name="Rectangle 2"/>
          <p:cNvSpPr txBox="1">
            <a:spLocks noChangeArrowheads="1"/>
          </p:cNvSpPr>
          <p:nvPr/>
        </p:nvSpPr>
        <p:spPr bwMode="auto">
          <a:xfrm>
            <a:off x="292100" y="327025"/>
            <a:ext cx="878522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1400"/>
              <a:t>Муниципальное бюджетное учреждение дополнительного образования </a:t>
            </a:r>
            <a:br>
              <a:rPr lang="ru-RU" altLang="ru-RU" sz="1400"/>
            </a:br>
            <a:r>
              <a:rPr lang="ru-RU" altLang="ru-RU" sz="1400"/>
              <a:t>«Центр внешкольной работы»</a:t>
            </a:r>
          </a:p>
        </p:txBody>
      </p:sp>
      <p:pic>
        <p:nvPicPr>
          <p:cNvPr id="3077" name="Picture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2355850"/>
            <a:ext cx="3046413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67175" y="2901950"/>
            <a:ext cx="501015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Для учащихся 1-2 года обучения</a:t>
            </a:r>
            <a:b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по дополнительной общеразвивающей программе</a:t>
            </a:r>
            <a:b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 «Славянский узор»</a:t>
            </a:r>
            <a:b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Возраст 8-14 лет</a:t>
            </a:r>
            <a:b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endParaRPr lang="ru-RU" altLang="ru-RU" sz="1600" dirty="0">
              <a:solidFill>
                <a:srgbClr val="000000"/>
              </a:solidFill>
              <a:latin typeface="Arial"/>
              <a:ea typeface="+mj-ea"/>
              <a:cs typeface="Arial" panose="020B0604020202020204" pitchFamily="34" charset="0"/>
            </a:endParaRPr>
          </a:p>
          <a:p>
            <a:pPr algn="r"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/>
                <a:ea typeface="+mj-ea"/>
                <a:cs typeface="Arial" panose="020B0604020202020204" pitchFamily="34" charset="0"/>
              </a:rPr>
              <a:t>Федорова Татьяна Гавриловна</a:t>
            </a:r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549275"/>
            <a:ext cx="6337300" cy="5413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dirty="0">
                <a:solidFill>
                  <a:schemeClr val="tx1"/>
                </a:solidFill>
                <a:latin typeface="+mn-lt"/>
              </a:rPr>
              <a:t>Дорогие мои рукодельницы!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60525"/>
            <a:ext cx="4691062" cy="33416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/>
              <a:t>Мы познакомились с возможностями сочетания цветов в вязании.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/>
              <a:t>Применяя полученные знания по контрастным и сближенным цветам, попробуем связать полотно поворотными рядами крючком для украшение «Бантик».</a:t>
            </a:r>
          </a:p>
        </p:txBody>
      </p:sp>
      <p:pic>
        <p:nvPicPr>
          <p:cNvPr id="4100" name="Рисунок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40388" y="1858963"/>
            <a:ext cx="304800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1403350" y="620713"/>
            <a:ext cx="6337300" cy="5762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dirty="0">
                <a:solidFill>
                  <a:schemeClr val="accent2"/>
                </a:solidFill>
                <a:latin typeface="+mn-lt"/>
              </a:rPr>
              <a:t>Повторим определения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3197225"/>
          </a:xfrm>
        </p:spPr>
        <p:txBody>
          <a:bodyPr/>
          <a:lstStyle/>
          <a:p>
            <a:pPr eaLnBrk="1" hangingPunct="1"/>
            <a:r>
              <a:rPr lang="ru-RU" altLang="ru-RU" sz="2600" smtClean="0"/>
              <a:t>Контрастные цвета – это противоположные цвета в цветовом круге.</a:t>
            </a:r>
          </a:p>
          <a:p>
            <a:pPr eaLnBrk="1" hangingPunct="1"/>
            <a:endParaRPr lang="ru-RU" altLang="ru-RU" sz="2600" smtClean="0"/>
          </a:p>
          <a:p>
            <a:pPr eaLnBrk="1" hangingPunct="1"/>
            <a:r>
              <a:rPr lang="ru-RU" altLang="ru-RU" sz="2600" smtClean="0"/>
              <a:t>У нас красный и зелёный цвета </a:t>
            </a: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600200"/>
            <a:ext cx="4040187" cy="3413125"/>
          </a:xfrm>
        </p:spPr>
        <p:txBody>
          <a:bodyPr/>
          <a:lstStyle/>
          <a:p>
            <a:pPr eaLnBrk="1" hangingPunct="1"/>
            <a:r>
              <a:rPr lang="ru-RU" altLang="ru-RU" sz="2600" smtClean="0"/>
              <a:t>Сближенные цвета – это цвета находящиеся, рядом друг с другом в цветовом круге.</a:t>
            </a:r>
          </a:p>
          <a:p>
            <a:pPr eaLnBrk="1" hangingPunct="1"/>
            <a:endParaRPr lang="ru-RU" altLang="ru-RU" sz="2600" smtClean="0"/>
          </a:p>
          <a:p>
            <a:pPr eaLnBrk="1" hangingPunct="1"/>
            <a:r>
              <a:rPr lang="ru-RU" altLang="ru-RU" sz="2600" smtClean="0"/>
              <a:t>У нас это жёлтый и оранжевый.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1692275" y="542925"/>
            <a:ext cx="5329238" cy="5746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dirty="0">
                <a:solidFill>
                  <a:schemeClr val="accent2"/>
                </a:solidFill>
                <a:latin typeface="+mn-lt"/>
              </a:rPr>
              <a:t>Начинаем вязать полотно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484313"/>
            <a:ext cx="4040187" cy="351631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600" smtClean="0"/>
              <a:t>Берём пряжу любого цвета и крючок.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600" smtClean="0"/>
              <a:t>Провязываем воздушными петлями цепочку из 20-25 петель.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600" smtClean="0"/>
              <a:t>Поворачиваем вязание.</a:t>
            </a:r>
          </a:p>
        </p:txBody>
      </p:sp>
      <p:pic>
        <p:nvPicPr>
          <p:cNvPr id="6148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2725" y="1484313"/>
            <a:ext cx="2747963" cy="4103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460375"/>
            <a:ext cx="5976937" cy="7413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dirty="0">
                <a:solidFill>
                  <a:schemeClr val="accent2"/>
                </a:solidFill>
                <a:latin typeface="+mn-lt"/>
              </a:rPr>
              <a:t>Продолжаем вязать полотно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330325"/>
            <a:ext cx="4040188" cy="3898900"/>
          </a:xfrm>
        </p:spPr>
        <p:txBody>
          <a:bodyPr/>
          <a:lstStyle/>
          <a:p>
            <a:pPr eaLnBrk="1" hangingPunct="1"/>
            <a:r>
              <a:rPr lang="ru-RU" altLang="ru-RU" sz="2600" smtClean="0"/>
              <a:t>Берём нить другого цвета: красную -контрастную зелёной, желтую - сближенную оранжевой.</a:t>
            </a:r>
          </a:p>
          <a:p>
            <a:pPr eaLnBrk="1" hangingPunct="1"/>
            <a:r>
              <a:rPr lang="ru-RU" altLang="ru-RU" sz="2600" smtClean="0"/>
              <a:t>Делаем воздушную петлю и вяжем один столбик без накида в каждую петлю</a:t>
            </a:r>
          </a:p>
        </p:txBody>
      </p:sp>
      <p:pic>
        <p:nvPicPr>
          <p:cNvPr id="7172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625" y="1330325"/>
            <a:ext cx="2592388" cy="4325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1525588" y="484188"/>
            <a:ext cx="6164262" cy="557212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chemeClr val="accent2"/>
                </a:solidFill>
                <a:latin typeface="+mn-lt"/>
              </a:rPr>
              <a:t>Заканчиваем вязание полотна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271588"/>
            <a:ext cx="4040188" cy="4530725"/>
          </a:xfrm>
        </p:spPr>
        <p:txBody>
          <a:bodyPr/>
          <a:lstStyle/>
          <a:p>
            <a:pPr eaLnBrk="1" hangingPunct="1"/>
            <a:r>
              <a:rPr lang="ru-RU" altLang="ru-RU" sz="2600" smtClean="0"/>
              <a:t>Меняем нить на предыдущую.</a:t>
            </a:r>
          </a:p>
          <a:p>
            <a:pPr eaLnBrk="1" hangingPunct="1"/>
            <a:r>
              <a:rPr lang="ru-RU" altLang="ru-RU" sz="2600" smtClean="0"/>
              <a:t>Вяжем в обратном направлении один столбик без накида в каждую петлю.</a:t>
            </a:r>
          </a:p>
          <a:p>
            <a:pPr eaLnBrk="1" hangingPunct="1"/>
            <a:r>
              <a:rPr lang="ru-RU" altLang="ru-RU" sz="2600" smtClean="0"/>
              <a:t>Закрываем последнюю петлю.</a:t>
            </a:r>
          </a:p>
          <a:p>
            <a:pPr eaLnBrk="1" hangingPunct="1"/>
            <a:endParaRPr lang="ru-RU" altLang="ru-RU" sz="2600" smtClean="0"/>
          </a:p>
        </p:txBody>
      </p:sp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5600" y="1387475"/>
            <a:ext cx="2646363" cy="4298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1403350" y="449263"/>
            <a:ext cx="6337300" cy="5651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dirty="0">
                <a:solidFill>
                  <a:schemeClr val="accent2"/>
                </a:solidFill>
                <a:latin typeface="+mn-lt"/>
              </a:rPr>
              <a:t>Формируем полотно в изделие</a:t>
            </a: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55638" y="1347788"/>
            <a:ext cx="4040187" cy="45307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600" smtClean="0"/>
              <a:t>Готовую полоску складываем пополам и скрепляем концы.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600" smtClean="0"/>
              <a:t>Раскрываем круг и складываем так, чтобы соединение было посредине.</a:t>
            </a:r>
          </a:p>
        </p:txBody>
      </p:sp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363" y="1412875"/>
            <a:ext cx="3402012" cy="4235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50875"/>
            <a:ext cx="8229600" cy="558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dirty="0">
                <a:solidFill>
                  <a:schemeClr val="accent2"/>
                </a:solidFill>
                <a:latin typeface="+mn-lt"/>
              </a:rPr>
              <a:t>Оформляем полотно в изделие «Бантик»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11175" y="1657350"/>
            <a:ext cx="4040188" cy="4530725"/>
          </a:xfrm>
        </p:spPr>
        <p:txBody>
          <a:bodyPr/>
          <a:lstStyle/>
          <a:p>
            <a:pPr eaLnBrk="1" hangingPunct="1"/>
            <a:r>
              <a:rPr lang="ru-RU" altLang="ru-RU" sz="2600" smtClean="0"/>
              <a:t>Концами нитей перемотать серединку и завязать их.</a:t>
            </a:r>
          </a:p>
          <a:p>
            <a:pPr eaLnBrk="1" hangingPunct="1"/>
            <a:r>
              <a:rPr lang="ru-RU" altLang="ru-RU" sz="2600" smtClean="0"/>
              <a:t>Можно провязать 5-7 воздушных петель и этой цепочкой перемотать серединку.</a:t>
            </a:r>
          </a:p>
          <a:p>
            <a:pPr eaLnBrk="1" hangingPunct="1"/>
            <a:r>
              <a:rPr lang="ru-RU" altLang="ru-RU" sz="2600" smtClean="0"/>
              <a:t>Бантик готов!</a:t>
            </a:r>
          </a:p>
        </p:txBody>
      </p:sp>
      <p:pic>
        <p:nvPicPr>
          <p:cNvPr id="10244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2013" y="1527175"/>
            <a:ext cx="3956050" cy="3803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775" y="549275"/>
            <a:ext cx="3970338" cy="5746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dirty="0">
                <a:solidFill>
                  <a:schemeClr val="accent2"/>
                </a:solidFill>
                <a:latin typeface="+mn-lt"/>
              </a:rPr>
              <a:t>Задание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013" y="1327150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2800" smtClean="0"/>
              <a:t>Свяжите образец по моим рекомендациям, используя сближенные или контрастные цвета.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2800" smtClean="0"/>
              <a:t>Попробуйте другие сочетания цветов – это пригодится для ваших будущих изделий.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2800" smtClean="0"/>
              <a:t>Бантик можно пришить к резинке для волос или одежде.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800" i="1" smtClean="0"/>
              <a:t>Жду  фотографии ваших работ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257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Garamond</vt:lpstr>
      <vt:lpstr>Wingdings</vt:lpstr>
      <vt:lpstr>Calibri</vt:lpstr>
      <vt:lpstr>Край</vt:lpstr>
      <vt:lpstr>Задание  по декоративно-прикладному творчеству «Бантик»</vt:lpstr>
      <vt:lpstr>Дорогие мои рукодельницы!</vt:lpstr>
      <vt:lpstr>Повторим определения</vt:lpstr>
      <vt:lpstr>Начинаем вязать полотно</vt:lpstr>
      <vt:lpstr>Продолжаем вязать полотно</vt:lpstr>
      <vt:lpstr>Заканчиваем вязание полотна</vt:lpstr>
      <vt:lpstr>Формируем полотно в изделие</vt:lpstr>
      <vt:lpstr>Оформляем полотно в изделие «Бантик»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7</cp:revision>
  <dcterms:created xsi:type="dcterms:W3CDTF">2026-01-16T23:55:53Z</dcterms:created>
  <dcterms:modified xsi:type="dcterms:W3CDTF">2026-01-17T09:03:24Z</dcterms:modified>
</cp:coreProperties>
</file>