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82" r:id="rId2"/>
    <p:sldId id="288" r:id="rId3"/>
    <p:sldId id="292" r:id="rId4"/>
    <p:sldId id="295" r:id="rId5"/>
    <p:sldId id="296" r:id="rId6"/>
    <p:sldId id="294" r:id="rId7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9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09" d="100"/>
          <a:sy n="109" d="100"/>
        </p:scale>
        <p:origin x="1680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31 w 717"/>
                <a:gd name="T1" fmla="*/ 845 h 845"/>
                <a:gd name="T2" fmla="*/ 731 w 717"/>
                <a:gd name="T3" fmla="*/ 821 h 845"/>
                <a:gd name="T4" fmla="*/ 588 w 717"/>
                <a:gd name="T5" fmla="*/ 605 h 845"/>
                <a:gd name="T6" fmla="*/ 413 w 717"/>
                <a:gd name="T7" fmla="*/ 396 h 845"/>
                <a:gd name="T8" fmla="*/ 228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6 w 717"/>
                <a:gd name="T15" fmla="*/ 198 h 845"/>
                <a:gd name="T16" fmla="*/ 407 w 717"/>
                <a:gd name="T17" fmla="*/ 408 h 845"/>
                <a:gd name="T18" fmla="*/ 582 w 717"/>
                <a:gd name="T19" fmla="*/ 623 h 845"/>
                <a:gd name="T20" fmla="*/ 731 w 717"/>
                <a:gd name="T21" fmla="*/ 845 h 845"/>
                <a:gd name="T22" fmla="*/ 731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4 w 407"/>
                <a:gd name="T1" fmla="*/ 414 h 414"/>
                <a:gd name="T2" fmla="*/ 414 w 407"/>
                <a:gd name="T3" fmla="*/ 396 h 414"/>
                <a:gd name="T4" fmla="*/ 229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23 w 407"/>
                <a:gd name="T13" fmla="*/ 204 h 414"/>
                <a:gd name="T14" fmla="*/ 414 w 407"/>
                <a:gd name="T15" fmla="*/ 414 h 414"/>
                <a:gd name="T16" fmla="*/ 414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600 w 586"/>
                <a:gd name="T1" fmla="*/ 0 h 599"/>
                <a:gd name="T2" fmla="*/ 582 w 586"/>
                <a:gd name="T3" fmla="*/ 0 h 599"/>
                <a:gd name="T4" fmla="*/ 414 w 586"/>
                <a:gd name="T5" fmla="*/ 132 h 599"/>
                <a:gd name="T6" fmla="*/ 264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4 w 586"/>
                <a:gd name="T17" fmla="*/ 282 h 599"/>
                <a:gd name="T18" fmla="*/ 420 w 586"/>
                <a:gd name="T19" fmla="*/ 138 h 599"/>
                <a:gd name="T20" fmla="*/ 600 w 586"/>
                <a:gd name="T21" fmla="*/ 0 h 599"/>
                <a:gd name="T22" fmla="*/ 600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6 w 269"/>
                <a:gd name="T1" fmla="*/ 0 h 252"/>
                <a:gd name="T2" fmla="*/ 258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6 w 269"/>
                <a:gd name="T15" fmla="*/ 0 h 252"/>
                <a:gd name="T16" fmla="*/ 276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0695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ru-RU" altLang="ru-RU" noProof="0"/>
              <a:t>Образец заголовка</a:t>
            </a:r>
          </a:p>
        </p:txBody>
      </p:sp>
      <p:sp>
        <p:nvSpPr>
          <p:cNvPr id="70696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/>
              <a:t>Образец подзаголовка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EFB9D-AF4F-4057-A7A9-37A07BAB04F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1098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48994-73F5-4193-B6ED-0922AE45CE3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422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1B6A1-2C70-4366-80FE-DA46DBA7571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08930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3B204-5FD2-4251-BF87-C65DE548D9B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94457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73E2B-A969-4C98-BC8E-F627718E41D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62897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078BB-BE92-4037-9F1E-19D73DEF225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23658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58004-19DD-43B2-82F4-CB1AD581E64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3032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5A064-309E-4183-A2EF-ACF6B4E9FD1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3229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D2DFA-359E-4DA5-B489-48CC1AFA796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32364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27F5E-C342-427A-A834-5CD5EC7D444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14310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96E61-67D0-4232-992C-0F7D6992761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4969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28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6963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3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3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69639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0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1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2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3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4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5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6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7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8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49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50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  <p:sp>
            <p:nvSpPr>
              <p:cNvPr id="69651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ru-RU"/>
              </a:p>
            </p:txBody>
          </p:sp>
        </p:grpSp>
        <p:sp>
          <p:nvSpPr>
            <p:cNvPr id="69652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53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9654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3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31 w 717"/>
                <a:gd name="T1" fmla="*/ 845 h 845"/>
                <a:gd name="T2" fmla="*/ 731 w 717"/>
                <a:gd name="T3" fmla="*/ 821 h 845"/>
                <a:gd name="T4" fmla="*/ 588 w 717"/>
                <a:gd name="T5" fmla="*/ 605 h 845"/>
                <a:gd name="T6" fmla="*/ 413 w 717"/>
                <a:gd name="T7" fmla="*/ 396 h 845"/>
                <a:gd name="T8" fmla="*/ 228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6 w 717"/>
                <a:gd name="T15" fmla="*/ 198 h 845"/>
                <a:gd name="T16" fmla="*/ 407 w 717"/>
                <a:gd name="T17" fmla="*/ 408 h 845"/>
                <a:gd name="T18" fmla="*/ 582 w 717"/>
                <a:gd name="T19" fmla="*/ 623 h 845"/>
                <a:gd name="T20" fmla="*/ 731 w 717"/>
                <a:gd name="T21" fmla="*/ 845 h 845"/>
                <a:gd name="T22" fmla="*/ 731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4 w 407"/>
                <a:gd name="T1" fmla="*/ 414 h 414"/>
                <a:gd name="T2" fmla="*/ 414 w 407"/>
                <a:gd name="T3" fmla="*/ 396 h 414"/>
                <a:gd name="T4" fmla="*/ 229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23 w 407"/>
                <a:gd name="T13" fmla="*/ 204 h 414"/>
                <a:gd name="T14" fmla="*/ 414 w 407"/>
                <a:gd name="T15" fmla="*/ 414 h 414"/>
                <a:gd name="T16" fmla="*/ 414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57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4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600 w 586"/>
                <a:gd name="T1" fmla="*/ 0 h 599"/>
                <a:gd name="T2" fmla="*/ 582 w 586"/>
                <a:gd name="T3" fmla="*/ 0 h 599"/>
                <a:gd name="T4" fmla="*/ 414 w 586"/>
                <a:gd name="T5" fmla="*/ 132 h 599"/>
                <a:gd name="T6" fmla="*/ 264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4 w 586"/>
                <a:gd name="T17" fmla="*/ 282 h 599"/>
                <a:gd name="T18" fmla="*/ 420 w 586"/>
                <a:gd name="T19" fmla="*/ 138 h 599"/>
                <a:gd name="T20" fmla="*/ 600 w 586"/>
                <a:gd name="T21" fmla="*/ 0 h 599"/>
                <a:gd name="T22" fmla="*/ 600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6 w 269"/>
                <a:gd name="T1" fmla="*/ 0 h 252"/>
                <a:gd name="T2" fmla="*/ 258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6 w 269"/>
                <a:gd name="T15" fmla="*/ 0 h 252"/>
                <a:gd name="T16" fmla="*/ 276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5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48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9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9671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69672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9673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9674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0390220-5839-4FEF-99CF-3A34D26BC87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967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58775" y="0"/>
            <a:ext cx="8785225" cy="908050"/>
          </a:xfrm>
        </p:spPr>
        <p:txBody>
          <a:bodyPr anchor="b" anchorCtr="0"/>
          <a:lstStyle/>
          <a:p>
            <a:pPr eaLnBrk="1" hangingPunct="1">
              <a:defRPr/>
            </a:pPr>
            <a:r>
              <a:rPr lang="ru-RU" altLang="ru-RU" sz="14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  <a:br>
              <a:rPr lang="ru-RU" altLang="ru-RU" sz="14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14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4067944" y="2852936"/>
            <a:ext cx="4931544" cy="1944216"/>
          </a:xfrm>
        </p:spPr>
        <p:txBody>
          <a:bodyPr/>
          <a:lstStyle/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18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Для учащихся 1 года обучения</a:t>
            </a:r>
          </a:p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18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 дополнительной общеобразовательной программе «Лейся, русская песня»</a:t>
            </a:r>
          </a:p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18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Возраст 7-13 лет</a:t>
            </a:r>
          </a:p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endParaRPr lang="ru-RU" altLang="ru-RU" sz="1800" i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 eaLnBrk="1" hangingPunct="1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1800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 Иванова Ярослава Борисовна</a:t>
            </a:r>
          </a:p>
          <a:p>
            <a:pPr marL="0" indent="0" algn="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2000" dirty="0">
              <a:effectLst/>
            </a:endParaRPr>
          </a:p>
        </p:txBody>
      </p:sp>
      <p:sp>
        <p:nvSpPr>
          <p:cNvPr id="10242" name="AutoShape 2" descr="Артист-вокалист народного коллектива - описание профе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Артист-вокалист народного коллектива - описание профе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6" name="Picture 2" descr="C:\Users\user\Downloads\наролды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0375" y="2557653"/>
            <a:ext cx="3158728" cy="3158728"/>
          </a:xfrm>
          <a:prstGeom prst="rect">
            <a:avLst/>
          </a:prstGeom>
          <a:noFill/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6B03860-0E63-4FA1-BB7D-EEE3097C8B87}"/>
              </a:ext>
            </a:extLst>
          </p:cNvPr>
          <p:cNvSpPr txBox="1"/>
          <p:nvPr/>
        </p:nvSpPr>
        <p:spPr>
          <a:xfrm>
            <a:off x="2339752" y="6162435"/>
            <a:ext cx="4576762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altLang="ru-RU" sz="1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г. Петропавловск-Камчатский</a:t>
            </a:r>
          </a:p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altLang="ru-RU" sz="14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2026 г.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4411B2A-02E9-4DF0-9021-EF09F6166D7D}"/>
              </a:ext>
            </a:extLst>
          </p:cNvPr>
          <p:cNvSpPr txBox="1"/>
          <p:nvPr/>
        </p:nvSpPr>
        <p:spPr>
          <a:xfrm>
            <a:off x="755576" y="1298886"/>
            <a:ext cx="7344816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altLang="ru-RU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Задание </a:t>
            </a:r>
          </a:p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altLang="ru-RU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«Виды календарных народных песен»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40169" y="1052736"/>
            <a:ext cx="8263661" cy="3286718"/>
          </a:xfrm>
        </p:spPr>
        <p:txBody>
          <a:bodyPr anchor="t"/>
          <a:lstStyle/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Сегодня я расскажу вам о некоторых видах календарных обрядовых народных песен.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Календарно-обрядовые песни — это народные песни, которые исполнялись во время определённых праздников и обрядов, связанных с природными циклами и христианскими традициями.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 ним относятся колядки, масленичные, весенние, летние и осенние песни.</a:t>
            </a:r>
          </a:p>
          <a:p>
            <a:pPr marL="0" indent="0" algn="just" eaLnBrk="1" hangingPunct="1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 всех этих песен есть общие и свои особенные черты.</a:t>
            </a:r>
          </a:p>
        </p:txBody>
      </p:sp>
      <p:pic>
        <p:nvPicPr>
          <p:cNvPr id="3074" name="Picture 2" descr="C:\Users\user\Downloads\лл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83767" y="4077072"/>
            <a:ext cx="4176464" cy="2508993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D9FA304-3E4B-4C6F-B0F6-EAAC5176C09D}"/>
              </a:ext>
            </a:extLst>
          </p:cNvPr>
          <p:cNvSpPr txBox="1"/>
          <p:nvPr/>
        </p:nvSpPr>
        <p:spPr>
          <a:xfrm>
            <a:off x="1835696" y="332656"/>
            <a:ext cx="57606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altLang="ru-RU" sz="28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Здравствуйте,</a:t>
            </a:r>
            <a:r>
              <a:rPr kumimoji="0" lang="ru-RU" altLang="ru-RU" sz="28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altLang="ru-RU" sz="28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дорогие ребята!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357166"/>
            <a:ext cx="8712968" cy="609621"/>
          </a:xfrm>
        </p:spPr>
        <p:txBody>
          <a:bodyPr/>
          <a:lstStyle/>
          <a:p>
            <a:pPr marL="0" lvl="0" indent="0" algn="ctr">
              <a:spcBef>
                <a:spcPct val="0"/>
              </a:spcBef>
              <a:buClrTx/>
              <a:buSzTx/>
              <a:buNone/>
            </a:pPr>
            <a:r>
              <a:rPr lang="ru-RU" sz="2600" b="1" dirty="0">
                <a:solidFill>
                  <a:schemeClr val="accent1"/>
                </a:solidFill>
                <a:effectLst/>
                <a:latin typeface="Arial"/>
              </a:rPr>
              <a:t>Общие особенности календарно-обрядовых песен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714356"/>
            <a:ext cx="8194405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1052736"/>
            <a:ext cx="8568952" cy="4924425"/>
          </a:xfrm>
          <a:prstGeom prst="rect">
            <a:avLst/>
          </a:prstGeom>
        </p:spPr>
        <p:txBody>
          <a:bodyPr wrap="square" anchor="ctr" anchorCtr="1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2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Исполнялись обязательно в определённое время года или на конкретный праздник.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2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Связаны с народными обычаями, обрядами, надеждами на хороший урожай, здоровье и счастье.</a:t>
            </a:r>
          </a:p>
          <a:p>
            <a:pPr marL="342900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2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Часто исполнялись хором, сопровождались играми, танцами, хороводами, обрядами.</a:t>
            </a:r>
          </a:p>
          <a:p>
            <a:pPr marL="342900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2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В текстах обращаются к силам природы, просят о богатстве, здоровье, удаче.</a:t>
            </a:r>
          </a:p>
          <a:p>
            <a:pPr algn="just">
              <a:spcAft>
                <a:spcPts val="1200"/>
              </a:spcAft>
            </a:pPr>
            <a:r>
              <a:rPr lang="ru-RU" sz="22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В исполнении таких песен пролеживалась некоторая магия, таинственный смысл, ведь в этот момент люди чувствовали гармонию с природой.</a:t>
            </a:r>
          </a:p>
          <a:p>
            <a:pPr algn="just">
              <a:spcAft>
                <a:spcPts val="1200"/>
              </a:spcAft>
            </a:pPr>
            <a:r>
              <a:rPr lang="ru-RU" sz="2200" dirty="0">
                <a:latin typeface="Arial" panose="020B0604020202020204" pitchFamily="34" charset="0"/>
                <a:ea typeface="SimSun" pitchFamily="2" charset="-122"/>
                <a:cs typeface="Arial" panose="020B0604020202020204" pitchFamily="34" charset="0"/>
              </a:rPr>
              <a:t>Рассмотрим несколько видов календарных песен.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16" y="935002"/>
            <a:ext cx="8254486" cy="1080120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Поются на Рождество. Содержат пожелания добра, богатства. Прославление хозяев дома, есть элементы игрового обхода дворов (колядование).</a:t>
            </a:r>
          </a:p>
          <a:p>
            <a:pPr algn="just">
              <a:buNone/>
            </a:pPr>
            <a:endParaRPr lang="ru-RU" sz="2000" dirty="0">
              <a:effectLst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6429388" y="6425515"/>
            <a:ext cx="13398156" cy="441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71415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tella Sans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Stella Sans"/>
                <a:cs typeface="Arial" pitchFamily="34" charset="0"/>
              </a:rPr>
            </a:br>
            <a:endParaRPr kumimoji="0" 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tella Sans"/>
              <a:cs typeface="Arial" pitchFamily="34" charset="0"/>
            </a:endParaRPr>
          </a:p>
        </p:txBody>
      </p:sp>
      <p:pic>
        <p:nvPicPr>
          <p:cNvPr id="4098" name="Picture 2" descr="C:\Users\user\Downloads\коляа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76056" y="2015122"/>
            <a:ext cx="3528392" cy="4342636"/>
          </a:xfrm>
          <a:prstGeom prst="rect">
            <a:avLst/>
          </a:prstGeom>
          <a:noFill/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50C9403-3BE9-445F-BFE6-76296ACDDA84}"/>
              </a:ext>
            </a:extLst>
          </p:cNvPr>
          <p:cNvSpPr txBox="1"/>
          <p:nvPr/>
        </p:nvSpPr>
        <p:spPr>
          <a:xfrm>
            <a:off x="3203848" y="332656"/>
            <a:ext cx="23560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Колядки</a:t>
            </a:r>
            <a:endParaRPr lang="ru-RU" sz="28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8263320-D607-46A5-83D3-69456E450126}"/>
              </a:ext>
            </a:extLst>
          </p:cNvPr>
          <p:cNvSpPr txBox="1"/>
          <p:nvPr/>
        </p:nvSpPr>
        <p:spPr>
          <a:xfrm>
            <a:off x="441925" y="1947366"/>
            <a:ext cx="4027926" cy="44781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Колядки можно разделить на рождественские, которые посвящены Рождеству Христа и на «посевные» (языческие), которые как правило, связаны с языческим культом плодородия, их главное содержание — пожелания урожая и благополучия в новом году.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Колядки являются уникальным культурным явлением, отражающим переход от древних верований к христианской традиции.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5347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0781" y="764704"/>
            <a:ext cx="8460432" cy="2304256"/>
          </a:xfrm>
        </p:spPr>
        <p:txBody>
          <a:bodyPr/>
          <a:lstStyle/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Исполняются на Масленице и относятся к обрядам предвесеннего праздника и  шумным весельем, играми и плясками.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Рассмотрим некоторые особенности масленичных песен: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Саму Масленицу в песнях ругают, высмеивают, призывают возвратиться, называют шуточными человеческими именами.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 последний день Масленицы («прощёное воскресенье») поётся много грустных лирических песен.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" y="404664"/>
            <a:ext cx="8813218" cy="3524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71463" algn="just" eaLnBrk="1" hangingPunct="1"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SzPct val="60000"/>
              <a:defRPr/>
            </a:pPr>
            <a:endParaRPr lang="ru-RU" alt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1" hangingPunct="1">
              <a:spcBef>
                <a:spcPts val="0"/>
              </a:spcBef>
              <a:spcAft>
                <a:spcPts val="1200"/>
              </a:spcAft>
              <a:buClr>
                <a:srgbClr val="FFFFCC"/>
              </a:buClr>
              <a:buSzPct val="60000"/>
              <a:defRPr/>
            </a:pPr>
            <a:endParaRPr lang="ru-RU" altLang="ru-RU" sz="2400" u="sng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/>
            </a:pPr>
            <a:endParaRPr lang="ru-RU" alt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3" name="Picture 3" descr="C:\Users\user\Downloads\пгбь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78993" y="3429000"/>
            <a:ext cx="3563303" cy="2383727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053553C-8860-4B9C-BD2C-9E9CC4EF0CE0}"/>
              </a:ext>
            </a:extLst>
          </p:cNvPr>
          <p:cNvSpPr txBox="1"/>
          <p:nvPr/>
        </p:nvSpPr>
        <p:spPr>
          <a:xfrm>
            <a:off x="2082510" y="143054"/>
            <a:ext cx="4648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33CCCC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Масленичные песни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C675C3C-8AC9-4F2F-BEB4-7B3FEDAC998C}"/>
              </a:ext>
            </a:extLst>
          </p:cNvPr>
          <p:cNvSpPr txBox="1"/>
          <p:nvPr/>
        </p:nvSpPr>
        <p:spPr>
          <a:xfrm>
            <a:off x="336841" y="3429000"/>
            <a:ext cx="4576762" cy="26314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 песнях пелось об изобилии масла и сыра, якобы заготовлено было так много, что ими умащивали гору для катания на санках. 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В текстах песен могут быть шутки и смешные ситуации, которые отражают особенности Масленицы и её традиций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3852303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8496300" cy="4657150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ru-RU" altLang="ru-RU" sz="2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Запишите, пожалуйста, в рабочую тетрадь, какие календарные обрядовые песни вы запомнили и что показалось вам особенно интересным.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ru-RU" altLang="ru-RU" sz="2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Найдите информацию о нескольких видах календарных песен, которые вас заинтересуют.</a:t>
            </a:r>
          </a:p>
          <a:p>
            <a:pPr marL="0" indent="0" algn="ctr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endParaRPr lang="ru-RU" altLang="ru-RU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ru-RU" altLang="ru-RU" sz="2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Мы обязательно закрепим ваши знания на следующем занятии!</a:t>
            </a:r>
          </a:p>
          <a:p>
            <a:pPr marL="0" indent="0" algn="ctr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endParaRPr lang="ru-RU" altLang="ru-RU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hangingPunct="1"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ru-RU" altLang="ru-RU" sz="25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Желаю успехов в творчестве!</a:t>
            </a:r>
            <a:endParaRPr lang="ru-RU" altLang="ru-RU" sz="2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5E7675-922C-4B47-BD35-083A9BB7ACA5}"/>
              </a:ext>
            </a:extLst>
          </p:cNvPr>
          <p:cNvSpPr txBox="1"/>
          <p:nvPr/>
        </p:nvSpPr>
        <p:spPr>
          <a:xfrm>
            <a:off x="3455876" y="476209"/>
            <a:ext cx="2232248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FF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ru-RU" altLang="ru-RU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Задание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Глобус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978</TotalTime>
  <Words>349</Words>
  <Application>Microsoft Office PowerPoint</Application>
  <PresentationFormat>Экран (4:3)</PresentationFormat>
  <Paragraphs>52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SimSun</vt:lpstr>
      <vt:lpstr>Arial</vt:lpstr>
      <vt:lpstr>Stella Sans</vt:lpstr>
      <vt:lpstr>Verdana</vt:lpstr>
      <vt:lpstr>Wingdings</vt:lpstr>
      <vt:lpstr>Глобус</vt:lpstr>
      <vt:lpstr>Муниципальное бюджетное учреждение дополнительного образования  «Центр внешкольной работы»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Benchman (G)hosts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Евгений</cp:lastModifiedBy>
  <cp:revision>134</cp:revision>
  <dcterms:created xsi:type="dcterms:W3CDTF">2025-03-30T01:04:44Z</dcterms:created>
  <dcterms:modified xsi:type="dcterms:W3CDTF">2026-01-17T09:03:49Z</dcterms:modified>
</cp:coreProperties>
</file>