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76" r:id="rId3"/>
    <p:sldId id="280" r:id="rId4"/>
    <p:sldId id="281" r:id="rId5"/>
    <p:sldId id="282" r:id="rId6"/>
    <p:sldId id="278" r:id="rId7"/>
    <p:sldId id="279" r:id="rId8"/>
    <p:sldId id="27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18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501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969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1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328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130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931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575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126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754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551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248EC-C4D6-456F-A7FF-2DB89E515BA3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607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22330">
              <a:srgbClr val="FDEDE3"/>
            </a:gs>
            <a:gs pos="58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248EC-C4D6-456F-A7FF-2DB89E515BA3}" type="datetimeFigureOut">
              <a:rPr lang="ru-RU" smtClean="0"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68B3E-8563-4F5F-BBD2-2ADB06397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08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3000">
              <a:schemeClr val="accent1">
                <a:lumMod val="20000"/>
                <a:lumOff val="80000"/>
              </a:schemeClr>
            </a:gs>
            <a:gs pos="21000">
              <a:srgbClr val="00B0F0">
                <a:alpha val="98000"/>
              </a:srgbClr>
            </a:gs>
            <a:gs pos="6146">
              <a:srgbClr val="61CAF3"/>
            </a:gs>
            <a:gs pos="0">
              <a:srgbClr val="00B0F0"/>
            </a:gs>
            <a:gs pos="0">
              <a:schemeClr val="accent1">
                <a:lumMod val="20000"/>
                <a:lumOff val="8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C01F11-BE0D-9864-1675-B92054D2FA24}"/>
              </a:ext>
            </a:extLst>
          </p:cNvPr>
          <p:cNvSpPr txBox="1"/>
          <p:nvPr/>
        </p:nvSpPr>
        <p:spPr>
          <a:xfrm>
            <a:off x="1864894" y="168790"/>
            <a:ext cx="86458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600276-6FFD-78DD-E722-CA5CDA3B205C}"/>
              </a:ext>
            </a:extLst>
          </p:cNvPr>
          <p:cNvSpPr txBox="1"/>
          <p:nvPr/>
        </p:nvSpPr>
        <p:spPr>
          <a:xfrm>
            <a:off x="1419726" y="967814"/>
            <a:ext cx="931244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Задание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</a:t>
            </a:r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Танцевальные движения</a:t>
            </a: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ED11A7-C999-490F-C207-D7B932EF181B}"/>
              </a:ext>
            </a:extLst>
          </p:cNvPr>
          <p:cNvSpPr txBox="1"/>
          <p:nvPr/>
        </p:nvSpPr>
        <p:spPr>
          <a:xfrm>
            <a:off x="4887227" y="3276138"/>
            <a:ext cx="680746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Для учащихся 2-3 го года обучения</a:t>
            </a:r>
            <a:b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 дополнительной общеразвивающей </a:t>
            </a:r>
            <a:b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программе «Мир ритмики»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возраст 5-6,5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Гавриш Наталья Дмитриевна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91027A-5167-9E59-D3CE-8E69C33E38F0}"/>
              </a:ext>
            </a:extLst>
          </p:cNvPr>
          <p:cNvSpPr txBox="1"/>
          <p:nvPr/>
        </p:nvSpPr>
        <p:spPr>
          <a:xfrm>
            <a:off x="1773053" y="5980719"/>
            <a:ext cx="86458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Петропавловск-Камчатский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3C2E2B8-90F2-6365-9914-06D1BB28E73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306" y="2547974"/>
            <a:ext cx="3470032" cy="39876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21253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3000">
              <a:schemeClr val="accent1">
                <a:lumMod val="20000"/>
                <a:lumOff val="80000"/>
              </a:schemeClr>
            </a:gs>
            <a:gs pos="21000">
              <a:srgbClr val="00B0F0">
                <a:alpha val="98000"/>
              </a:srgbClr>
            </a:gs>
            <a:gs pos="6146">
              <a:srgbClr val="61CAF3"/>
            </a:gs>
            <a:gs pos="0">
              <a:srgbClr val="00B0F0"/>
            </a:gs>
            <a:gs pos="0">
              <a:schemeClr val="accent1">
                <a:lumMod val="20000"/>
                <a:lumOff val="8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E4506D-0164-C4E4-EACC-C67FFCC68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033600-125B-34F5-D5CA-51EF78CFE47C}"/>
              </a:ext>
            </a:extLst>
          </p:cNvPr>
          <p:cNvSpPr txBox="1"/>
          <p:nvPr/>
        </p:nvSpPr>
        <p:spPr>
          <a:xfrm>
            <a:off x="1913020" y="721176"/>
            <a:ext cx="858814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Здравствуйте, дорогие дети и родители!</a:t>
            </a:r>
            <a:b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42C5A6-3C6E-C5FA-8495-07439DA8E7EC}"/>
              </a:ext>
            </a:extLst>
          </p:cNvPr>
          <p:cNvSpPr txBox="1"/>
          <p:nvPr/>
        </p:nvSpPr>
        <p:spPr>
          <a:xfrm>
            <a:off x="1097279" y="2044005"/>
            <a:ext cx="10462661" cy="26080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Предлагаю сегодня вам вместе с детьми разучить элементы танцевальных движений в русских народных танцах, которые мы будем использовать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дальнейших занятиях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990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3000">
              <a:schemeClr val="accent1">
                <a:lumMod val="20000"/>
                <a:lumOff val="80000"/>
              </a:schemeClr>
            </a:gs>
            <a:gs pos="21000">
              <a:srgbClr val="00B0F0">
                <a:alpha val="98000"/>
              </a:srgbClr>
            </a:gs>
            <a:gs pos="6146">
              <a:srgbClr val="61CAF3"/>
            </a:gs>
            <a:gs pos="0">
              <a:srgbClr val="00B0F0"/>
            </a:gs>
            <a:gs pos="0">
              <a:schemeClr val="accent1">
                <a:lumMod val="20000"/>
                <a:lumOff val="8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46B7D5-EA2E-A9DE-58EC-598A4146E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75DFCE5-A57A-D23C-A419-503C2F92C74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307017" y="272297"/>
            <a:ext cx="2047633" cy="3027884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36F1DD7-B6E7-5D10-F276-258368160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448" y="244520"/>
            <a:ext cx="4435720" cy="952356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«Иванушка»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7089A8E-74E7-C26F-C591-F4FE10715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5448" y="1365318"/>
            <a:ext cx="5409305" cy="1783160"/>
          </a:xfrm>
          <a:solidFill>
            <a:schemeClr val="bg1">
              <a:lumMod val="95000"/>
            </a:schemeClr>
          </a:solidFill>
          <a:effectLst>
            <a:softEdge rad="127000"/>
          </a:effectLst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«Иванушка в присядку танцевал,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Ножки вперёд выставлял.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 – присел, два на пятку.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 – присел, два на пятку»</a:t>
            </a:r>
          </a:p>
        </p:txBody>
      </p:sp>
      <p:sp>
        <p:nvSpPr>
          <p:cNvPr id="5" name="Заголовок 2">
            <a:extLst>
              <a:ext uri="{FF2B5EF4-FFF2-40B4-BE49-F238E27FC236}">
                <a16:creationId xmlns:a16="http://schemas.microsoft.com/office/drawing/2014/main" id="{0E6A36D9-326E-C8DD-36A8-BF5B718DADFF}"/>
              </a:ext>
            </a:extLst>
          </p:cNvPr>
          <p:cNvSpPr txBox="1">
            <a:spLocks/>
          </p:cNvSpPr>
          <p:nvPr/>
        </p:nvSpPr>
        <p:spPr>
          <a:xfrm>
            <a:off x="425448" y="3426893"/>
            <a:ext cx="11469567" cy="3186587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2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Полуприседание с выставлением ноги вперёд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Ладони рук на талии, большие пальцы сзади, остальные – впереди. 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Плечи и локти слегка отведены назад.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 – присели.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Два – выпрямились, выставляя правую ногу вперёд на пятку, носок поднят вверх. 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Левая нога остаётся прямой, корпус чуть окинут назад. 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 – присели.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Два – выпрямились, выставляя левую ногу вперёд на пятку, носок поднят вверх. Правая нога остаётся прямой, корпус чуть откинут назад.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0AA4E3C-B98D-C2E0-C2C5-D59EE3C2E2F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926815" y="272297"/>
            <a:ext cx="2265966" cy="3027884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139937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3000">
              <a:schemeClr val="accent1">
                <a:lumMod val="20000"/>
                <a:lumOff val="80000"/>
              </a:schemeClr>
            </a:gs>
            <a:gs pos="21000">
              <a:srgbClr val="00B0F0">
                <a:alpha val="98000"/>
              </a:srgbClr>
            </a:gs>
            <a:gs pos="6146">
              <a:srgbClr val="61CAF3"/>
            </a:gs>
            <a:gs pos="0">
              <a:srgbClr val="00B0F0"/>
            </a:gs>
            <a:gs pos="0">
              <a:schemeClr val="accent1">
                <a:lumMod val="20000"/>
                <a:lumOff val="8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DF7DD4-57B9-9737-F760-54A12756B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958D979-15A1-2C52-E232-E3456AE3538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825034" y="1276628"/>
            <a:ext cx="2788627" cy="2910758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2" name="Заголовок 2">
            <a:extLst>
              <a:ext uri="{FF2B5EF4-FFF2-40B4-BE49-F238E27FC236}">
                <a16:creationId xmlns:a16="http://schemas.microsoft.com/office/drawing/2014/main" id="{2FFE9FDE-B9A2-84E4-E035-09C3F27666E1}"/>
              </a:ext>
            </a:extLst>
          </p:cNvPr>
          <p:cNvSpPr txBox="1">
            <a:spLocks/>
          </p:cNvSpPr>
          <p:nvPr/>
        </p:nvSpPr>
        <p:spPr>
          <a:xfrm>
            <a:off x="487973" y="336564"/>
            <a:ext cx="7549660" cy="80426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«Топ-топ, топ, топ, топ»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8DB8076-63FF-2906-E44D-37C99E4F5ED4}"/>
              </a:ext>
            </a:extLst>
          </p:cNvPr>
          <p:cNvSpPr txBox="1">
            <a:spLocks/>
          </p:cNvSpPr>
          <p:nvPr/>
        </p:nvSpPr>
        <p:spPr>
          <a:xfrm>
            <a:off x="487973" y="1766919"/>
            <a:ext cx="4883998" cy="1662081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softEdge rad="127000"/>
          </a:effectLst>
        </p:spPr>
        <p:txBody>
          <a:bodyPr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«Дети, танцевать приглашаю,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Весёлую пляску начинаю,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Топ-топ, топ, топ, топ,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Топ-топ, топ, топ, топ»</a:t>
            </a:r>
          </a:p>
          <a:p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5" name="Заголовок 2">
            <a:extLst>
              <a:ext uri="{FF2B5EF4-FFF2-40B4-BE49-F238E27FC236}">
                <a16:creationId xmlns:a16="http://schemas.microsoft.com/office/drawing/2014/main" id="{8B85656E-95CD-3284-B728-7AD7F4A75A34}"/>
              </a:ext>
            </a:extLst>
          </p:cNvPr>
          <p:cNvSpPr txBox="1">
            <a:spLocks/>
          </p:cNvSpPr>
          <p:nvPr/>
        </p:nvSpPr>
        <p:spPr>
          <a:xfrm>
            <a:off x="487973" y="4055087"/>
            <a:ext cx="11469567" cy="2225843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ru-RU" sz="22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Притопы двумя ногами</a:t>
            </a:r>
          </a:p>
          <a:p>
            <a:pPr>
              <a:lnSpc>
                <a:spcPct val="11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Ладони рук на талии, большие пальцы сзади, остальные-впереди.</a:t>
            </a:r>
          </a:p>
          <a:p>
            <a:pPr>
              <a:lnSpc>
                <a:spcPct val="11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Плечи и локти слегка отведены назад.</a:t>
            </a:r>
          </a:p>
          <a:p>
            <a:pPr>
              <a:lnSpc>
                <a:spcPct val="11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Делаем быстрые шажки на месте.</a:t>
            </a:r>
          </a:p>
          <a:p>
            <a:pPr>
              <a:lnSpc>
                <a:spcPct val="11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выполнении притопов колени слегка согнуты, корпус прямой.</a:t>
            </a:r>
          </a:p>
          <a:p>
            <a:pPr>
              <a:lnSpc>
                <a:spcPct val="11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Движение выполняем задорно, весело.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48A20D5-1325-5371-0496-5BF14C05905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096000" y="1280760"/>
            <a:ext cx="2316772" cy="2906626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1218813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3000">
              <a:schemeClr val="accent1">
                <a:lumMod val="20000"/>
                <a:lumOff val="80000"/>
              </a:schemeClr>
            </a:gs>
            <a:gs pos="21000">
              <a:srgbClr val="00B0F0">
                <a:alpha val="98000"/>
              </a:srgbClr>
            </a:gs>
            <a:gs pos="6146">
              <a:srgbClr val="61CAF3"/>
            </a:gs>
            <a:gs pos="0">
              <a:srgbClr val="00B0F0"/>
            </a:gs>
            <a:gs pos="0">
              <a:schemeClr val="accent1">
                <a:lumMod val="20000"/>
                <a:lumOff val="8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0A41B4-A039-33EC-7FBB-76F172686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FD43077-6975-B48E-930C-85127FF2812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932681" y="430961"/>
            <a:ext cx="2576294" cy="3028886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2" name="Заголовок 2">
            <a:extLst>
              <a:ext uri="{FF2B5EF4-FFF2-40B4-BE49-F238E27FC236}">
                <a16:creationId xmlns:a16="http://schemas.microsoft.com/office/drawing/2014/main" id="{EBDB70FD-845D-B668-5219-F06302DC67A4}"/>
              </a:ext>
            </a:extLst>
          </p:cNvPr>
          <p:cNvSpPr txBox="1">
            <a:spLocks/>
          </p:cNvSpPr>
          <p:nvPr/>
        </p:nvSpPr>
        <p:spPr>
          <a:xfrm>
            <a:off x="320432" y="449845"/>
            <a:ext cx="3970214" cy="80426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«Каблучки»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06D97EE-3D58-B946-1380-E6881DEA1F83}"/>
              </a:ext>
            </a:extLst>
          </p:cNvPr>
          <p:cNvSpPr txBox="1">
            <a:spLocks/>
          </p:cNvSpPr>
          <p:nvPr/>
        </p:nvSpPr>
        <p:spPr>
          <a:xfrm>
            <a:off x="320432" y="1449716"/>
            <a:ext cx="4672460" cy="2123663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softEdge rad="127000"/>
          </a:effectLst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«Каблучки играют,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Танец начинают.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 – присели, два – каблук.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(правая нога)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 – присели, два – каблук»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(левая нога)</a:t>
            </a:r>
            <a:endParaRPr lang="ru-RU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2">
            <a:extLst>
              <a:ext uri="{FF2B5EF4-FFF2-40B4-BE49-F238E27FC236}">
                <a16:creationId xmlns:a16="http://schemas.microsoft.com/office/drawing/2014/main" id="{5DA6643C-1AC2-1ECD-F35A-97A605C30F52}"/>
              </a:ext>
            </a:extLst>
          </p:cNvPr>
          <p:cNvSpPr txBox="1">
            <a:spLocks/>
          </p:cNvSpPr>
          <p:nvPr/>
        </p:nvSpPr>
        <p:spPr>
          <a:xfrm>
            <a:off x="308707" y="3718706"/>
            <a:ext cx="11574586" cy="284838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2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Каблучки с полуприседанием 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Ноги в основной стойке - «пятки вместе, носки врозь».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Ладони рук на талии, большие пальцы сзади, остальные – впереди.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Плечи и локти слегка отведены назад.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«Раз-и» - полуприседание; «два-и» - выпрямить в колене опорную ногу, вторую поставить на пятку вперёд (или в сторону).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Движения выполняются поочерёдно то отдельно, то другой ногой.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Руки раскрываются (когда нога выводится на пятку) и закрывается «на пояс» (когда выполняется полуприседанием).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1F4EC6F-AD7E-ADDD-5241-9CC210A5D8E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534996" y="449845"/>
            <a:ext cx="2672861" cy="3010002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792881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3000">
              <a:schemeClr val="accent1">
                <a:lumMod val="20000"/>
                <a:lumOff val="80000"/>
              </a:schemeClr>
            </a:gs>
            <a:gs pos="21000">
              <a:srgbClr val="00B0F0">
                <a:alpha val="98000"/>
              </a:srgbClr>
            </a:gs>
            <a:gs pos="6146">
              <a:srgbClr val="61CAF3"/>
            </a:gs>
            <a:gs pos="0">
              <a:srgbClr val="00B0F0"/>
            </a:gs>
            <a:gs pos="0">
              <a:schemeClr val="accent1">
                <a:lumMod val="20000"/>
                <a:lumOff val="8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A9FF52-17E7-1CC8-7308-3FEFBB145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C3201E4-A680-3C87-F5C6-6C80405410E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744593" y="1226134"/>
            <a:ext cx="2981708" cy="3252772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2" name="Заголовок 2">
            <a:extLst>
              <a:ext uri="{FF2B5EF4-FFF2-40B4-BE49-F238E27FC236}">
                <a16:creationId xmlns:a16="http://schemas.microsoft.com/office/drawing/2014/main" id="{D7D64083-F834-593B-90E3-E9599FDFBD9B}"/>
              </a:ext>
            </a:extLst>
          </p:cNvPr>
          <p:cNvSpPr txBox="1">
            <a:spLocks/>
          </p:cNvSpPr>
          <p:nvPr/>
        </p:nvSpPr>
        <p:spPr>
          <a:xfrm>
            <a:off x="262902" y="228130"/>
            <a:ext cx="5087815" cy="80426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«Ковырялочка»</a:t>
            </a:r>
          </a:p>
        </p:txBody>
      </p:sp>
      <p:sp>
        <p:nvSpPr>
          <p:cNvPr id="3" name="Текст 3">
            <a:extLst>
              <a:ext uri="{FF2B5EF4-FFF2-40B4-BE49-F238E27FC236}">
                <a16:creationId xmlns:a16="http://schemas.microsoft.com/office/drawing/2014/main" id="{83C3E631-1F88-90D5-7CCA-E50C402C8037}"/>
              </a:ext>
            </a:extLst>
          </p:cNvPr>
          <p:cNvSpPr txBox="1">
            <a:spLocks/>
          </p:cNvSpPr>
          <p:nvPr/>
        </p:nvSpPr>
        <p:spPr>
          <a:xfrm>
            <a:off x="262902" y="1032398"/>
            <a:ext cx="5059668" cy="380429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softEdge rad="127000"/>
          </a:effectLst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i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Ковырялочку</a:t>
            </a:r>
            <a:r>
              <a:rPr lang="ru-RU" sz="20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танцоры,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 хочу вам показать.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 попробуйте за мною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 движенья повторять.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Носик, пятка, топ-топ-топ.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Носик, пятка, топ-топ-топ.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Ставлю ногу на носок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потом на пятку.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притопы повторяю,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Строго по порядку.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Носик, пятка, топ-топ-топ.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Носик, пятка, топ-топ-топ»</a:t>
            </a:r>
            <a:endParaRPr lang="ru-RU" sz="19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2">
            <a:extLst>
              <a:ext uri="{FF2B5EF4-FFF2-40B4-BE49-F238E27FC236}">
                <a16:creationId xmlns:a16="http://schemas.microsoft.com/office/drawing/2014/main" id="{CDCA2A65-D2B2-99E5-C93E-11119715D603}"/>
              </a:ext>
            </a:extLst>
          </p:cNvPr>
          <p:cNvSpPr txBox="1">
            <a:spLocks/>
          </p:cNvSpPr>
          <p:nvPr/>
        </p:nvSpPr>
        <p:spPr>
          <a:xfrm>
            <a:off x="2806809" y="4836696"/>
            <a:ext cx="11469567" cy="1943880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Правую ногу ставим вперёд на носок, затем на пятку.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Правая нога возвращается на место, притоп.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Притоп левой ногой, притоп правой ногой.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Левую ногу ставим вперёд на носок, затем на пятку.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Левая нога возвращается на место, притоп. 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Притоп правой ногой, притоп левой ногой.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856E3DC-BA8B-DA8A-2B7E-E6D85CDF21C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500781" y="1226134"/>
            <a:ext cx="2488085" cy="3252772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559842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3000">
              <a:schemeClr val="accent1">
                <a:lumMod val="20000"/>
                <a:lumOff val="80000"/>
              </a:schemeClr>
            </a:gs>
            <a:gs pos="21000">
              <a:srgbClr val="00B0F0">
                <a:alpha val="98000"/>
              </a:srgbClr>
            </a:gs>
            <a:gs pos="6146">
              <a:srgbClr val="61CAF3"/>
            </a:gs>
            <a:gs pos="0">
              <a:srgbClr val="00B0F0"/>
            </a:gs>
            <a:gs pos="0">
              <a:schemeClr val="accent1">
                <a:lumMod val="20000"/>
                <a:lumOff val="8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35B9C7-835A-62D8-B840-EAE2DF539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EE9D09-53B5-145B-CB45-65EAAA2365D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495424" y="1297994"/>
            <a:ext cx="2696308" cy="3215778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2" name="Заголовок 2">
            <a:extLst>
              <a:ext uri="{FF2B5EF4-FFF2-40B4-BE49-F238E27FC236}">
                <a16:creationId xmlns:a16="http://schemas.microsoft.com/office/drawing/2014/main" id="{20465D2E-8F9F-E034-03AE-37FCFECA8908}"/>
              </a:ext>
            </a:extLst>
          </p:cNvPr>
          <p:cNvSpPr txBox="1">
            <a:spLocks/>
          </p:cNvSpPr>
          <p:nvPr/>
        </p:nvSpPr>
        <p:spPr>
          <a:xfrm>
            <a:off x="320431" y="307114"/>
            <a:ext cx="8526585" cy="80426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«Топни – раз, топни - два»</a:t>
            </a:r>
          </a:p>
        </p:txBody>
      </p:sp>
      <p:sp>
        <p:nvSpPr>
          <p:cNvPr id="6" name="Текст 3">
            <a:extLst>
              <a:ext uri="{FF2B5EF4-FFF2-40B4-BE49-F238E27FC236}">
                <a16:creationId xmlns:a16="http://schemas.microsoft.com/office/drawing/2014/main" id="{0841F44D-1834-1896-E316-0B08D786D825}"/>
              </a:ext>
            </a:extLst>
          </p:cNvPr>
          <p:cNvSpPr txBox="1">
            <a:spLocks/>
          </p:cNvSpPr>
          <p:nvPr/>
        </p:nvSpPr>
        <p:spPr>
          <a:xfrm>
            <a:off x="320431" y="1297995"/>
            <a:ext cx="4267199" cy="2997279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softEdge rad="127000"/>
          </a:effectLst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«Правой ножкой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Топни – раз, топни – два.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Левой ножкой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Топни – раз, топни – два.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 притопы повторяем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Топни – раз, топни – два.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холод ножки согреваем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Топни – раз, топни – два»</a:t>
            </a:r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C556F244-133D-79E9-C8D7-8E13CFC85E66}"/>
              </a:ext>
            </a:extLst>
          </p:cNvPr>
          <p:cNvSpPr txBox="1">
            <a:spLocks/>
          </p:cNvSpPr>
          <p:nvPr/>
        </p:nvSpPr>
        <p:spPr>
          <a:xfrm>
            <a:off x="487971" y="4698359"/>
            <a:ext cx="11469567" cy="1723291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2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Притопы одной ногой </a:t>
            </a: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танцевальное движение выполняется энергично.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Ладони рук на талии, большие пальцы сзади, остальные-впереди.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Плечи и локти слегка отведены назад.</a:t>
            </a:r>
          </a:p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Правую (левую) ногу слегка согнуть в колене, поднять вверх и возвратить с лёгким ударом ступни об пол (землю).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E025D9B-F969-5853-3D6A-DED76C69378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898806" y="1297994"/>
            <a:ext cx="2887787" cy="3222423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3335301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3000">
              <a:schemeClr val="accent1">
                <a:lumMod val="20000"/>
                <a:lumOff val="80000"/>
              </a:schemeClr>
            </a:gs>
            <a:gs pos="21000">
              <a:srgbClr val="00B0F0">
                <a:alpha val="98000"/>
              </a:srgbClr>
            </a:gs>
            <a:gs pos="6146">
              <a:srgbClr val="61CAF3"/>
            </a:gs>
            <a:gs pos="0">
              <a:srgbClr val="00B0F0"/>
            </a:gs>
            <a:gs pos="0">
              <a:schemeClr val="accent1">
                <a:lumMod val="20000"/>
                <a:lumOff val="80000"/>
              </a:schemeClr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EFA3EF-6EF1-9EA1-59CD-C1494FD54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4E64A5-7307-3598-F5EC-C92E59122B8D}"/>
              </a:ext>
            </a:extLst>
          </p:cNvPr>
          <p:cNvSpPr txBox="1"/>
          <p:nvPr/>
        </p:nvSpPr>
        <p:spPr>
          <a:xfrm>
            <a:off x="2463081" y="790837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endParaRPr lang="ru-RU" sz="48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69690E-1F79-ABD1-96B6-86B4C56C3BA3}"/>
              </a:ext>
            </a:extLst>
          </p:cNvPr>
          <p:cNvSpPr txBox="1"/>
          <p:nvPr/>
        </p:nvSpPr>
        <p:spPr>
          <a:xfrm>
            <a:off x="1470424" y="1855282"/>
            <a:ext cx="8823568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Попросите ребенка повторить каждое танцевальное движение несколько раз.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Желаю удачи в выполнении!</a:t>
            </a:r>
          </a:p>
        </p:txBody>
      </p:sp>
    </p:spTree>
    <p:extLst>
      <p:ext uri="{BB962C8B-B14F-4D97-AF65-F5344CB8AC3E}">
        <p14:creationId xmlns:p14="http://schemas.microsoft.com/office/powerpoint/2010/main" val="1568721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583</Words>
  <Application>Microsoft Office PowerPoint</Application>
  <PresentationFormat>Широкоэкранный</PresentationFormat>
  <Paragraphs>87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«Иванушка»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ARDOR</dc:creator>
  <cp:lastModifiedBy>Евгений</cp:lastModifiedBy>
  <cp:revision>64</cp:revision>
  <dcterms:created xsi:type="dcterms:W3CDTF">2024-12-17T07:17:01Z</dcterms:created>
  <dcterms:modified xsi:type="dcterms:W3CDTF">2026-01-17T03:21:39Z</dcterms:modified>
</cp:coreProperties>
</file>