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7" r:id="rId2"/>
    <p:sldId id="259" r:id="rId3"/>
    <p:sldId id="261" r:id="rId4"/>
    <p:sldId id="269" r:id="rId5"/>
    <p:sldId id="263" r:id="rId6"/>
    <p:sldId id="264" r:id="rId7"/>
    <p:sldId id="265" r:id="rId8"/>
    <p:sldId id="268" r:id="rId9"/>
    <p:sldId id="267" r:id="rId10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pPr lvl="0"/>
            <a:r>
              <a:rPr lang="ru-RU" altLang="en-US" noProof="0"/>
              <a:t>Образец заголовка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anose="05000000000000000000" pitchFamily="2" charset="2"/>
              <a:buNone/>
              <a:defRPr sz="3200"/>
            </a:lvl1pPr>
          </a:lstStyle>
          <a:p>
            <a:pPr lvl="0"/>
            <a:r>
              <a:rPr lang="ru-RU" altLang="en-US" noProof="0"/>
              <a:t>Образец подзаголовка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A633CE9-6A8B-46BB-923D-B54EBF55DFEC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054797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96DEB7-06E0-4312-B224-7953A30989BF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755009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B1BA56-7785-4B1E-B671-24953FEE893C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244562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810B8F-836C-41AA-8083-6E7D9DAFBAD2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974390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2AB854-2440-49FE-BC68-520017CA39B4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615507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893AF5-DFCC-4CEA-855F-6F4D7CFCCEF3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143136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07A044-059B-4C3F-BB42-86F4B8465E5B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235441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FB286A-6770-4BF1-88C2-7E8ED104C9D7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252065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470A3B-9990-42B6-9E31-C3D68620BBC1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792040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85CC64-C55A-43FC-9A55-5111B8B18079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566524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82AB97-FDB1-499C-BB95-0F126B29F824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5660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заголовка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текста</a:t>
            </a:r>
          </a:p>
          <a:p>
            <a:pPr lvl="1"/>
            <a:r>
              <a:rPr lang="ru-RU" altLang="en-US" smtClean="0"/>
              <a:t>Второй уровень</a:t>
            </a:r>
          </a:p>
          <a:p>
            <a:pPr lvl="2"/>
            <a:r>
              <a:rPr lang="ru-RU" altLang="en-US" smtClean="0"/>
              <a:t>Третий уровень</a:t>
            </a:r>
          </a:p>
          <a:p>
            <a:pPr lvl="3"/>
            <a:r>
              <a:rPr lang="ru-RU" altLang="en-US" smtClean="0"/>
              <a:t>Четвертый уровень</a:t>
            </a:r>
          </a:p>
          <a:p>
            <a:pPr lvl="4"/>
            <a:r>
              <a:rPr lang="ru-RU" altLang="en-US" smtClean="0"/>
              <a:t>Пятый уровень</a:t>
            </a:r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/>
            </a:lvl1pPr>
          </a:lstStyle>
          <a:p>
            <a:pPr>
              <a:defRPr/>
            </a:pPr>
            <a:fld id="{0CA62E36-E4BE-4434-B46A-ED37AA80F47E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033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034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035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8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036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037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038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8" cy="7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039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8" cy="7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040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041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042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8" cy="7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043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8" cy="7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044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045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046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047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8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048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8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049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050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051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8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052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8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053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054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055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056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8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057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8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058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059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060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8" cy="7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061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8" cy="7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062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063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8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l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l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l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1431925"/>
            <a:ext cx="7772400" cy="1376363"/>
          </a:xfrm>
        </p:spPr>
        <p:txBody>
          <a:bodyPr anchor="ctr"/>
          <a:lstStyle/>
          <a:p>
            <a:pPr algn="r" eaLnBrk="1" hangingPunct="1">
              <a:spcBef>
                <a:spcPts val="0"/>
              </a:spcBef>
              <a:defRPr/>
            </a:pPr>
            <a:r>
              <a:rPr lang="ru-RU" altLang="ru-RU" sz="2800" b="0" dirty="0">
                <a:solidFill>
                  <a:schemeClr val="tx1"/>
                </a:solidFill>
                <a:cs typeface="Arial" panose="020B0604020202020204" pitchFamily="34" charset="0"/>
              </a:rPr>
              <a:t/>
            </a:r>
            <a:br>
              <a:rPr lang="ru-RU" altLang="ru-RU" sz="2800" b="0" dirty="0">
                <a:solidFill>
                  <a:schemeClr val="tx1"/>
                </a:solidFill>
                <a:cs typeface="Arial" panose="020B0604020202020204" pitchFamily="34" charset="0"/>
              </a:rPr>
            </a:br>
            <a:r>
              <a:rPr lang="ru-RU" altLang="ru-RU" sz="2800" b="0" dirty="0">
                <a:solidFill>
                  <a:schemeClr val="tx2">
                    <a:lumMod val="75000"/>
                  </a:schemeClr>
                </a:solidFill>
                <a:cs typeface="Arial" panose="020B0604020202020204" pitchFamily="34" charset="0"/>
              </a:rPr>
              <a:t>Задание</a:t>
            </a:r>
            <a:br>
              <a:rPr lang="ru-RU" altLang="ru-RU" sz="2800" b="0" dirty="0">
                <a:solidFill>
                  <a:schemeClr val="tx2">
                    <a:lumMod val="75000"/>
                  </a:schemeClr>
                </a:solidFill>
                <a:cs typeface="Arial" panose="020B0604020202020204" pitchFamily="34" charset="0"/>
              </a:rPr>
            </a:br>
            <a:r>
              <a:rPr lang="ru-RU" altLang="ru-RU" sz="2800" b="0" dirty="0">
                <a:solidFill>
                  <a:schemeClr val="tx2">
                    <a:lumMod val="75000"/>
                  </a:schemeClr>
                </a:solidFill>
                <a:cs typeface="Arial" panose="020B0604020202020204" pitchFamily="34" charset="0"/>
              </a:rPr>
              <a:t>по декоративно-прикладному творчеству</a:t>
            </a:r>
            <a:br>
              <a:rPr lang="ru-RU" altLang="ru-RU" sz="2800" b="0" dirty="0">
                <a:solidFill>
                  <a:schemeClr val="tx2">
                    <a:lumMod val="75000"/>
                  </a:schemeClr>
                </a:solidFill>
                <a:cs typeface="Arial" panose="020B0604020202020204" pitchFamily="34" charset="0"/>
              </a:rPr>
            </a:br>
            <a:r>
              <a:rPr lang="ru-RU" altLang="ru-RU" sz="4000" i="1" dirty="0">
                <a:solidFill>
                  <a:schemeClr val="tx2">
                    <a:lumMod val="75000"/>
                  </a:schemeClr>
                </a:solidFill>
                <a:cs typeface="Arial" panose="020B0604020202020204" pitchFamily="34" charset="0"/>
              </a:rPr>
              <a:t>«Игрушка «Мопсик» </a:t>
            </a:r>
            <a:r>
              <a:rPr lang="ru-RU" altLang="ru-RU" sz="4000" b="0" dirty="0">
                <a:solidFill>
                  <a:schemeClr val="tx1"/>
                </a:solidFill>
                <a:cs typeface="Arial" panose="020B0604020202020204" pitchFamily="34" charset="0"/>
              </a:rPr>
              <a:t/>
            </a:r>
            <a:br>
              <a:rPr lang="ru-RU" altLang="ru-RU" sz="4000" b="0" dirty="0">
                <a:solidFill>
                  <a:schemeClr val="tx1"/>
                </a:solidFill>
                <a:cs typeface="Arial" panose="020B0604020202020204" pitchFamily="34" charset="0"/>
              </a:rPr>
            </a:br>
            <a:endParaRPr lang="ru-RU" altLang="ru-RU" sz="1600" b="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692275" y="5840413"/>
            <a:ext cx="6400800" cy="504825"/>
          </a:xfrm>
        </p:spPr>
        <p:txBody>
          <a:bodyPr/>
          <a:lstStyle/>
          <a:p>
            <a:pPr marL="0" indent="0" algn="ctr" eaLnBrk="1" hangingPunct="1">
              <a:buFont typeface="Wingdings" panose="05000000000000000000" pitchFamily="2" charset="2"/>
              <a:buNone/>
            </a:pPr>
            <a:r>
              <a:rPr lang="ru-RU" altLang="ru-RU" sz="1400" smtClean="0">
                <a:cs typeface="Arial" panose="020B0604020202020204" pitchFamily="34" charset="0"/>
              </a:rPr>
              <a:t>г. Петропавловск-Камчатский</a:t>
            </a:r>
          </a:p>
          <a:p>
            <a:pPr marL="0" indent="0" algn="ctr" eaLnBrk="1" hangingPunct="1">
              <a:buFont typeface="Wingdings" panose="05000000000000000000" pitchFamily="2" charset="2"/>
              <a:buNone/>
            </a:pPr>
            <a:r>
              <a:rPr lang="ru-RU" altLang="ru-RU" sz="1400" smtClean="0">
                <a:cs typeface="Arial" panose="020B0604020202020204" pitchFamily="34" charset="0"/>
              </a:rPr>
              <a:t>2026 г.</a:t>
            </a:r>
          </a:p>
        </p:txBody>
      </p:sp>
      <p:sp>
        <p:nvSpPr>
          <p:cNvPr id="3076" name="Rectangle 2"/>
          <p:cNvSpPr txBox="1">
            <a:spLocks noChangeArrowheads="1"/>
          </p:cNvSpPr>
          <p:nvPr/>
        </p:nvSpPr>
        <p:spPr bwMode="auto">
          <a:xfrm>
            <a:off x="179388" y="333375"/>
            <a:ext cx="8785225" cy="614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92150"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87425" indent="-293688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281113" indent="-2921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598613" indent="-315913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055813" indent="-3159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513013" indent="-3159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970213" indent="-3159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427413" indent="-3159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ru-RU" altLang="ru-RU" sz="1400"/>
              <a:t>Муниципальное бюджетное учреждение дополнительного образования </a:t>
            </a:r>
            <a:br>
              <a:rPr lang="ru-RU" altLang="ru-RU" sz="1400"/>
            </a:br>
            <a:r>
              <a:rPr lang="ru-RU" altLang="ru-RU" sz="1400"/>
              <a:t>«Центр внешкольной работы»</a:t>
            </a: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063" y="2905125"/>
            <a:ext cx="2892425" cy="318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719513" y="3389313"/>
            <a:ext cx="4572000" cy="15700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ru-RU" altLang="ru-RU" sz="1600" i="1" dirty="0">
                <a:solidFill>
                  <a:srgbClr val="000000"/>
                </a:solidFill>
                <a:latin typeface="Arial"/>
                <a:ea typeface="+mj-ea"/>
                <a:cs typeface="Arial" panose="020B0604020202020204" pitchFamily="34" charset="0"/>
              </a:rPr>
              <a:t>для учащихся 1-2 года обучения</a:t>
            </a:r>
            <a:br>
              <a:rPr lang="ru-RU" altLang="ru-RU" sz="1600" i="1" dirty="0">
                <a:solidFill>
                  <a:srgbClr val="000000"/>
                </a:solidFill>
                <a:latin typeface="Arial"/>
                <a:ea typeface="+mj-ea"/>
                <a:cs typeface="Arial" panose="020B0604020202020204" pitchFamily="34" charset="0"/>
              </a:rPr>
            </a:br>
            <a:r>
              <a:rPr lang="ru-RU" altLang="ru-RU" sz="1600" i="1" dirty="0">
                <a:solidFill>
                  <a:srgbClr val="000000"/>
                </a:solidFill>
                <a:latin typeface="Arial"/>
                <a:ea typeface="+mj-ea"/>
                <a:cs typeface="Arial" panose="020B0604020202020204" pitchFamily="34" charset="0"/>
              </a:rPr>
              <a:t>по дополнительной  общеразвивающей программе «Славянский узор»</a:t>
            </a:r>
            <a:br>
              <a:rPr lang="ru-RU" altLang="ru-RU" sz="1600" i="1" dirty="0">
                <a:solidFill>
                  <a:srgbClr val="000000"/>
                </a:solidFill>
                <a:latin typeface="Arial"/>
                <a:ea typeface="+mj-ea"/>
                <a:cs typeface="Arial" panose="020B0604020202020204" pitchFamily="34" charset="0"/>
              </a:rPr>
            </a:br>
            <a:r>
              <a:rPr lang="ru-RU" altLang="ru-RU" sz="1600" i="1" dirty="0">
                <a:solidFill>
                  <a:srgbClr val="000000"/>
                </a:solidFill>
                <a:latin typeface="Arial"/>
                <a:ea typeface="+mj-ea"/>
                <a:cs typeface="Arial" panose="020B0604020202020204" pitchFamily="34" charset="0"/>
              </a:rPr>
              <a:t>Возраст 8-14 лет</a:t>
            </a:r>
            <a:br>
              <a:rPr lang="ru-RU" altLang="ru-RU" sz="1600" i="1" dirty="0">
                <a:solidFill>
                  <a:srgbClr val="000000"/>
                </a:solidFill>
                <a:latin typeface="Arial"/>
                <a:ea typeface="+mj-ea"/>
                <a:cs typeface="Arial" panose="020B0604020202020204" pitchFamily="34" charset="0"/>
              </a:rPr>
            </a:br>
            <a:r>
              <a:rPr lang="ru-RU" altLang="ru-RU" sz="1600" i="1" dirty="0">
                <a:solidFill>
                  <a:srgbClr val="000000"/>
                </a:solidFill>
                <a:latin typeface="Arial"/>
                <a:ea typeface="+mj-ea"/>
                <a:cs typeface="Arial" panose="020B0604020202020204" pitchFamily="34" charset="0"/>
              </a:rPr>
              <a:t>Педагог дополнительного образования</a:t>
            </a:r>
            <a:br>
              <a:rPr lang="ru-RU" altLang="ru-RU" sz="1600" i="1" dirty="0">
                <a:solidFill>
                  <a:srgbClr val="000000"/>
                </a:solidFill>
                <a:latin typeface="Arial"/>
                <a:ea typeface="+mj-ea"/>
                <a:cs typeface="Arial" panose="020B0604020202020204" pitchFamily="34" charset="0"/>
              </a:rPr>
            </a:br>
            <a:r>
              <a:rPr lang="ru-RU" altLang="ru-RU" sz="1600" i="1" dirty="0">
                <a:solidFill>
                  <a:srgbClr val="000000"/>
                </a:solidFill>
                <a:latin typeface="Arial"/>
                <a:ea typeface="+mj-ea"/>
                <a:cs typeface="Arial" panose="020B0604020202020204" pitchFamily="34" charset="0"/>
              </a:rPr>
              <a:t>Федорова Татьяна Гавриловна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981075"/>
            <a:ext cx="7543800" cy="581025"/>
          </a:xfrm>
        </p:spPr>
        <p:txBody>
          <a:bodyPr/>
          <a:lstStyle/>
          <a:p>
            <a:pPr eaLnBrk="1" hangingPunct="1">
              <a:defRPr/>
            </a:pPr>
            <a:r>
              <a:rPr lang="ru-RU" altLang="ru-RU" sz="4000" dirty="0">
                <a:solidFill>
                  <a:schemeClr val="accent5">
                    <a:lumMod val="50000"/>
                  </a:schemeClr>
                </a:solidFill>
              </a:rPr>
              <a:t>Дорогие мои рукодельницы!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887538"/>
            <a:ext cx="8229600" cy="4243387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/>
              <a:t>Мы продолжаем  осваивать  технику вязания по кругу крючком.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/>
              <a:t>Предлагаю вам попробовать себя в новом способе изготовления Мопсика – вязании единым полотном крючком с добавлением деталей.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/>
              <a:t>Не забывайте смотреть в условные обозначения при вязании.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727075"/>
            <a:ext cx="6480175" cy="525463"/>
          </a:xfrm>
        </p:spPr>
        <p:txBody>
          <a:bodyPr/>
          <a:lstStyle/>
          <a:p>
            <a:pPr eaLnBrk="1" hangingPunct="1">
              <a:defRPr/>
            </a:pPr>
            <a:r>
              <a:rPr lang="ru-RU" altLang="ru-RU" sz="4000" dirty="0">
                <a:solidFill>
                  <a:schemeClr val="accent5">
                    <a:lumMod val="50000"/>
                  </a:schemeClr>
                </a:solidFill>
              </a:rPr>
              <a:t>Для работы вам нужны: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endParaRPr lang="ru-RU" altLang="ru-RU" b="1" smtClean="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/>
              <a:t>крючок №2-3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/>
              <a:t>пряжа белого и чёрного цвета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/>
              <a:t>бусины черного цвета для глаз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/>
              <a:t>наполнитель для игрушек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/>
              <a:t>игла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/>
              <a:t>ножницы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36613"/>
            <a:ext cx="7543800" cy="581025"/>
          </a:xfrm>
        </p:spPr>
        <p:txBody>
          <a:bodyPr/>
          <a:lstStyle/>
          <a:p>
            <a:pPr eaLnBrk="1" hangingPunct="1">
              <a:defRPr/>
            </a:pPr>
            <a:r>
              <a:rPr lang="ru-RU" altLang="ru-RU" dirty="0">
                <a:solidFill>
                  <a:schemeClr val="accent5">
                    <a:lumMod val="50000"/>
                  </a:schemeClr>
                </a:solidFill>
              </a:rPr>
              <a:t>Условные обозначения: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/>
              <a:t>вп – воздушная петля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/>
              <a:t>сбн – столбик без накида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/>
              <a:t>ссн – столбик с накидом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/>
              <a:t>пбн – поллустолбик без накида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/>
              <a:t>пр – прибавка(вязать 2 раза в одну петлю)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/>
              <a:t>уб – убавка(вязать 2 петли одной петлёй)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/>
              <a:t>(…) х 2 –вязать раппорт 2 раза</a:t>
            </a:r>
          </a:p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11200"/>
            <a:ext cx="7543800" cy="706438"/>
          </a:xfrm>
        </p:spPr>
        <p:txBody>
          <a:bodyPr/>
          <a:lstStyle/>
          <a:p>
            <a:pPr eaLnBrk="1" hangingPunct="1">
              <a:defRPr/>
            </a:pPr>
            <a:r>
              <a:rPr lang="ru-RU" altLang="ru-RU" sz="4000" dirty="0">
                <a:solidFill>
                  <a:schemeClr val="accent5">
                    <a:lumMod val="50000"/>
                  </a:schemeClr>
                </a:solidFill>
              </a:rPr>
              <a:t>Вяжем основу игрушки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/>
              <a:t>1 ряд: 6 вп соединяем в кольцо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/>
              <a:t>2 ряд: 6 пр (12 петель)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/>
              <a:t>3 ряд: (сбн пр) х 6 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ru-RU" altLang="ru-RU" sz="2800" smtClean="0"/>
              <a:t>(18 петель)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/>
              <a:t>4 ряд: (2сбн пр) х 6 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ru-RU" altLang="ru-RU" sz="2800" smtClean="0"/>
              <a:t>(24 петли)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/>
              <a:t>5-10 ряды: 24 сбн 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ru-RU" altLang="ru-RU" sz="2800" smtClean="0"/>
              <a:t>(6 рядов)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ru-RU" altLang="ru-RU" smtClean="0">
              <a:sym typeface="Wingdings" panose="05000000000000000000" pitchFamily="2" charset="2"/>
            </a:endParaRPr>
          </a:p>
        </p:txBody>
      </p:sp>
      <p:pic>
        <p:nvPicPr>
          <p:cNvPr id="7172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800" y="2349500"/>
            <a:ext cx="3656013" cy="379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5175"/>
            <a:ext cx="7543800" cy="652463"/>
          </a:xfrm>
        </p:spPr>
        <p:txBody>
          <a:bodyPr/>
          <a:lstStyle/>
          <a:p>
            <a:pPr eaLnBrk="1" hangingPunct="1">
              <a:defRPr/>
            </a:pPr>
            <a:r>
              <a:rPr lang="ru-RU" altLang="ru-RU" sz="4000" dirty="0">
                <a:solidFill>
                  <a:schemeClr val="accent5">
                    <a:lumMod val="50000"/>
                  </a:schemeClr>
                </a:solidFill>
              </a:rPr>
              <a:t>Вяжем передние лапы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41538"/>
            <a:ext cx="8229600" cy="2574925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mtClean="0"/>
              <a:t>Набираем 25-30 вп белым цветом.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mtClean="0"/>
              <a:t>Поворачиваем и провязываем 25-30 сбн.</a:t>
            </a:r>
          </a:p>
          <a:p>
            <a:pPr eaLnBrk="1" hangingPunct="1">
              <a:spcBef>
                <a:spcPct val="0"/>
              </a:spcBef>
            </a:pPr>
            <a:r>
              <a:rPr lang="ru-RU" altLang="ru-RU" smtClean="0"/>
              <a:t>Протягиваем эту цепочка через туловище и закрепляем внутри туловища ниткой с иглой.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703263"/>
            <a:ext cx="7543800" cy="592137"/>
          </a:xfrm>
        </p:spPr>
        <p:txBody>
          <a:bodyPr/>
          <a:lstStyle/>
          <a:p>
            <a:pPr eaLnBrk="1" hangingPunct="1">
              <a:defRPr/>
            </a:pPr>
            <a:r>
              <a:rPr lang="ru-RU" altLang="ru-RU" sz="4000" dirty="0">
                <a:solidFill>
                  <a:schemeClr val="accent5">
                    <a:lumMod val="50000"/>
                  </a:schemeClr>
                </a:solidFill>
              </a:rPr>
              <a:t>Вяжем ушки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ru-RU" altLang="ru-RU" sz="2800" smtClean="0"/>
              <a:t>Чёрным цветом делаем ушки: 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/>
              <a:t>1 ряд:1сбн 1сн 1сбн (3 петли)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/>
              <a:t>2 ряд: 3 п в 1 вп 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/>
              <a:t>Нить спрятать внутрь.</a:t>
            </a:r>
          </a:p>
          <a:p>
            <a:pPr eaLnBrk="1" hangingPunct="1">
              <a:spcBef>
                <a:spcPct val="0"/>
              </a:spcBef>
            </a:pPr>
            <a:r>
              <a:rPr lang="ru-RU" altLang="ru-RU" sz="2800" smtClean="0"/>
              <a:t>Через 5-6 петель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ru-RU" altLang="ru-RU" sz="2800" smtClean="0"/>
              <a:t>делаем второе ухо 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ru-RU" altLang="ru-RU" sz="2800" smtClean="0"/>
              <a:t>также как первое.</a:t>
            </a:r>
          </a:p>
          <a:p>
            <a:pPr eaLnBrk="1" hangingPunct="1"/>
            <a:endParaRPr lang="ru-RU" altLang="ru-RU" smtClean="0"/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0800" y="2781300"/>
            <a:ext cx="3571875" cy="350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44538"/>
            <a:ext cx="7543800" cy="673100"/>
          </a:xfrm>
        </p:spPr>
        <p:txBody>
          <a:bodyPr/>
          <a:lstStyle/>
          <a:p>
            <a:pPr eaLnBrk="1" hangingPunct="1">
              <a:defRPr/>
            </a:pPr>
            <a:r>
              <a:rPr lang="ru-RU" altLang="ru-RU" sz="4000" dirty="0">
                <a:solidFill>
                  <a:schemeClr val="accent5">
                    <a:lumMod val="50000"/>
                  </a:schemeClr>
                </a:solidFill>
              </a:rPr>
              <a:t>Оформление игрушки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ru-RU" altLang="ru-RU" sz="2800" dirty="0"/>
              <a:t>Вышиваем глаза, нос с усами посредине. 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2800" dirty="0"/>
              <a:t>Пришиваем чёрные</a:t>
            </a:r>
          </a:p>
          <a:p>
            <a:pPr marL="0" indent="0" eaLnBrk="1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ru-RU" altLang="ru-RU" sz="2800" dirty="0"/>
              <a:t>бусины в серединку глаз</a:t>
            </a:r>
          </a:p>
          <a:p>
            <a:pPr marL="0" indent="0" eaLnBrk="1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ru-RU" altLang="ru-RU" sz="2800" dirty="0"/>
              <a:t>и носа.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endParaRPr lang="ru-RU" altLang="ru-RU" sz="2800" dirty="0"/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ru-RU" altLang="ru-RU" sz="2800" dirty="0"/>
              <a:t>Игрушка Мопсик готова!</a:t>
            </a:r>
          </a:p>
          <a:p>
            <a:pPr eaLnBrk="1" hangingPunct="1">
              <a:defRPr/>
            </a:pPr>
            <a:endParaRPr lang="ru-RU" altLang="ru-RU" dirty="0"/>
          </a:p>
        </p:txBody>
      </p:sp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2492375"/>
            <a:ext cx="3414712" cy="376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08050"/>
            <a:ext cx="7543800" cy="509588"/>
          </a:xfrm>
        </p:spPr>
        <p:txBody>
          <a:bodyPr/>
          <a:lstStyle/>
          <a:p>
            <a:pPr eaLnBrk="1" hangingPunct="1">
              <a:defRPr/>
            </a:pPr>
            <a:r>
              <a:rPr lang="ru-RU" altLang="ru-RU" sz="4000" dirty="0">
                <a:solidFill>
                  <a:schemeClr val="accent5">
                    <a:lumMod val="50000"/>
                  </a:schemeClr>
                </a:solidFill>
              </a:rPr>
              <a:t>Задание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sz="2800" dirty="0"/>
              <a:t>Свяжите игрушку Мопсик по образцу, используя контрастные цвета (см. </a:t>
            </a:r>
            <a:r>
              <a:rPr lang="ru-RU" altLang="ru-RU" sz="2800" dirty="0" err="1"/>
              <a:t>предыущие</a:t>
            </a:r>
            <a:r>
              <a:rPr lang="ru-RU" altLang="ru-RU" sz="2800" dirty="0"/>
              <a:t> материалы).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sz="2800" dirty="0"/>
              <a:t>Попробуйте другие сочетания цветов.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sz="2800" dirty="0"/>
              <a:t>Мопсика можно сделать брелком, если сверху сделать петлю. 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ru-RU" altLang="ru-RU" dirty="0"/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ru-RU" altLang="ru-RU" sz="2800" i="1" dirty="0"/>
              <a:t>Жду  фотографии ваших работ 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ть">
  <a:themeElements>
    <a:clrScheme name="Сеть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Сеть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Сеть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еть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146</TotalTime>
  <Words>305</Words>
  <Application>Microsoft Office PowerPoint</Application>
  <PresentationFormat>Экран (4:3)</PresentationFormat>
  <Paragraphs>59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Wingdings</vt:lpstr>
      <vt:lpstr>Calibri</vt:lpstr>
      <vt:lpstr>Times New Roman</vt:lpstr>
      <vt:lpstr>Сеть</vt:lpstr>
      <vt:lpstr> Задание по декоративно-прикладному творчеству «Игрушка «Мопсик»  </vt:lpstr>
      <vt:lpstr>Дорогие мои рукодельницы!</vt:lpstr>
      <vt:lpstr>Для работы вам нужны:</vt:lpstr>
      <vt:lpstr>Условные обозначения:</vt:lpstr>
      <vt:lpstr>Вяжем основу игрушки</vt:lpstr>
      <vt:lpstr>Вяжем передние лапы</vt:lpstr>
      <vt:lpstr>Вяжем ушки</vt:lpstr>
      <vt:lpstr>Оформление игрушки</vt:lpstr>
      <vt:lpstr>Задание</vt:lpstr>
    </vt:vector>
  </TitlesOfParts>
  <Company>Benchman (G)hosts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Задание  по декоративно-прикладному  творчеству Игрушка «Мопсик»   для учащихся 1-2 года обучения по дополнительной  общеразвивающей программе  «Славянский узор» Возраст 8-14 лет Педагог дополнительного образования Федорова Татьяна Гавриловна</dc:title>
  <dc:creator>Администратор</dc:creator>
  <cp:lastModifiedBy>Евгений</cp:lastModifiedBy>
  <cp:revision>8</cp:revision>
  <dcterms:created xsi:type="dcterms:W3CDTF">2026-01-18T08:59:59Z</dcterms:created>
  <dcterms:modified xsi:type="dcterms:W3CDTF">2026-01-20T00:57:13Z</dcterms:modified>
</cp:coreProperties>
</file>