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>
      <p:cViewPr varScale="1">
        <p:scale>
          <a:sx n="111" d="100"/>
          <a:sy n="111" d="100"/>
        </p:scale>
        <p:origin x="161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0063" y="325897"/>
            <a:ext cx="8785225" cy="575394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41450" y="1235882"/>
            <a:ext cx="6552728" cy="850415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+mj-lt"/>
              </a:rPr>
              <a:t>Задание 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+mj-lt"/>
              </a:rPr>
              <a:t>«Происхождение Масленицы»</a:t>
            </a: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6" name="AutoShape 2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059199" y="589686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</a:t>
            </a:r>
          </a:p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C:\Users\user\Desktop\Иванова Я.Б\images (5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2571750" cy="315810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23928" y="2852937"/>
            <a:ext cx="4572000" cy="21421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i="1" dirty="0">
                <a:solidFill>
                  <a:srgbClr val="FFFFFF"/>
                </a:solidFill>
                <a:latin typeface="Arial"/>
              </a:rPr>
              <a:t>Для учащихся 1 года обучения</a:t>
            </a:r>
          </a:p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i="1" dirty="0">
                <a:solidFill>
                  <a:srgbClr val="FFFFFF"/>
                </a:solidFill>
                <a:latin typeface="Arial"/>
              </a:rPr>
              <a:t>по дополнительной общеобразовательной программе «Лейся, русская песня»</a:t>
            </a:r>
          </a:p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i="1" dirty="0">
                <a:solidFill>
                  <a:srgbClr val="FFFFFF"/>
                </a:solidFill>
                <a:latin typeface="Arial"/>
              </a:rPr>
              <a:t>Возраст 7-13 лет</a:t>
            </a:r>
          </a:p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endParaRPr lang="ru-RU" altLang="ru-RU" i="1" dirty="0">
              <a:solidFill>
                <a:srgbClr val="FFFFFF"/>
              </a:solidFill>
              <a:latin typeface="Arial"/>
            </a:endParaRPr>
          </a:p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i="1" dirty="0">
                <a:solidFill>
                  <a:srgbClr val="FFFFFF"/>
                </a:solidFill>
                <a:latin typeface="Arial"/>
              </a:rPr>
              <a:t>Педагог дополнительного образования </a:t>
            </a:r>
          </a:p>
          <a:p>
            <a:pPr lvl="0" algn="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i="1" dirty="0">
                <a:solidFill>
                  <a:srgbClr val="FFFFFF"/>
                </a:solidFill>
                <a:latin typeface="Arial"/>
              </a:rPr>
              <a:t>Иванова Ярослава Борисовна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980728"/>
            <a:ext cx="8280920" cy="5472608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Давайте  с вами поближе познакомимся с праздником Масленица.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Масленица - это праздник, который связывают  с солнцеворотом.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Холодная, часто голодная и тёмная зима была для народа непростым временем.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Наши предки верили, что старую и злую стужу прогонит весеннее солнышко.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Масленица не является исключительно христианским праздником – церковь не смогла искоренить популярный праздник, поэтому включила его в православный  календарь.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Так, традиция сжигания чучела теперь символизирует духовный смысл</a:t>
            </a:r>
            <a:r>
              <a:rPr lang="en-US" altLang="ru-RU" sz="2200" dirty="0" smtClean="0">
                <a:effectLst/>
                <a:latin typeface="+mj-lt"/>
                <a:cs typeface="Arial" panose="020B0604020202020204" pitchFamily="34" charset="0"/>
              </a:rPr>
              <a:t>: </a:t>
            </a:r>
            <a:r>
              <a:rPr lang="ru-RU" altLang="ru-RU" sz="2200" dirty="0" smtClean="0">
                <a:effectLst/>
                <a:latin typeface="+mj-lt"/>
                <a:cs typeface="Arial" panose="020B0604020202020204" pitchFamily="34" charset="0"/>
              </a:rPr>
              <a:t>избавление от грехов и очищение души перед постом.</a:t>
            </a:r>
            <a:endParaRPr lang="ru-RU" altLang="ru-RU" sz="22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260648"/>
            <a:ext cx="6480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1" hangingPunct="1"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3200" b="1" dirty="0">
                <a:solidFill>
                  <a:srgbClr val="33CCCC">
                    <a:lumMod val="60000"/>
                    <a:lumOff val="40000"/>
                  </a:srgbClr>
                </a:solidFill>
                <a:latin typeface="Arial"/>
                <a:cs typeface="Arial" panose="020B0604020202020204" pitchFamily="34" charset="0"/>
              </a:rPr>
              <a:t>Здравствуйте, дорогие ребята!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7487"/>
            <a:ext cx="8064896" cy="2317626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Масленицу в старые времена люди старались задобрить, умаслить, потому праздник и получил такое название.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Нередко Масленицу называли «обжорная», «честная», «разорительница», «широкая».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Есть и другая версия. Относится она к христианским традициям.</a:t>
            </a:r>
          </a:p>
        </p:txBody>
      </p:sp>
      <p:pic>
        <p:nvPicPr>
          <p:cNvPr id="2050" name="Picture 2" descr="C:\Users\user\Desktop\Иванова Я.Б\images (1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3429000"/>
            <a:ext cx="2786082" cy="266415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95536" y="3556563"/>
            <a:ext cx="4572000" cy="22006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Наши предки готовили блины, щедро смазывали их маслом  и называли масляными, а неделю – мясопустной и сырной. </a:t>
            </a:r>
            <a:endParaRPr lang="ru-RU" altLang="ru-RU" sz="22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Мясо </a:t>
            </a: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 запретом, но творог, сыр, молоко можно есть.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93546"/>
            <a:ext cx="705678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3200" b="1" dirty="0">
                <a:solidFill>
                  <a:srgbClr val="33CCCC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Откуда пошло название праздника</a:t>
            </a:r>
            <a:endParaRPr lang="en-US" altLang="ru-RU" sz="3200" b="1" dirty="0">
              <a:solidFill>
                <a:srgbClr val="33CCCC">
                  <a:lumMod val="60000"/>
                  <a:lumOff val="4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284895"/>
            <a:ext cx="6480720" cy="674918"/>
          </a:xfrm>
        </p:spPr>
        <p:txBody>
          <a:bodyPr/>
          <a:lstStyle/>
          <a:p>
            <a:pPr marL="0" lvl="0" indent="0" algn="ctr" eaLnBrk="1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ru-RU" alt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«Масленичный» план</a:t>
            </a:r>
          </a:p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959813"/>
            <a:ext cx="8424936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 smtClean="0">
                <a:latin typeface="+mj-lt"/>
              </a:rPr>
              <a:t>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праздника есть свой распорядок.</a:t>
            </a:r>
          </a:p>
          <a:p>
            <a:pPr algn="just">
              <a:spcAft>
                <a:spcPts val="600"/>
              </a:spcAft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В каждый день масленичной недели проводились особые ритуалы.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Так, в понедельник проходила встреча Масленицы. Делалось соломенное чучело, которое  затем катали по деревне  с песнями.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Во вторник были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Заигрыши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то есть развлечения. Устраивали балаганы с Петрушкой, наряжались.</a:t>
            </a:r>
          </a:p>
        </p:txBody>
      </p:sp>
      <p:pic>
        <p:nvPicPr>
          <p:cNvPr id="3074" name="Picture 2" descr="C:\Users\user\Desktop\Иванова Я.Б\images (7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168" y="4015659"/>
            <a:ext cx="2682756" cy="244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3991412"/>
            <a:ext cx="5400600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20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200" dirty="0">
                <a:solidFill>
                  <a:srgbClr val="FFFFFF"/>
                </a:solidFill>
                <a:latin typeface="Arial"/>
              </a:rPr>
              <a:t>В среду наступала пора большого застолья  с блинами и другими </a:t>
            </a:r>
            <a:r>
              <a:rPr lang="ru-RU" sz="2200" dirty="0" smtClean="0">
                <a:solidFill>
                  <a:srgbClr val="FFFFFF"/>
                </a:solidFill>
                <a:latin typeface="Arial"/>
              </a:rPr>
              <a:t>угощениями.</a:t>
            </a:r>
            <a:endParaRPr lang="ru-RU" sz="2200" dirty="0">
              <a:solidFill>
                <a:srgbClr val="FFFFFF"/>
              </a:solidFill>
              <a:latin typeface="Arial"/>
            </a:endParaRPr>
          </a:p>
          <a:p>
            <a:pPr lvl="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200" dirty="0" smtClean="0">
                <a:solidFill>
                  <a:srgbClr val="FFFFFF"/>
                </a:solidFill>
                <a:latin typeface="Arial"/>
              </a:rPr>
              <a:t> В Широкий четверг или </a:t>
            </a:r>
            <a:r>
              <a:rPr lang="ru-RU" sz="2200" dirty="0">
                <a:solidFill>
                  <a:srgbClr val="FFFFFF"/>
                </a:solidFill>
                <a:latin typeface="Arial"/>
              </a:rPr>
              <a:t>Перелом начинался разгул. Русские богатыри мерились силой в кулачных </a:t>
            </a:r>
            <a:r>
              <a:rPr lang="ru-RU" sz="2200" dirty="0" smtClean="0">
                <a:solidFill>
                  <a:srgbClr val="FFFFFF"/>
                </a:solidFill>
                <a:latin typeface="Arial"/>
              </a:rPr>
              <a:t>боях.</a:t>
            </a:r>
            <a:endParaRPr lang="ru-RU" sz="220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046868"/>
            <a:ext cx="8568952" cy="1224136"/>
          </a:xfrm>
        </p:spPr>
        <p:txBody>
          <a:bodyPr/>
          <a:lstStyle/>
          <a:p>
            <a:pPr lvl="0" algn="just"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■"/>
              <a:defRPr/>
            </a:pPr>
            <a:r>
              <a:rPr lang="ru-RU" altLang="ru-RU" sz="2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субботу уже невестка принимала у себя родню.</a:t>
            </a:r>
          </a:p>
          <a:p>
            <a:pPr lvl="0" algn="just" eaLnBrk="1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■"/>
              <a:defRPr/>
            </a:pPr>
            <a:r>
              <a:rPr lang="ru-RU" altLang="ru-RU" sz="2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Прощёное воскресенье наступали проводы Масленицы. Все извинялись друг перед другом и сжигали чучело зимы.</a:t>
            </a:r>
            <a:endParaRPr lang="ru-RU" altLang="ru-RU" sz="2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85794"/>
            <a:ext cx="859893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sz="2400" dirty="0">
              <a:solidFill>
                <a:srgbClr val="FFFFFF"/>
              </a:solidFill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C:\Users\user\Desktop\Иванова Я.Б\images (10)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7360" y="3468840"/>
            <a:ext cx="3312000" cy="2484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08476" y="2236578"/>
            <a:ext cx="477888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В этот праздник 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</a:t>
            </a: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родные 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друзья </a:t>
            </a: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собираются 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вместе.</a:t>
            </a:r>
          </a:p>
          <a:p>
            <a:pPr lvl="0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</a:t>
            </a: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удовольствием едят бабушкины блины, а взрослые веселятся вместе с 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детьми.</a:t>
            </a:r>
          </a:p>
          <a:p>
            <a:pPr lvl="0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едь </a:t>
            </a:r>
            <a:r>
              <a:rPr lang="ru-RU" altLang="ru-RU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этот праздник  является определённым этапом перед долгожданной тёплой весной</a:t>
            </a:r>
            <a:r>
              <a:rPr lang="ru-RU" altLang="ru-RU" sz="2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380800"/>
            <a:ext cx="4614981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«Масленичный» план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572560" cy="324036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Font typeface="Arial" panose="020B0604020202020204" pitchFamily="34" charset="0"/>
              <a:buChar char="■"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 в рабочую тетрадь, что вам больше всего запомнилось из презентации. 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altLang="ru-RU" sz="22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Font typeface="Arial" panose="020B0604020202020204" pitchFamily="34" charset="0"/>
              <a:buChar char="■"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Расскажите на занятии, о каком празднике вы бы хотели узнать подробнее.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altLang="ru-RU" sz="22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Ваши знания </a:t>
            </a: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ы обязательно закрепим на следующем занятии!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altLang="ru-RU" sz="22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ru-RU" altLang="ru-RU" sz="2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91880" y="548680"/>
            <a:ext cx="1885453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lnSpc>
                <a:spcPct val="9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1363</TotalTime>
  <Words>403</Words>
  <Application>Microsoft Office PowerPoint</Application>
  <PresentationFormat>Экран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183</cp:revision>
  <dcterms:created xsi:type="dcterms:W3CDTF">2025-03-30T01:04:44Z</dcterms:created>
  <dcterms:modified xsi:type="dcterms:W3CDTF">2026-01-21T00:29:06Z</dcterms:modified>
</cp:coreProperties>
</file>