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EE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4660"/>
  </p:normalViewPr>
  <p:slideViewPr>
    <p:cSldViewPr snapToGrid="0" showGuides="1">
      <p:cViewPr varScale="1">
        <p:scale>
          <a:sx n="109" d="100"/>
          <a:sy n="109" d="100"/>
        </p:scale>
        <p:origin x="55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0573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76672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05728" y="1600200"/>
            <a:ext cx="5376672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8000">
              <a:srgbClr val="7030A0"/>
            </a:gs>
            <a:gs pos="100000">
              <a:srgbClr val="FFFF00"/>
            </a:gs>
          </a:gsLst>
          <a:lin ang="189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025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t>Click to edit Master title style</a:t>
            </a:r>
          </a:p>
        </p:txBody>
      </p:sp>
      <p:sp>
        <p:nvSpPr>
          <p:cNvPr id="1027" name="Замещающий текст 1026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Замещающая дата 1027"/>
          <p:cNvSpPr>
            <a:spLocks noGrp="1"/>
          </p:cNvSpPr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fld id="{5298A81D-2AF1-49C4-AC5A-BF878E93C051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1029" name="Замещающий нижний колонтитул 1028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Замещающий номер слайда 1029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96533" y="337263"/>
            <a:ext cx="839893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Муниципальное бюджетное учреждение дополнительного образования </a:t>
            </a:r>
          </a:p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«Центр внешкольной работы»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54650" y="958485"/>
            <a:ext cx="60960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</a:p>
          <a:p>
            <a:pPr algn="ctr"/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«Разминка. Часть 4»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75112" y="2421031"/>
            <a:ext cx="609600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Для учащихся</a:t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по дополнительной общеразвивающей </a:t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программе «Растём-ка»</a:t>
            </a:r>
          </a:p>
          <a:p>
            <a:pPr algn="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Модуль </a:t>
            </a:r>
            <a:r>
              <a:rPr lang="ru-RU" sz="2000">
                <a:latin typeface="Arial" panose="020B0604020202020204" pitchFamily="34" charset="0"/>
                <a:cs typeface="Arial" panose="020B0604020202020204" pitchFamily="34" charset="0"/>
              </a:rPr>
              <a:t>«Ритмика»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Возраст 4 - 4,5 года</a:t>
            </a:r>
          </a:p>
          <a:p>
            <a:pPr algn="r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Педагог дополнительного образования:</a:t>
            </a:r>
          </a:p>
          <a:p>
            <a:pPr algn="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Гоголева Ирина Владимировна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663697" y="5899515"/>
            <a:ext cx="7608711" cy="5219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г. Петропавловск-Камчатский </a:t>
            </a:r>
          </a:p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2026г.</a:t>
            </a:r>
          </a:p>
        </p:txBody>
      </p:sp>
      <p:pic>
        <p:nvPicPr>
          <p:cNvPr id="3" name="Изображение 2" descr="little-boy-and-girl-stand-holding-their-hands-up-and-smiling-together_181870-58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8340" y="2421255"/>
            <a:ext cx="3975100" cy="2705100"/>
          </a:xfrm>
          <a:prstGeom prst="rect">
            <a:avLst/>
          </a:prstGeom>
          <a:ln w="76200">
            <a:solidFill>
              <a:srgbClr val="FFC000"/>
            </a:solidFill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52886" y="1086648"/>
            <a:ext cx="848201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Здравствуйте, дорогие дети и родители!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54290" y="3257386"/>
            <a:ext cx="1026318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Предлагаю сегодня вам с детьми выполнить упражнения на разминку.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овое поле 5"/>
          <p:cNvSpPr txBox="1"/>
          <p:nvPr/>
        </p:nvSpPr>
        <p:spPr>
          <a:xfrm>
            <a:off x="5887085" y="1788160"/>
            <a:ext cx="564896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en-US" sz="2400" dirty="0"/>
              <a:t>Л</a:t>
            </a:r>
            <a:r>
              <a:rPr lang="ru-RU" altLang="en-US" sz="2400" dirty="0" err="1"/>
              <a:t>ягте</a:t>
            </a:r>
            <a:r>
              <a:rPr lang="en-US" altLang="ru-RU" sz="2400" dirty="0"/>
              <a:t> </a:t>
            </a:r>
            <a:r>
              <a:rPr lang="en-US" altLang="en-US" sz="2400" dirty="0" err="1"/>
              <a:t>на</a:t>
            </a:r>
            <a:r>
              <a:rPr lang="en-US" altLang="ru-RU" sz="2400" dirty="0"/>
              <a:t> </a:t>
            </a:r>
            <a:r>
              <a:rPr lang="en-US" altLang="en-US" sz="2400" dirty="0" err="1"/>
              <a:t>спин</a:t>
            </a:r>
            <a:r>
              <a:rPr lang="ru-RU" altLang="en-US" sz="2400" dirty="0"/>
              <a:t>у.</a:t>
            </a:r>
          </a:p>
          <a:p>
            <a:pPr>
              <a:spcAft>
                <a:spcPts val="600"/>
              </a:spcAft>
            </a:pPr>
            <a:r>
              <a:rPr lang="ru-RU" altLang="en-US" sz="2400" dirty="0"/>
              <a:t>М</a:t>
            </a:r>
            <a:r>
              <a:rPr lang="en-US" altLang="en-US" sz="2400" dirty="0" err="1"/>
              <a:t>едленно</a:t>
            </a:r>
            <a:r>
              <a:rPr lang="en-US" altLang="ru-RU" sz="2400" dirty="0"/>
              <a:t> </a:t>
            </a:r>
            <a:r>
              <a:rPr lang="en-US" altLang="en-US" sz="2400" dirty="0" err="1"/>
              <a:t>подним</a:t>
            </a:r>
            <a:r>
              <a:rPr lang="ru-RU" altLang="en-US" sz="2400" dirty="0" err="1"/>
              <a:t>ите</a:t>
            </a:r>
            <a:r>
              <a:rPr lang="en-US" altLang="ru-RU" sz="2400" dirty="0"/>
              <a:t> </a:t>
            </a:r>
            <a:r>
              <a:rPr lang="en-US" altLang="en-US" sz="2400" dirty="0" err="1"/>
              <a:t>выпрямленные</a:t>
            </a:r>
            <a:r>
              <a:rPr lang="en-US" altLang="ru-RU" sz="2400" dirty="0"/>
              <a:t> </a:t>
            </a:r>
            <a:r>
              <a:rPr lang="en-US" altLang="en-US" sz="2400" dirty="0" err="1"/>
              <a:t>ноги</a:t>
            </a:r>
            <a:r>
              <a:rPr lang="en-US" altLang="ru-RU" sz="2400" dirty="0"/>
              <a:t> </a:t>
            </a:r>
            <a:r>
              <a:rPr lang="en-US" altLang="en-US" sz="2400" dirty="0" err="1"/>
              <a:t>вверх</a:t>
            </a:r>
            <a:r>
              <a:rPr lang="en-US" altLang="ru-RU" sz="2400" dirty="0"/>
              <a:t>, </a:t>
            </a:r>
            <a:r>
              <a:rPr lang="en-US" altLang="en-US" sz="2400" dirty="0" err="1"/>
              <a:t>стараясь</a:t>
            </a:r>
            <a:r>
              <a:rPr lang="en-US" altLang="ru-RU" sz="2400" dirty="0"/>
              <a:t> </a:t>
            </a:r>
            <a:r>
              <a:rPr lang="en-US" altLang="en-US" sz="2400" dirty="0" err="1"/>
              <a:t>держать</a:t>
            </a:r>
            <a:r>
              <a:rPr lang="en-US" altLang="ru-RU" sz="2400" dirty="0"/>
              <a:t> </a:t>
            </a:r>
            <a:r>
              <a:rPr lang="en-US" altLang="en-US" sz="2400" dirty="0" err="1"/>
              <a:t>их</a:t>
            </a:r>
            <a:r>
              <a:rPr lang="en-US" altLang="ru-RU" sz="2400" dirty="0"/>
              <a:t> </a:t>
            </a:r>
            <a:r>
              <a:rPr lang="en-US" altLang="en-US" sz="2400" dirty="0" err="1"/>
              <a:t>как</a:t>
            </a:r>
            <a:r>
              <a:rPr lang="en-US" altLang="ru-RU" sz="2400" dirty="0"/>
              <a:t> </a:t>
            </a:r>
            <a:r>
              <a:rPr lang="en-US" altLang="en-US" sz="2400" dirty="0" err="1"/>
              <a:t>можно</a:t>
            </a:r>
            <a:r>
              <a:rPr lang="en-US" altLang="ru-RU" sz="2400" dirty="0"/>
              <a:t> </a:t>
            </a:r>
            <a:r>
              <a:rPr lang="en-US" altLang="en-US" sz="2400" dirty="0" err="1"/>
              <a:t>ближе</a:t>
            </a:r>
            <a:r>
              <a:rPr lang="en-US" altLang="ru-RU" sz="2400" dirty="0"/>
              <a:t> </a:t>
            </a:r>
            <a:r>
              <a:rPr lang="en-US" altLang="en-US" sz="2400" dirty="0"/>
              <a:t>к</a:t>
            </a:r>
            <a:r>
              <a:rPr lang="en-US" altLang="ru-RU" sz="2400" dirty="0"/>
              <a:t> </a:t>
            </a:r>
            <a:r>
              <a:rPr lang="en-US" altLang="en-US" sz="2400" dirty="0" err="1"/>
              <a:t>телу</a:t>
            </a:r>
            <a:r>
              <a:rPr lang="en-US" altLang="ru-RU" sz="2400" dirty="0"/>
              <a:t>.</a:t>
            </a:r>
            <a:endParaRPr lang="ru-RU" altLang="ru-RU" sz="2400" dirty="0"/>
          </a:p>
          <a:p>
            <a:pPr>
              <a:spcAft>
                <a:spcPts val="600"/>
              </a:spcAft>
            </a:pPr>
            <a:r>
              <a:rPr lang="ru-RU" altLang="ru-RU" sz="2400" dirty="0"/>
              <a:t>Верните в исходное положение.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+mn-cs"/>
              </a:rPr>
              <a:t>Упражнение повторите 6 раз.</a:t>
            </a:r>
            <a:endParaRPr lang="ru-RU" altLang="ru-RU" sz="2400" dirty="0"/>
          </a:p>
          <a:p>
            <a:pPr>
              <a:spcAft>
                <a:spcPts val="600"/>
              </a:spcAft>
            </a:pPr>
            <a:r>
              <a:rPr lang="en-US" altLang="en-US" sz="2400" dirty="0" err="1"/>
              <a:t>Это</a:t>
            </a:r>
            <a:r>
              <a:rPr lang="en-US" altLang="ru-RU" sz="2400" dirty="0"/>
              <a:t> </a:t>
            </a:r>
            <a:r>
              <a:rPr lang="en-US" altLang="en-US" sz="2400" dirty="0" err="1"/>
              <a:t>упражнение</a:t>
            </a:r>
            <a:r>
              <a:rPr lang="en-US" altLang="ru-RU" sz="2400" dirty="0"/>
              <a:t> </a:t>
            </a:r>
            <a:r>
              <a:rPr lang="en-US" altLang="en-US" sz="2400" dirty="0" err="1"/>
              <a:t>укрепляет</a:t>
            </a:r>
            <a:r>
              <a:rPr lang="en-US" altLang="ru-RU" sz="2400" dirty="0"/>
              <a:t> </a:t>
            </a:r>
            <a:r>
              <a:rPr lang="en-US" altLang="en-US" sz="2400" dirty="0" err="1"/>
              <a:t>мышцы</a:t>
            </a:r>
            <a:r>
              <a:rPr lang="en-US" altLang="ru-RU" sz="2400" dirty="0"/>
              <a:t> </a:t>
            </a:r>
            <a:r>
              <a:rPr lang="en-US" altLang="en-US" sz="2400" dirty="0" err="1"/>
              <a:t>живота</a:t>
            </a:r>
            <a:r>
              <a:rPr lang="en-US" altLang="ru-RU" sz="2400" dirty="0"/>
              <a:t> </a:t>
            </a:r>
            <a:r>
              <a:rPr lang="en-US" altLang="en-US" sz="2400" dirty="0"/>
              <a:t>и</a:t>
            </a:r>
            <a:r>
              <a:rPr lang="en-US" altLang="ru-RU" sz="2400" dirty="0"/>
              <a:t> </a:t>
            </a:r>
            <a:r>
              <a:rPr lang="en-US" altLang="en-US" sz="2400" dirty="0" err="1"/>
              <a:t>способствует</a:t>
            </a:r>
            <a:r>
              <a:rPr lang="en-US" altLang="ru-RU" sz="2400" dirty="0"/>
              <a:t> </a:t>
            </a:r>
            <a:r>
              <a:rPr lang="en-US" altLang="en-US" sz="2400" dirty="0" err="1"/>
              <a:t>увеличению</a:t>
            </a:r>
            <a:r>
              <a:rPr lang="en-US" altLang="ru-RU" sz="2400" dirty="0"/>
              <a:t> </a:t>
            </a:r>
            <a:r>
              <a:rPr lang="en-US" altLang="en-US" sz="2400" dirty="0" err="1"/>
              <a:t>гибкости</a:t>
            </a:r>
            <a:r>
              <a:rPr lang="en-US" altLang="ru-RU" sz="2400" dirty="0"/>
              <a:t> </a:t>
            </a:r>
            <a:r>
              <a:rPr lang="en-US" altLang="en-US" sz="2400" dirty="0" err="1"/>
              <a:t>позвоночника</a:t>
            </a:r>
            <a:r>
              <a:rPr lang="en-US" altLang="ru-RU" sz="2400" dirty="0"/>
              <a:t>.</a:t>
            </a:r>
            <a:endParaRPr lang="ru-RU" altLang="en-US" sz="2400" dirty="0"/>
          </a:p>
        </p:txBody>
      </p:sp>
      <p:sp>
        <p:nvSpPr>
          <p:cNvPr id="7" name="Текстовое поле 6"/>
          <p:cNvSpPr txBox="1"/>
          <p:nvPr/>
        </p:nvSpPr>
        <p:spPr>
          <a:xfrm>
            <a:off x="3050540" y="549275"/>
            <a:ext cx="56730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3600" b="1" dirty="0" err="1">
                <a:solidFill>
                  <a:srgbClr val="7030A0"/>
                </a:solidFill>
              </a:rPr>
              <a:t>Подъемы</a:t>
            </a:r>
            <a:r>
              <a:rPr lang="en-US" altLang="ru-RU" sz="3600" b="1" dirty="0">
                <a:solidFill>
                  <a:srgbClr val="7030A0"/>
                </a:solidFill>
              </a:rPr>
              <a:t> </a:t>
            </a:r>
            <a:r>
              <a:rPr lang="en-US" altLang="en-US" sz="3600" b="1" dirty="0" err="1">
                <a:solidFill>
                  <a:srgbClr val="7030A0"/>
                </a:solidFill>
              </a:rPr>
              <a:t>ног</a:t>
            </a:r>
            <a:endParaRPr lang="en-US" altLang="en-US" sz="3600" b="1" dirty="0">
              <a:solidFill>
                <a:srgbClr val="7030A0"/>
              </a:solidFill>
            </a:endParaRPr>
          </a:p>
        </p:txBody>
      </p:sp>
      <p:pic>
        <p:nvPicPr>
          <p:cNvPr id="8" name="Изображение 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4190" y="1921510"/>
            <a:ext cx="4510405" cy="3281680"/>
          </a:xfrm>
          <a:prstGeom prst="rect">
            <a:avLst/>
          </a:prstGeom>
          <a:ln w="76200">
            <a:solidFill>
              <a:srgbClr val="FFC000"/>
            </a:solidFill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овое поле 6"/>
          <p:cNvSpPr txBox="1"/>
          <p:nvPr/>
        </p:nvSpPr>
        <p:spPr>
          <a:xfrm>
            <a:off x="283845" y="1617980"/>
            <a:ext cx="6096000" cy="274764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>
              <a:lnSpc>
                <a:spcPct val="150000"/>
              </a:lnSpc>
            </a:pPr>
            <a:endParaRPr lang="ru-RU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Изображение 2" descr="img1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227455" y="1537335"/>
            <a:ext cx="2475230" cy="3804920"/>
          </a:xfrm>
          <a:prstGeom prst="rect">
            <a:avLst/>
          </a:prstGeom>
          <a:ln w="76200">
            <a:solidFill>
              <a:srgbClr val="FFC000"/>
            </a:solidFill>
          </a:ln>
        </p:spPr>
      </p:pic>
      <p:sp>
        <p:nvSpPr>
          <p:cNvPr id="4" name="Текстовое поле 3"/>
          <p:cNvSpPr txBox="1"/>
          <p:nvPr/>
        </p:nvSpPr>
        <p:spPr>
          <a:xfrm>
            <a:off x="2321941" y="318184"/>
            <a:ext cx="69068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en-US" sz="3600" b="1" dirty="0">
                <a:solidFill>
                  <a:srgbClr val="7030A0"/>
                </a:solidFill>
              </a:rPr>
              <a:t>Наклоны с растяжкой</a:t>
            </a:r>
          </a:p>
        </p:txBody>
      </p:sp>
      <p:sp>
        <p:nvSpPr>
          <p:cNvPr id="8" name="Текстовое поле 7"/>
          <p:cNvSpPr txBox="1"/>
          <p:nvPr/>
        </p:nvSpPr>
        <p:spPr>
          <a:xfrm>
            <a:off x="5123688" y="1499085"/>
            <a:ext cx="625983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ru-RU" altLang="en-US" sz="2400" dirty="0"/>
              <a:t>Встаньте прямо, ноги на ширине плеч.</a:t>
            </a:r>
          </a:p>
          <a:p>
            <a:pPr>
              <a:spcAft>
                <a:spcPts val="600"/>
              </a:spcAft>
            </a:pPr>
            <a:r>
              <a:rPr lang="ru-RU" altLang="en-US" sz="2400" dirty="0"/>
              <a:t>Отведите руки назад, кисти в «</a:t>
            </a:r>
            <a:r>
              <a:rPr lang="ru-RU" altLang="en-US" sz="2400" i="1" dirty="0"/>
              <a:t>замочек»</a:t>
            </a:r>
            <a:r>
              <a:rPr lang="ru-RU" altLang="en-US" sz="2400" dirty="0"/>
              <a:t>, наклонитесь вперед.</a:t>
            </a:r>
          </a:p>
          <a:p>
            <a:pPr>
              <a:spcAft>
                <a:spcPts val="600"/>
              </a:spcAft>
            </a:pPr>
            <a:r>
              <a:rPr lang="ru-RU" altLang="en-US" sz="2400" dirty="0"/>
              <a:t>Задержите положение на 5сек.</a:t>
            </a:r>
          </a:p>
          <a:p>
            <a:pPr>
              <a:spcAft>
                <a:spcPts val="600"/>
              </a:spcAft>
            </a:pPr>
            <a:r>
              <a:rPr lang="ru-RU" altLang="en-US" sz="2400" dirty="0"/>
              <a:t>Затем медленно вернитесь в исходное положение прямо.</a:t>
            </a:r>
          </a:p>
          <a:p>
            <a:pPr>
              <a:spcAft>
                <a:spcPts val="600"/>
              </a:spcAft>
            </a:pPr>
            <a:r>
              <a:rPr lang="ru-RU" altLang="en-US" sz="2400" dirty="0"/>
              <a:t>Упражнение повторите 6 раз.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Изображение 2" descr="3ca6a0860299621ec9331c89200ebe8a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05790" y="2973070"/>
            <a:ext cx="4977765" cy="1163320"/>
          </a:xfrm>
          <a:prstGeom prst="rect">
            <a:avLst/>
          </a:prstGeom>
          <a:ln w="76200">
            <a:solidFill>
              <a:srgbClr val="FFC000"/>
            </a:solidFill>
          </a:ln>
        </p:spPr>
      </p:pic>
      <p:sp>
        <p:nvSpPr>
          <p:cNvPr id="4" name="Текстовое поле 3"/>
          <p:cNvSpPr txBox="1"/>
          <p:nvPr/>
        </p:nvSpPr>
        <p:spPr>
          <a:xfrm>
            <a:off x="3460432" y="576961"/>
            <a:ext cx="52711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en-US" sz="3200" b="1" dirty="0">
                <a:solidFill>
                  <a:srgbClr val="7030A0"/>
                </a:solidFill>
              </a:rPr>
              <a:t>Упражнение «Супермен»</a:t>
            </a:r>
          </a:p>
        </p:txBody>
      </p:sp>
      <p:sp>
        <p:nvSpPr>
          <p:cNvPr id="5" name="Текстовое поле 4"/>
          <p:cNvSpPr txBox="1"/>
          <p:nvPr/>
        </p:nvSpPr>
        <p:spPr>
          <a:xfrm>
            <a:off x="6277292" y="1788477"/>
            <a:ext cx="5261610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ru-RU" altLang="en-US" sz="2400" dirty="0"/>
              <a:t>Лягте на пол лицом вниз, вытяните руки перед собой.</a:t>
            </a:r>
          </a:p>
          <a:p>
            <a:pPr>
              <a:spcAft>
                <a:spcPts val="600"/>
              </a:spcAft>
            </a:pPr>
            <a:r>
              <a:rPr lang="ru-RU" altLang="en-US" sz="2400" dirty="0"/>
              <a:t>Синхронно поднимите руки и ноги над полом.</a:t>
            </a:r>
          </a:p>
          <a:p>
            <a:pPr>
              <a:spcAft>
                <a:spcPts val="600"/>
              </a:spcAft>
            </a:pPr>
            <a:r>
              <a:rPr lang="ru-RU" altLang="en-US" sz="2400" dirty="0"/>
              <a:t>Задержите положение 5 сек.</a:t>
            </a:r>
          </a:p>
          <a:p>
            <a:pPr>
              <a:spcAft>
                <a:spcPts val="600"/>
              </a:spcAft>
            </a:pPr>
            <a:r>
              <a:rPr lang="ru-RU" altLang="en-US" sz="2400" dirty="0"/>
              <a:t>Затем вернитесь в исходное положение.</a:t>
            </a:r>
          </a:p>
          <a:p>
            <a:pPr>
              <a:spcAft>
                <a:spcPts val="600"/>
              </a:spcAft>
            </a:pPr>
            <a:r>
              <a:rPr lang="ru-RU" altLang="en-US" sz="2400" dirty="0"/>
              <a:t>Упражнение повторите 6 раз.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71526" y="794475"/>
            <a:ext cx="10715624" cy="33855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  <a:r>
              <a:rPr lang="ru-RU" sz="36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6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6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spcAft>
                <a:spcPts val="1200"/>
              </a:spcAft>
            </a:pP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Попросите ребенка повторить несколько раз каждое упражнение.</a:t>
            </a:r>
          </a:p>
          <a:p>
            <a:pPr algn="ctr">
              <a:spcAft>
                <a:spcPts val="1200"/>
              </a:spcAft>
            </a:pP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наших занятиях мы будем их выполнять.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168</Words>
  <Application>Microsoft Office PowerPoint</Application>
  <PresentationFormat>Широкоэкранный</PresentationFormat>
  <Paragraphs>35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Arial</vt:lpstr>
      <vt:lpstr>Default Design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Евгений</cp:lastModifiedBy>
  <cp:revision>26</cp:revision>
  <dcterms:created xsi:type="dcterms:W3CDTF">2025-12-18T02:14:00Z</dcterms:created>
  <dcterms:modified xsi:type="dcterms:W3CDTF">2026-01-22T00:38:08Z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2829D03E70D940FCA2BF26E6283D706D_12</vt:lpwstr>
  </property>
  <property fmtid="{D5CDD505-2E9C-101B-9397-08002B2CF9AE}" pid="3" name="KSOProductBuildVer">
    <vt:lpwstr>1049-12.2.0.23196</vt:lpwstr>
  </property>
</Properties>
</file>