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60" r:id="rId4"/>
    <p:sldId id="261" r:id="rId5"/>
    <p:sldId id="262" r:id="rId6"/>
    <p:sldId id="264" r:id="rId7"/>
    <p:sldId id="265" r:id="rId8"/>
    <p:sldId id="268" r:id="rId9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2208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CBF6BC-1777-40DF-9402-BE7BE17B372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02508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1F36F5-EE83-49A7-B7AE-6A1A7A88C70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92049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9F830B-C6B8-4E00-A25B-735489E1004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15983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E4B584-40DD-49CE-9E17-7E36E606BDE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28775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6B3638-EE53-4BB5-BFE4-22587EAE818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41945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072697-08E3-43E6-AD4A-06B1739934D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79417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C55630-5108-4AEF-AC7B-DF4A2812FCE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76274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FFE1A3-C5C4-41CF-BA6A-01DADB0FAC7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72490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2825FA-D289-45E8-8A29-F1C003B81C9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96080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F0B45B-5904-45EC-A394-FBC40067A12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06856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ABBE33-B192-4326-AA72-762A3EEF184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35028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ECC9750-5D59-434B-908D-3F4018B63FBB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403350" y="436563"/>
            <a:ext cx="6913563" cy="719137"/>
          </a:xfrm>
        </p:spPr>
        <p:txBody>
          <a:bodyPr/>
          <a:lstStyle/>
          <a:p>
            <a:pPr eaLnBrk="1" hangingPunct="1"/>
            <a:r>
              <a:rPr lang="ru-RU" altLang="ru-RU" sz="1400" smtClean="0"/>
              <a:t>Муниципальное бюджетное учреждение дополнительного образования </a:t>
            </a:r>
            <a:br>
              <a:rPr lang="ru-RU" altLang="ru-RU" sz="1400" smtClean="0"/>
            </a:br>
            <a:r>
              <a:rPr lang="ru-RU" altLang="ru-RU" sz="1400" smtClean="0"/>
              <a:t>«Центр внешкольной работы»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924300" y="3284538"/>
            <a:ext cx="5040313" cy="1943100"/>
          </a:xfrm>
        </p:spPr>
        <p:txBody>
          <a:bodyPr/>
          <a:lstStyle/>
          <a:p>
            <a:pPr marL="0" indent="0" algn="r" eaLnBrk="1" hangingPunct="1">
              <a:spcBef>
                <a:spcPct val="0"/>
              </a:spcBef>
              <a:buFontTx/>
              <a:buNone/>
            </a:pPr>
            <a:r>
              <a:rPr lang="ru-RU" altLang="ru-RU" sz="1600" i="1" smtClean="0">
                <a:cs typeface="Arial" panose="020B0604020202020204" pitchFamily="34" charset="0"/>
              </a:rPr>
              <a:t>Для учащихся 1-2 года обучения</a:t>
            </a:r>
          </a:p>
          <a:p>
            <a:pPr marL="0" indent="0" algn="r" eaLnBrk="1" hangingPunct="1">
              <a:spcBef>
                <a:spcPct val="0"/>
              </a:spcBef>
              <a:buFontTx/>
              <a:buNone/>
            </a:pPr>
            <a:r>
              <a:rPr lang="ru-RU" altLang="ru-RU" sz="1600" i="1" smtClean="0">
                <a:cs typeface="Arial" panose="020B0604020202020204" pitchFamily="34" charset="0"/>
              </a:rPr>
              <a:t>по дополнительной общеразвивающей программе «Радость творчества»</a:t>
            </a:r>
          </a:p>
          <a:p>
            <a:pPr marL="0" indent="0" algn="r" eaLnBrk="1" hangingPunct="1">
              <a:spcBef>
                <a:spcPct val="0"/>
              </a:spcBef>
              <a:buFontTx/>
              <a:buNone/>
            </a:pPr>
            <a:r>
              <a:rPr lang="ru-RU" altLang="ru-RU" sz="1600" i="1" smtClean="0">
                <a:cs typeface="Arial" panose="020B0604020202020204" pitchFamily="34" charset="0"/>
              </a:rPr>
              <a:t>Возраст 5-8 лет</a:t>
            </a:r>
          </a:p>
          <a:p>
            <a:pPr marL="0" indent="0" algn="r" eaLnBrk="1" hangingPunct="1">
              <a:spcBef>
                <a:spcPct val="0"/>
              </a:spcBef>
              <a:buFontTx/>
              <a:buNone/>
            </a:pPr>
            <a:endParaRPr lang="ru-RU" altLang="ru-RU" sz="1600" i="1" smtClean="0">
              <a:cs typeface="Arial" panose="020B0604020202020204" pitchFamily="34" charset="0"/>
            </a:endParaRPr>
          </a:p>
          <a:p>
            <a:pPr marL="0" indent="0" algn="r" eaLnBrk="1" hangingPunct="1">
              <a:spcBef>
                <a:spcPct val="0"/>
              </a:spcBef>
              <a:buFontTx/>
              <a:buNone/>
            </a:pPr>
            <a:r>
              <a:rPr lang="ru-RU" altLang="ru-RU" sz="1600" i="1" smtClean="0">
                <a:cs typeface="Arial" panose="020B0604020202020204" pitchFamily="34" charset="0"/>
              </a:rPr>
              <a:t>Педагог дополнительного образования</a:t>
            </a:r>
          </a:p>
          <a:p>
            <a:pPr marL="0" indent="0" algn="r" eaLnBrk="1" hangingPunct="1">
              <a:spcBef>
                <a:spcPct val="0"/>
              </a:spcBef>
              <a:buFontTx/>
              <a:buNone/>
            </a:pPr>
            <a:r>
              <a:rPr lang="ru-RU" altLang="ru-RU" sz="1600" i="1" smtClean="0">
                <a:cs typeface="Arial" panose="020B0604020202020204" pitchFamily="34" charset="0"/>
              </a:rPr>
              <a:t>Федорова Татьяна Гавриловна</a:t>
            </a:r>
            <a:endParaRPr lang="ru-RU" altLang="ru-RU" sz="1200" smtClean="0"/>
          </a:p>
        </p:txBody>
      </p:sp>
      <p:pic>
        <p:nvPicPr>
          <p:cNvPr id="2052" name="Picture 7" descr="img875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12763" y="1592263"/>
            <a:ext cx="3546475" cy="397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TextBox 5"/>
          <p:cNvSpPr txBox="1">
            <a:spLocks noChangeArrowheads="1"/>
          </p:cNvSpPr>
          <p:nvPr/>
        </p:nvSpPr>
        <p:spPr bwMode="auto">
          <a:xfrm>
            <a:off x="2286000" y="5961063"/>
            <a:ext cx="4572000" cy="436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ru-RU" altLang="ru-RU" sz="1400">
                <a:solidFill>
                  <a:srgbClr val="000000"/>
                </a:solidFill>
              </a:rPr>
              <a:t>г</a:t>
            </a:r>
            <a:r>
              <a:rPr lang="ru-RU" altLang="ru-RU" sz="1400">
                <a:solidFill>
                  <a:srgbClr val="000000"/>
                </a:solidFill>
                <a:cs typeface="Arial" panose="020B0604020202020204" pitchFamily="34" charset="0"/>
              </a:rPr>
              <a:t>. Петропавловск-Камчатский</a:t>
            </a:r>
          </a:p>
          <a:p>
            <a:pPr algn="ctr" eaLnBrk="1" hangingPunct="1">
              <a:lnSpc>
                <a:spcPct val="80000"/>
              </a:lnSpc>
            </a:pPr>
            <a:r>
              <a:rPr lang="ru-RU" altLang="ru-RU" sz="1400">
                <a:solidFill>
                  <a:srgbClr val="000000"/>
                </a:solidFill>
                <a:cs typeface="Arial" panose="020B0604020202020204" pitchFamily="34" charset="0"/>
              </a:rPr>
              <a:t>2026 г.</a:t>
            </a:r>
          </a:p>
        </p:txBody>
      </p:sp>
      <p:sp>
        <p:nvSpPr>
          <p:cNvPr id="2054" name="TextBox 7"/>
          <p:cNvSpPr txBox="1">
            <a:spLocks noChangeArrowheads="1"/>
          </p:cNvSpPr>
          <p:nvPr/>
        </p:nvSpPr>
        <p:spPr bwMode="auto">
          <a:xfrm>
            <a:off x="4059238" y="1460500"/>
            <a:ext cx="5038725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400" b="1">
                <a:solidFill>
                  <a:srgbClr val="CC6600"/>
                </a:solidFill>
                <a:cs typeface="Arial" panose="020B0604020202020204" pitchFamily="34" charset="0"/>
              </a:rPr>
              <a:t>Занятие по</a:t>
            </a:r>
          </a:p>
          <a:p>
            <a:pPr algn="ctr" eaLnBrk="1" hangingPunct="1"/>
            <a:r>
              <a:rPr lang="ru-RU" altLang="ru-RU" sz="2400" b="1">
                <a:solidFill>
                  <a:srgbClr val="CC6600"/>
                </a:solidFill>
                <a:cs typeface="Arial" panose="020B0604020202020204" pitchFamily="34" charset="0"/>
              </a:rPr>
              <a:t>изобразительному творчеству</a:t>
            </a:r>
          </a:p>
          <a:p>
            <a:pPr algn="ctr" eaLnBrk="1" hangingPunct="1"/>
            <a:r>
              <a:rPr lang="ru-RU" altLang="ru-RU" sz="3600" b="1">
                <a:solidFill>
                  <a:srgbClr val="CC6600"/>
                </a:solidFill>
                <a:cs typeface="Arial" panose="020B0604020202020204" pitchFamily="34" charset="0"/>
              </a:rPr>
              <a:t>«Кухлянка»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6725" y="447675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altLang="ru-RU" sz="4000" b="1" dirty="0">
                <a:solidFill>
                  <a:srgbClr val="CC6600"/>
                </a:solidFill>
              </a:rPr>
              <a:t>КУХЛЯНКА – национальная одежда Камчатки</a:t>
            </a:r>
          </a:p>
        </p:txBody>
      </p:sp>
      <p:sp>
        <p:nvSpPr>
          <p:cNvPr id="307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66725" y="2035175"/>
            <a:ext cx="5411788" cy="2981325"/>
          </a:xfrm>
          <a:solidFill>
            <a:schemeClr val="bg1"/>
          </a:solidFill>
        </p:spPr>
        <p:txBody>
          <a:bodyPr/>
          <a:lstStyle/>
          <a:p>
            <a:pPr marL="0" indent="0" eaLnBrk="1" hangingPunct="1">
              <a:spcBef>
                <a:spcPct val="0"/>
              </a:spcBef>
              <a:spcAft>
                <a:spcPts val="1200"/>
              </a:spcAft>
            </a:pPr>
            <a:r>
              <a:rPr lang="en-US" altLang="ru-RU" sz="2800" smtClean="0"/>
              <a:t> </a:t>
            </a:r>
            <a:r>
              <a:rPr lang="ru-RU" altLang="ru-RU" sz="2400" smtClean="0">
                <a:cs typeface="Arial" panose="020B0604020202020204" pitchFamily="34" charset="0"/>
              </a:rPr>
              <a:t>Мы познакомились с орнаментами Камчатки, которые украшают одежду наших коренных народов. </a:t>
            </a:r>
          </a:p>
          <a:p>
            <a:pPr marL="0" indent="0" eaLnBrk="1" hangingPunct="1">
              <a:spcBef>
                <a:spcPct val="0"/>
              </a:spcBef>
              <a:spcAft>
                <a:spcPts val="1200"/>
              </a:spcAft>
            </a:pPr>
            <a:r>
              <a:rPr lang="en-US" altLang="ru-RU" sz="2400" smtClean="0">
                <a:cs typeface="Arial" panose="020B0604020202020204" pitchFamily="34" charset="0"/>
              </a:rPr>
              <a:t> </a:t>
            </a:r>
            <a:r>
              <a:rPr lang="ru-RU" altLang="ru-RU" sz="2400" smtClean="0">
                <a:cs typeface="Arial" panose="020B0604020202020204" pitchFamily="34" charset="0"/>
              </a:rPr>
              <a:t>Сегодня нарисуем кухлянку – красивую женскую одежду разных народов Камчатки.</a:t>
            </a:r>
          </a:p>
        </p:txBody>
      </p:sp>
      <p:pic>
        <p:nvPicPr>
          <p:cNvPr id="3076" name="Рисунок 3" descr="3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6308725"/>
            <a:ext cx="9144000" cy="34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Рисунок 5" descr="7 копия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867400" y="1125538"/>
            <a:ext cx="2486025" cy="5284787"/>
          </a:xfrm>
          <a:prstGeom prst="rect">
            <a:avLst/>
          </a:prstGeom>
          <a:noFill/>
          <a:ln>
            <a:noFill/>
          </a:ln>
          <a:effectLst>
            <a:outerShdw dist="38100" dir="2700000" algn="tl" rotWithShape="0">
              <a:srgbClr val="000000">
                <a:alpha val="39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3600" b="1" smtClean="0">
                <a:solidFill>
                  <a:srgbClr val="CC6600"/>
                </a:solidFill>
              </a:rPr>
              <a:t>Зимняя и летняя одежда женщин</a:t>
            </a:r>
          </a:p>
        </p:txBody>
      </p:sp>
      <p:pic>
        <p:nvPicPr>
          <p:cNvPr id="4099" name="Picture 4" descr="C:\Users\USER\Desktop\презентация КУХЛЯНКА\IMG_20160930_093216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5219700" y="1701800"/>
            <a:ext cx="2952750" cy="4608513"/>
          </a:xfrm>
          <a:noFill/>
        </p:spPr>
      </p:pic>
      <p:pic>
        <p:nvPicPr>
          <p:cNvPr id="4100" name="Picture 2" descr="C:\Users\USER\Desktop\презентация КУХЛЯНКА\IMG_20160930_093833.jpg"/>
          <p:cNvPicPr>
            <a:picLocks noChangeAspect="1" noChangeArrowheads="1"/>
          </p:cNvPicPr>
          <p:nvPr>
            <p:ph type="body" sz="half"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187450" y="1692275"/>
            <a:ext cx="2952750" cy="4608513"/>
          </a:xfrm>
          <a:noFill/>
        </p:spPr>
      </p:pic>
      <p:pic>
        <p:nvPicPr>
          <p:cNvPr id="4101" name="Рисунок 7" descr="1.pn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50288" y="0"/>
            <a:ext cx="493712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Рисунок 3" descr="1.pn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9371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title" sz="quarter" idx="4294967295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hangingPunct="1"/>
            <a:r>
              <a:rPr lang="ru-RU" altLang="ru-RU" sz="3600" b="1" smtClean="0">
                <a:solidFill>
                  <a:srgbClr val="CC6600"/>
                </a:solidFill>
              </a:rPr>
              <a:t>Для работы вам понадобится:</a:t>
            </a:r>
          </a:p>
        </p:txBody>
      </p:sp>
      <p:sp>
        <p:nvSpPr>
          <p:cNvPr id="5123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1208088" y="1450975"/>
            <a:ext cx="6696075" cy="39941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800" smtClean="0"/>
              <a:t>бумага для акварели;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800" smtClean="0"/>
              <a:t>краска гуашь или акварель;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800" smtClean="0"/>
              <a:t>кисти №1-3 и 6;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800" smtClean="0"/>
              <a:t>баночка с водой;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800" smtClean="0"/>
              <a:t>салфетка х/б;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800" smtClean="0"/>
              <a:t>ножницы;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800" smtClean="0"/>
              <a:t>карандаш;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800" smtClean="0"/>
              <a:t>ластик.</a:t>
            </a:r>
          </a:p>
        </p:txBody>
      </p:sp>
      <p:pic>
        <p:nvPicPr>
          <p:cNvPr id="5124" name="Рисунок 7" descr="1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50288" y="0"/>
            <a:ext cx="493712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Рисунок 3" descr="1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9371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9"/>
          <p:cNvSpPr>
            <a:spLocks noGrp="1" noChangeArrowheads="1"/>
          </p:cNvSpPr>
          <p:nvPr>
            <p:ph type="title"/>
          </p:nvPr>
        </p:nvSpPr>
        <p:spPr>
          <a:xfrm>
            <a:off x="912813" y="549275"/>
            <a:ext cx="7737475" cy="1143000"/>
          </a:xfrm>
        </p:spPr>
        <p:txBody>
          <a:bodyPr/>
          <a:lstStyle/>
          <a:p>
            <a:pPr algn="l" eaLnBrk="1" hangingPunct="1"/>
            <a:r>
              <a:rPr lang="ru-RU" altLang="ru-RU" sz="2800" smtClean="0">
                <a:solidFill>
                  <a:schemeClr val="tx1"/>
                </a:solidFill>
              </a:rPr>
              <a:t>Нарисовать половину основы, вырезать и обвести её по шаблону.</a:t>
            </a:r>
          </a:p>
        </p:txBody>
      </p:sp>
      <p:pic>
        <p:nvPicPr>
          <p:cNvPr id="6147" name="Рисунок 7" descr="1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50288" y="0"/>
            <a:ext cx="493712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Рисунок 3" descr="1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9371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12" descr="img869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7088" y="2038350"/>
            <a:ext cx="3432175" cy="4535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13" descr="img870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87900" y="2143125"/>
            <a:ext cx="3556000" cy="445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sz="quarter" idx="4294967295"/>
          </p:nvPr>
        </p:nvSpPr>
        <p:spPr>
          <a:xfrm>
            <a:off x="1168400" y="404813"/>
            <a:ext cx="6911975" cy="850900"/>
          </a:xfrm>
        </p:spPr>
        <p:txBody>
          <a:bodyPr/>
          <a:lstStyle/>
          <a:p>
            <a:pPr algn="l" eaLnBrk="1" hangingPunct="1"/>
            <a:r>
              <a:rPr lang="ru-RU" altLang="ru-RU" sz="2800" smtClean="0">
                <a:solidFill>
                  <a:schemeClr val="tx1"/>
                </a:solidFill>
              </a:rPr>
              <a:t>Закрасить коричневой краской.</a:t>
            </a:r>
          </a:p>
        </p:txBody>
      </p:sp>
      <p:pic>
        <p:nvPicPr>
          <p:cNvPr id="7171" name="Рисунок 7" descr="1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83625" y="0"/>
            <a:ext cx="4603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Рисунок 3" descr="1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9371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9" descr="img872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59338" y="1628775"/>
            <a:ext cx="3524250" cy="446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12" descr="img871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3713" y="1628775"/>
            <a:ext cx="3868737" cy="446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Grp="1" noChangeArrowheads="1"/>
          </p:cNvSpPr>
          <p:nvPr>
            <p:ph type="title" sz="quarter" idx="4294967295"/>
          </p:nvPr>
        </p:nvSpPr>
        <p:spPr>
          <a:xfrm>
            <a:off x="957263" y="292100"/>
            <a:ext cx="7426325" cy="1143000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altLang="ru-RU" sz="28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Нарисовать орнамент из меха, тесьмы, бисера.</a:t>
            </a:r>
          </a:p>
        </p:txBody>
      </p:sp>
      <p:pic>
        <p:nvPicPr>
          <p:cNvPr id="8195" name="Рисунок 7" descr="1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83625" y="0"/>
            <a:ext cx="4603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Рисунок 3" descr="1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9371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10" descr="img874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8313" y="1628775"/>
            <a:ext cx="3979862" cy="446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13" descr="img875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70425" y="1628775"/>
            <a:ext cx="3983038" cy="4465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082800" y="404813"/>
            <a:ext cx="4762500" cy="777875"/>
          </a:xfrm>
        </p:spPr>
        <p:txBody>
          <a:bodyPr/>
          <a:lstStyle/>
          <a:p>
            <a:pPr eaLnBrk="1" hangingPunct="1"/>
            <a:r>
              <a:rPr lang="ru-RU" altLang="ru-RU" sz="3600" b="1" smtClean="0">
                <a:solidFill>
                  <a:srgbClr val="CC6600"/>
                </a:solidFill>
              </a:rPr>
              <a:t>Задание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6013" y="1600200"/>
            <a:ext cx="6696075" cy="2692400"/>
          </a:xfrm>
        </p:spPr>
        <p:txBody>
          <a:bodyPr/>
          <a:lstStyle/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buFontTx/>
              <a:buNone/>
              <a:defRPr/>
            </a:pPr>
            <a:r>
              <a:rPr lang="ru-RU" altLang="ru-RU" sz="2800" dirty="0">
                <a:cs typeface="Arial" panose="020B0604020202020204" pitchFamily="34" charset="0"/>
              </a:rPr>
              <a:t>1. Нарисовать зимнюю кухлянку.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Tx/>
              <a:buNone/>
              <a:defRPr/>
            </a:pPr>
            <a:r>
              <a:rPr lang="ru-RU" altLang="ru-RU" sz="2800" dirty="0">
                <a:cs typeface="Arial" panose="020B0604020202020204" pitchFamily="34" charset="0"/>
              </a:rPr>
              <a:t>2. Украсить орнаментом из тесьмы, меха и бисера.</a:t>
            </a:r>
          </a:p>
          <a:p>
            <a:pPr eaLnBrk="1" hangingPunct="1">
              <a:buFontTx/>
              <a:buNone/>
              <a:defRPr/>
            </a:pPr>
            <a:endParaRPr lang="ru-RU" altLang="ru-RU" sz="2800" b="1" dirty="0">
              <a:cs typeface="Arial" panose="020B0604020202020204" pitchFamily="34" charset="0"/>
            </a:endParaRPr>
          </a:p>
          <a:p>
            <a:pPr algn="ctr" eaLnBrk="1" hangingPunct="1">
              <a:buFontTx/>
              <a:buNone/>
              <a:defRPr/>
            </a:pPr>
            <a:r>
              <a:rPr lang="ru-RU" altLang="ru-RU" sz="2800" b="1" dirty="0">
                <a:cs typeface="Arial" panose="020B0604020202020204" pitchFamily="34" charset="0"/>
              </a:rPr>
              <a:t>Жду ваши творческие модели!</a:t>
            </a:r>
          </a:p>
        </p:txBody>
      </p:sp>
      <p:pic>
        <p:nvPicPr>
          <p:cNvPr id="9220" name="Рисунок 7" descr="1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50288" y="0"/>
            <a:ext cx="493712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Рисунок 3" descr="1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9371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156</Words>
  <Application>Microsoft Office PowerPoint</Application>
  <PresentationFormat>Экран (4:3)</PresentationFormat>
  <Paragraphs>33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Arial</vt:lpstr>
      <vt:lpstr>Calibri</vt:lpstr>
      <vt:lpstr>Оформление по умолчанию</vt:lpstr>
      <vt:lpstr>Муниципальное бюджетное учреждение дополнительного образования  «Центр внешкольной работы»</vt:lpstr>
      <vt:lpstr>КУХЛЯНКА – национальная одежда Камчатки</vt:lpstr>
      <vt:lpstr>Зимняя и летняя одежда женщин</vt:lpstr>
      <vt:lpstr>Для работы вам понадобится:</vt:lpstr>
      <vt:lpstr>Нарисовать половину основы, вырезать и обвести её по шаблону.</vt:lpstr>
      <vt:lpstr>Закрасить коричневой краской.</vt:lpstr>
      <vt:lpstr>Нарисовать орнамент из меха, тесьмы, бисера.</vt:lpstr>
      <vt:lpstr>Задание</vt:lpstr>
    </vt:vector>
  </TitlesOfParts>
  <Company>Benchman (G)hosts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Евгений</cp:lastModifiedBy>
  <cp:revision>12</cp:revision>
  <dcterms:created xsi:type="dcterms:W3CDTF">2026-01-21T23:01:50Z</dcterms:created>
  <dcterms:modified xsi:type="dcterms:W3CDTF">2026-01-23T01:03:10Z</dcterms:modified>
</cp:coreProperties>
</file>