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7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707904" y="3277774"/>
            <a:ext cx="5214758" cy="1872208"/>
          </a:xfrm>
          <a:ln>
            <a:noFill/>
          </a:ln>
        </p:spPr>
        <p:txBody>
          <a:bodyPr/>
          <a:lstStyle/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Для учащихся 1 года обучения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по дополнительной общеразвивающей программе «Лейся, русская песня»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Возраст 7-13 лет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1800" dirty="0">
              <a:effectLst/>
              <a:latin typeface="+mj-lt"/>
            </a:endParaRP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Педагог дополнительного образования Иванова Ярослава Борисовна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000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2" descr="C:\Users\user\Desktop\Иванова Я.Б\images (9)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375" y="2500291"/>
            <a:ext cx="3615428" cy="2664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699792" y="6021288"/>
            <a:ext cx="4176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5656" y="1556792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/>
                </a:solidFill>
                <a:latin typeface="+mj-lt"/>
              </a:rPr>
              <a:t>Задание «Масленичные традиции»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2412" y="250667"/>
            <a:ext cx="6373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3883" y="839418"/>
            <a:ext cx="8606760" cy="2517574"/>
          </a:xfrm>
        </p:spPr>
        <p:txBody>
          <a:bodyPr anchor="t"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ru-RU" altLang="ru-RU" sz="2200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sz="2200" dirty="0">
              <a:effectLst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sz="2200" dirty="0">
              <a:effectLst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sz="2200" dirty="0">
              <a:effectLst/>
            </a:endParaRP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sz="2400" dirty="0">
              <a:effectLst/>
              <a:latin typeface="+mj-lt"/>
            </a:endParaRP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sz="2400" dirty="0">
              <a:effectLst/>
            </a:endParaRP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sz="2400" dirty="0">
              <a:effectLst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sz="2400" dirty="0">
              <a:effectLst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sz="2400" dirty="0">
              <a:effectLst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sz="2400" dirty="0">
                <a:effectLst/>
              </a:rPr>
              <a:t> </a:t>
            </a: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user\Desktop\Иванова Я.Б\images (3)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60620" y="3307772"/>
            <a:ext cx="3032361" cy="2815797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672523" y="188640"/>
            <a:ext cx="60841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chemeClr val="accent1"/>
                </a:solidFill>
                <a:latin typeface="+mj-lt"/>
              </a:rPr>
              <a:t>Здравствуйте, дорогие ребята!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8487" y="3316187"/>
            <a:ext cx="5526321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</a:pPr>
            <a:r>
              <a:rPr lang="ru-RU" altLang="ru-RU" sz="22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Масленица всегда имеет «подвижную» дату, так как зависит от даты Пасхи, которая вычисляется по лунному календарю.</a:t>
            </a:r>
          </a:p>
          <a:p>
            <a:pPr lvl="0" algn="just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</a:pPr>
            <a:r>
              <a:rPr lang="ru-RU" altLang="ru-RU" sz="22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Поэтому даты Масленицы могут изменяться каждый год, но она всегда наступает в конце зимы или в начале весны.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2314" y="1030225"/>
            <a:ext cx="849694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Сегодня мы продолжим тему праздника Масленица и поговорим уже о её традициях. 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Масленица – это праздник, который связан с подготовкой к Великому посту в православном календаре.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В церковном календаре Масленичная неделя называется </a:t>
            </a:r>
            <a:r>
              <a:rPr lang="ru-RU" sz="2200" b="1" i="1" dirty="0">
                <a:solidFill>
                  <a:schemeClr val="accent1"/>
                </a:solidFill>
                <a:latin typeface="+mj-lt"/>
              </a:rPr>
              <a:t>Серной седмицей.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776601"/>
            <a:ext cx="8391876" cy="3376694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200" dirty="0">
                <a:effectLst/>
                <a:latin typeface="+mj-lt"/>
                <a:cs typeface="Arial" panose="020B0604020202020204" pitchFamily="34" charset="0"/>
              </a:rPr>
              <a:t>Этот обряд идёт от древних представлений славян, которые верили, что огонь способен очистить землю и принести щедрый урожай.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200" dirty="0">
                <a:effectLst/>
                <a:latin typeface="+mj-lt"/>
                <a:cs typeface="Arial" panose="020B0604020202020204" pitchFamily="34" charset="0"/>
              </a:rPr>
              <a:t>Чучело изготавливают заранее</a:t>
            </a:r>
            <a:r>
              <a:rPr lang="en-US" altLang="ru-RU" sz="2200" dirty="0">
                <a:effectLst/>
                <a:latin typeface="+mj-lt"/>
                <a:cs typeface="Arial" panose="020B0604020202020204" pitchFamily="34" charset="0"/>
              </a:rPr>
              <a:t>:</a:t>
            </a:r>
            <a:r>
              <a:rPr lang="ru-RU" altLang="ru-RU" sz="2200" dirty="0">
                <a:effectLst/>
                <a:latin typeface="+mj-lt"/>
                <a:cs typeface="Arial" panose="020B0604020202020204" pitchFamily="34" charset="0"/>
              </a:rPr>
              <a:t> основу делают из соломы, тряпок или старой одежды, а сверху украшают яркими платками и сарафанами. 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200" dirty="0">
                <a:effectLst/>
                <a:latin typeface="+mj-lt"/>
                <a:cs typeface="Arial" panose="020B0604020202020204" pitchFamily="34" charset="0"/>
              </a:rPr>
              <a:t>В финальный день Масленицы чучело торжественно выносят на площадь и под песнопения и пляски поджигают его.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200" dirty="0">
                <a:effectLst/>
                <a:latin typeface="+mj-lt"/>
                <a:cs typeface="Arial" panose="020B0604020202020204" pitchFamily="34" charset="0"/>
              </a:rPr>
              <a:t>Вокруг пламени водят хороводы, встречают весну. </a:t>
            </a:r>
            <a:endParaRPr lang="ru-RU" altLang="ru-RU" sz="2200" dirty="0">
              <a:effectLst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endParaRPr lang="ru-RU" sz="2400" dirty="0"/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ru-RU" sz="2400" dirty="0"/>
              <a:t> </a:t>
            </a: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ru-RU" altLang="ru-RU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14356"/>
            <a:ext cx="819440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42852"/>
            <a:ext cx="8929718" cy="3108543"/>
          </a:xfrm>
          <a:prstGeom prst="rect">
            <a:avLst/>
          </a:prstGeom>
        </p:spPr>
        <p:txBody>
          <a:bodyPr wrap="square" anchor="ctr" anchorCtr="1">
            <a:spAutoFit/>
          </a:bodyPr>
          <a:lstStyle/>
          <a:p>
            <a:r>
              <a:rPr lang="ru-RU" sz="2400" dirty="0"/>
              <a:t>    </a:t>
            </a:r>
            <a:endParaRPr lang="ru-RU" sz="2500" dirty="0">
              <a:latin typeface="+mj-lt"/>
            </a:endParaRPr>
          </a:p>
          <a:p>
            <a:endParaRPr lang="ru-RU" dirty="0"/>
          </a:p>
          <a:p>
            <a:pPr algn="just">
              <a:buFont typeface="Wingdings" pitchFamily="2" charset="2"/>
              <a:buChar char="§"/>
            </a:pPr>
            <a:endParaRPr lang="ru-RU" sz="2200" dirty="0">
              <a:latin typeface="+mj-lt"/>
              <a:ea typeface="SimSun" pitchFamily="2" charset="-122"/>
            </a:endParaRPr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endParaRPr lang="ru-RU" sz="2200" dirty="0"/>
          </a:p>
        </p:txBody>
      </p:sp>
      <p:pic>
        <p:nvPicPr>
          <p:cNvPr id="3074" name="Picture 2" descr="C:\Users\user\Desktop\Иванова Я.Б\images (8)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89841" y="4168066"/>
            <a:ext cx="3397571" cy="2484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672523" y="188640"/>
            <a:ext cx="60841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chemeClr val="accent1"/>
                </a:solidFill>
                <a:latin typeface="+mj-lt"/>
              </a:rPr>
              <a:t>Сжигание чучела Масленицы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5536" y="4299108"/>
            <a:ext cx="479280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sz="2200" dirty="0">
                <a:latin typeface="+mj-lt"/>
              </a:rPr>
              <a:t>После </a:t>
            </a:r>
            <a:r>
              <a:rPr lang="ru-RU" altLang="ru-RU" sz="22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сжигания пепел нередко рассыпали по полям, считая, что это принесёт плодородие.</a:t>
            </a:r>
          </a:p>
          <a:p>
            <a:pPr lvl="0"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2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По поверью, чем ярче горит огонь, тем удачнее сложится год.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714356"/>
            <a:ext cx="819440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42852"/>
            <a:ext cx="8929718" cy="3108543"/>
          </a:xfrm>
          <a:prstGeom prst="rect">
            <a:avLst/>
          </a:prstGeom>
        </p:spPr>
        <p:txBody>
          <a:bodyPr wrap="square" anchor="ctr" anchorCtr="1">
            <a:spAutoFit/>
          </a:bodyPr>
          <a:lstStyle/>
          <a:p>
            <a:r>
              <a:rPr lang="ru-RU" sz="2400" dirty="0"/>
              <a:t>    </a:t>
            </a:r>
            <a:endParaRPr lang="ru-RU" sz="2500" dirty="0">
              <a:latin typeface="+mj-lt"/>
            </a:endParaRPr>
          </a:p>
          <a:p>
            <a:endParaRPr lang="ru-RU" dirty="0"/>
          </a:p>
          <a:p>
            <a:pPr algn="just">
              <a:buFont typeface="Wingdings" pitchFamily="2" charset="2"/>
              <a:buChar char="§"/>
            </a:pPr>
            <a:endParaRPr lang="ru-RU" sz="2200" dirty="0">
              <a:latin typeface="+mj-lt"/>
              <a:ea typeface="SimSun" pitchFamily="2" charset="-122"/>
            </a:endParaRPr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endParaRPr lang="ru-RU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2141340" y="222485"/>
            <a:ext cx="47716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chemeClr val="accent1"/>
                </a:solidFill>
                <a:latin typeface="+mj-lt"/>
              </a:rPr>
              <a:t>Приготовление блинов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-220722"/>
            <a:ext cx="65" cy="441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71415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tella Sans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tella Sans"/>
                <a:cs typeface="Arial" pitchFamily="34" charset="0"/>
              </a:rPr>
            </a:b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tella Sans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066" y="991141"/>
            <a:ext cx="844452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Главный символ Масленицы – блины.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Золотистые, круглые, похожие на весеннее солнце.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Их готовили ещё в дохристианские времена как обрядовое лакомство, посвящённое силам природы. 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В некоторых деревнях блинами угощали даже домашних животных, чтобы обеспечить благополучие хозяйства.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А в старину стопку блинов отдавали нищим или оставляли в память  о предках, считая этот жест обязательным.  </a:t>
            </a:r>
          </a:p>
        </p:txBody>
      </p:sp>
      <p:pic>
        <p:nvPicPr>
          <p:cNvPr id="11" name="Picture 2" descr="C:\Users\user\Desktop\Иванова Я.Б\images (4)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82544" y="4099684"/>
            <a:ext cx="3485044" cy="200392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23066" y="4383513"/>
            <a:ext cx="465089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А хозяйки соревновались, у кого блинов получится больше.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По народной примете от этого зависел достаток и удача семьи. </a:t>
            </a:r>
          </a:p>
        </p:txBody>
      </p:sp>
    </p:spTree>
    <p:extLst>
      <p:ext uri="{BB962C8B-B14F-4D97-AF65-F5344CB8AC3E}">
        <p14:creationId xmlns:p14="http://schemas.microsoft.com/office/powerpoint/2010/main" val="1231806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9" y="829204"/>
            <a:ext cx="8568952" cy="295983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200" dirty="0">
                <a:effectLst/>
                <a:latin typeface="+mj-lt"/>
              </a:rPr>
              <a:t>Кулачные бои – одно из самых ярких масленичных развлечений, сохранившееся со времён, когда такие состязания были символом веры, храбрости и мужества.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200" dirty="0">
                <a:effectLst/>
                <a:latin typeface="+mj-lt"/>
              </a:rPr>
              <a:t>На площади собирались мужчины разных возрастов и выясняли, кто из них сильнее и выносливее.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200" dirty="0">
                <a:effectLst/>
                <a:latin typeface="+mj-lt"/>
              </a:rPr>
              <a:t>Несмотря на кажущуюся суровость, у боёв были строгие правила</a:t>
            </a:r>
            <a:r>
              <a:rPr lang="en-US" sz="2200" dirty="0">
                <a:effectLst/>
                <a:latin typeface="+mj-lt"/>
              </a:rPr>
              <a:t>:</a:t>
            </a:r>
            <a:r>
              <a:rPr lang="ru-RU" sz="2200" dirty="0">
                <a:effectLst/>
                <a:latin typeface="+mj-lt"/>
              </a:rPr>
              <a:t> нельзя бить лежачего, нападать толпой на одного или использовать оружие. 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079341"/>
            <a:ext cx="8813218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32481" y="3597868"/>
            <a:ext cx="3060000" cy="30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00378" y="150139"/>
            <a:ext cx="29714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chemeClr val="accent1"/>
                </a:solidFill>
                <a:latin typeface="+mj-lt"/>
              </a:rPr>
              <a:t>Кулачные бои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529" y="3854566"/>
            <a:ext cx="5328591" cy="219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</a:pPr>
            <a:r>
              <a:rPr lang="ru-RU" sz="2200" dirty="0">
                <a:latin typeface="+mj-lt"/>
              </a:rPr>
              <a:t>Проигравший </a:t>
            </a:r>
            <a:r>
              <a:rPr lang="ru-RU" sz="2200" dirty="0">
                <a:solidFill>
                  <a:srgbClr val="FFFFFF"/>
                </a:solidFill>
                <a:latin typeface="+mj-lt"/>
              </a:rPr>
              <a:t>не считался опозоренным – важнее были смелость и участие.</a:t>
            </a:r>
          </a:p>
          <a:p>
            <a:pPr lvl="0" algn="just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</a:pPr>
            <a:r>
              <a:rPr lang="ru-RU" sz="2200" dirty="0">
                <a:solidFill>
                  <a:srgbClr val="FFFFFF"/>
                </a:solidFill>
                <a:latin typeface="+mj-lt"/>
              </a:rPr>
              <a:t>Победителя чествовали, иногда вручали ремни, пояса или расписные ложки в знак уважения.</a:t>
            </a:r>
          </a:p>
        </p:txBody>
      </p:sp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4744"/>
            <a:ext cx="8496300" cy="3384550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5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Запишите в рабочую тетрадь какая из масленичных традиций показалась вам особенно интересной. </a:t>
            </a:r>
            <a:endParaRPr lang="en-US" altLang="ru-RU" sz="25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altLang="ru-RU" sz="25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5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Найдите информацию о тех традициях, о которых мы не говорили.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ru-RU" altLang="ru-RU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5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Мы обязательно закрепим ваши знания на следующем занятии!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altLang="ru-RU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ru-RU" altLang="ru-RU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успехов в творчестве!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3600" b="1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D179D2-4CE1-40D3-8B24-714B31041C26}"/>
              </a:ext>
            </a:extLst>
          </p:cNvPr>
          <p:cNvSpPr txBox="1"/>
          <p:nvPr/>
        </p:nvSpPr>
        <p:spPr>
          <a:xfrm>
            <a:off x="2987824" y="404664"/>
            <a:ext cx="302433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33CCC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Задание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1104</TotalTime>
  <Words>452</Words>
  <Application>Microsoft Office PowerPoint</Application>
  <PresentationFormat>Экран (4:3)</PresentationFormat>
  <Paragraphs>94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SimSun</vt:lpstr>
      <vt:lpstr>Arial</vt:lpstr>
      <vt:lpstr>Stella Sans</vt:lpstr>
      <vt:lpstr>Verdana</vt:lpstr>
      <vt:lpstr>Wingdings</vt:lpstr>
      <vt:lpstr>Глобус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176</cp:revision>
  <dcterms:created xsi:type="dcterms:W3CDTF">2025-03-30T01:04:44Z</dcterms:created>
  <dcterms:modified xsi:type="dcterms:W3CDTF">2026-01-23T01:03:49Z</dcterms:modified>
</cp:coreProperties>
</file>