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6" r:id="rId2"/>
    <p:sldId id="276" r:id="rId3"/>
    <p:sldId id="280" r:id="rId4"/>
    <p:sldId id="281" r:id="rId5"/>
    <p:sldId id="285" r:id="rId6"/>
    <p:sldId id="286" r:id="rId7"/>
    <p:sldId id="287" r:id="rId8"/>
    <p:sldId id="27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18BB"/>
    <a:srgbClr val="FFFFFF"/>
    <a:srgbClr val="FBF5A7"/>
    <a:srgbClr val="D8F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243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364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22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7089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159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76331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123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747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608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559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881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21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522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950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500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939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207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5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9029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C01F11-BE0D-9864-1675-B92054D2FA24}"/>
              </a:ext>
            </a:extLst>
          </p:cNvPr>
          <p:cNvSpPr txBox="1"/>
          <p:nvPr/>
        </p:nvSpPr>
        <p:spPr>
          <a:xfrm>
            <a:off x="1864894" y="252242"/>
            <a:ext cx="86458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600276-6FFD-78DD-E722-CA5CDA3B205C}"/>
              </a:ext>
            </a:extLst>
          </p:cNvPr>
          <p:cNvSpPr txBox="1"/>
          <p:nvPr/>
        </p:nvSpPr>
        <p:spPr>
          <a:xfrm>
            <a:off x="2982521" y="1279441"/>
            <a:ext cx="609760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Задание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«Танцевальные д</a:t>
            </a:r>
            <a:r>
              <a:rPr lang="ru-RU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вижения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для рук и ног»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ED11A7-C999-490F-C207-D7B932EF181B}"/>
              </a:ext>
            </a:extLst>
          </p:cNvPr>
          <p:cNvSpPr txBox="1"/>
          <p:nvPr/>
        </p:nvSpPr>
        <p:spPr>
          <a:xfrm>
            <a:off x="4907698" y="3287615"/>
            <a:ext cx="680746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Для учащихся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2-3 </a:t>
            </a: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года обучения</a:t>
            </a:r>
            <a:b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 </a:t>
            </a:r>
            <a:b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программе «Мир ритмики»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Возраст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-6,5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Гавриш Наталья Дмитриевна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91027A-5167-9E59-D3CE-8E69C33E38F0}"/>
              </a:ext>
            </a:extLst>
          </p:cNvPr>
          <p:cNvSpPr txBox="1"/>
          <p:nvPr/>
        </p:nvSpPr>
        <p:spPr>
          <a:xfrm>
            <a:off x="1773053" y="5980719"/>
            <a:ext cx="86458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Петропавловск-Камчатский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3F92E94-7F54-057B-7330-84730A1972E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576" y="2976232"/>
            <a:ext cx="4598122" cy="3004487"/>
          </a:xfrm>
          <a:prstGeom prst="roundRect">
            <a:avLst>
              <a:gd name="adj" fmla="val 16667"/>
            </a:avLst>
          </a:prstGeom>
          <a:ln w="28575">
            <a:solidFill>
              <a:srgbClr val="0070C0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121253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4506D-0164-C4E4-EACC-C67FFCC68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033600-125B-34F5-D5CA-51EF78CFE47C}"/>
              </a:ext>
            </a:extLst>
          </p:cNvPr>
          <p:cNvSpPr txBox="1"/>
          <p:nvPr/>
        </p:nvSpPr>
        <p:spPr>
          <a:xfrm>
            <a:off x="1906196" y="618817"/>
            <a:ext cx="858814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Здравствуйте, дорогие дети и родители!</a:t>
            </a:r>
            <a:b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42C5A6-3C6E-C5FA-8495-07439DA8E7EC}"/>
              </a:ext>
            </a:extLst>
          </p:cNvPr>
          <p:cNvSpPr txBox="1"/>
          <p:nvPr/>
        </p:nvSpPr>
        <p:spPr>
          <a:xfrm>
            <a:off x="864669" y="2868796"/>
            <a:ext cx="1046266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Предлагаю сегодня вам вместе разучить новые танцевальные движения для рук и ног,</a:t>
            </a:r>
          </a:p>
          <a:p>
            <a:pPr algn="ctr"/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которые будем использовать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дальнейших занятиях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990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5A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46B7D5-EA2E-A9DE-58EC-598A4146E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>
            <a:extLst>
              <a:ext uri="{FF2B5EF4-FFF2-40B4-BE49-F238E27FC236}">
                <a16:creationId xmlns:a16="http://schemas.microsoft.com/office/drawing/2014/main" id="{17089A8E-74E7-C26F-C591-F4FE10715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61861" y="1334530"/>
            <a:ext cx="3734602" cy="2068372"/>
          </a:xfrm>
          <a:solidFill>
            <a:srgbClr val="FFFFFF"/>
          </a:solidFill>
          <a:effectLst>
            <a:softEdge rad="127000"/>
          </a:effectLst>
        </p:spPr>
        <p:txBody>
          <a:bodyPr>
            <a:normAutofit/>
          </a:bodyPr>
          <a:lstStyle/>
          <a:p>
            <a:endParaRPr lang="ru-RU" sz="16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«Там, там, та-</a:t>
            </a:r>
            <a:r>
              <a:rPr lang="ru-RU" sz="2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</a:t>
            </a: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-рам.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Там, там, та-</a:t>
            </a:r>
            <a:r>
              <a:rPr lang="ru-RU" sz="2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</a:t>
            </a: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-рам.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Ладошки скользят,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Верх и вниз они летят»</a:t>
            </a:r>
          </a:p>
        </p:txBody>
      </p:sp>
      <p:sp>
        <p:nvSpPr>
          <p:cNvPr id="5" name="Заголовок 2">
            <a:extLst>
              <a:ext uri="{FF2B5EF4-FFF2-40B4-BE49-F238E27FC236}">
                <a16:creationId xmlns:a16="http://schemas.microsoft.com/office/drawing/2014/main" id="{0E6A36D9-326E-C8DD-36A8-BF5B718DADFF}"/>
              </a:ext>
            </a:extLst>
          </p:cNvPr>
          <p:cNvSpPr txBox="1">
            <a:spLocks/>
          </p:cNvSpPr>
          <p:nvPr/>
        </p:nvSpPr>
        <p:spPr>
          <a:xfrm>
            <a:off x="847246" y="4489284"/>
            <a:ext cx="10166146" cy="206837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«Тарелочки» </a:t>
            </a: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танцевальное движение для рук. 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Руки вытянуты вперёд на уровне груди. 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Ладони раскрыты, друг другу. 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Скользящие хлопки. 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Одна рука с размаху двигается сверху вниз, другая – снизу вверх.</a:t>
            </a:r>
          </a:p>
        </p:txBody>
      </p:sp>
      <p:sp>
        <p:nvSpPr>
          <p:cNvPr id="14" name="Заголовок 2">
            <a:extLst>
              <a:ext uri="{FF2B5EF4-FFF2-40B4-BE49-F238E27FC236}">
                <a16:creationId xmlns:a16="http://schemas.microsoft.com/office/drawing/2014/main" id="{FF86B3B1-2F10-5E74-458B-4E8A55947995}"/>
              </a:ext>
            </a:extLst>
          </p:cNvPr>
          <p:cNvSpPr txBox="1">
            <a:spLocks/>
          </p:cNvSpPr>
          <p:nvPr/>
        </p:nvSpPr>
        <p:spPr>
          <a:xfrm>
            <a:off x="3856075" y="250717"/>
            <a:ext cx="4068478" cy="80426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«Тарелочки»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backgroundMark x1="1596" y1="53072" x2="5585" y2="57338"/>
                        <a14:backgroundMark x1="5053" y1="58020" x2="1330" y2="59898"/>
                        <a14:backgroundMark x1="1330" y1="85154" x2="50798" y2="85836"/>
                        <a14:backgroundMark x1="50798" y1="86007" x2="50798" y2="9914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t="-105"/>
          <a:stretch/>
        </p:blipFill>
        <p:spPr>
          <a:xfrm>
            <a:off x="9102191" y="1264689"/>
            <a:ext cx="1983152" cy="3096000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5" cstate="email">
            <a:grayscl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189" b="99663" l="1705" r="100000">
                        <a14:backgroundMark x1="63352" y1="99327" x2="56534" y2="79630"/>
                        <a14:backgroundMark x1="57386" y1="80303" x2="99716" y2="80471"/>
                        <a14:backgroundMark x1="98011" y1="31313" x2="97159" y2="31313"/>
                        <a14:backgroundMark x1="98011" y1="29798" x2="93466" y2="30135"/>
                        <a14:backgroundMark x1="95455" y1="31818" x2="91761" y2="55556"/>
                        <a14:backgroundMark x1="91761" y1="55556" x2="99716" y2="562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t="-227"/>
          <a:stretch/>
        </p:blipFill>
        <p:spPr>
          <a:xfrm>
            <a:off x="847246" y="1264689"/>
            <a:ext cx="1908887" cy="3096000"/>
          </a:xfrm>
          <a:prstGeom prst="rect">
            <a:avLst/>
          </a:prstGeom>
          <a:ln w="38100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13993712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F7DD4-57B9-9737-F760-54A12756B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2">
            <a:extLst>
              <a:ext uri="{FF2B5EF4-FFF2-40B4-BE49-F238E27FC236}">
                <a16:creationId xmlns:a16="http://schemas.microsoft.com/office/drawing/2014/main" id="{D0CC2F1D-9891-D234-8036-D4915812B20F}"/>
              </a:ext>
            </a:extLst>
          </p:cNvPr>
          <p:cNvSpPr txBox="1">
            <a:spLocks/>
          </p:cNvSpPr>
          <p:nvPr/>
        </p:nvSpPr>
        <p:spPr>
          <a:xfrm>
            <a:off x="1721707" y="123567"/>
            <a:ext cx="8229600" cy="79258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«Пружинка с поворотом»</a:t>
            </a:r>
          </a:p>
        </p:txBody>
      </p:sp>
      <p:sp>
        <p:nvSpPr>
          <p:cNvPr id="15" name="Текст 3">
            <a:extLst>
              <a:ext uri="{FF2B5EF4-FFF2-40B4-BE49-F238E27FC236}">
                <a16:creationId xmlns:a16="http://schemas.microsoft.com/office/drawing/2014/main" id="{DC7FEC64-ECBF-5371-077A-CED8B4B51E30}"/>
              </a:ext>
            </a:extLst>
          </p:cNvPr>
          <p:cNvSpPr txBox="1">
            <a:spLocks/>
          </p:cNvSpPr>
          <p:nvPr/>
        </p:nvSpPr>
        <p:spPr>
          <a:xfrm>
            <a:off x="3860397" y="1406773"/>
            <a:ext cx="4186989" cy="2916365"/>
          </a:xfrm>
          <a:prstGeom prst="rect">
            <a:avLst/>
          </a:prstGeom>
          <a:solidFill>
            <a:srgbClr val="FFFFFF"/>
          </a:solidFill>
          <a:effectLst>
            <a:softEdge rad="127000"/>
          </a:effectLst>
        </p:spPr>
        <p:txBody>
          <a:bodyPr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1145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«Ножки рядышком стоят,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Танцевать они хотят.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 </a:t>
            </a:r>
            <a:r>
              <a:rPr lang="ru-RU" sz="2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коленочки</a:t>
            </a: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сгибаем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пружинку выполняем.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Вправо – пружинка,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Влево – пружинка.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Вправо – пружинка,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Влево – пружинка»</a:t>
            </a:r>
          </a:p>
        </p:txBody>
      </p:sp>
      <p:sp>
        <p:nvSpPr>
          <p:cNvPr id="16" name="Заголовок 2">
            <a:extLst>
              <a:ext uri="{FF2B5EF4-FFF2-40B4-BE49-F238E27FC236}">
                <a16:creationId xmlns:a16="http://schemas.microsoft.com/office/drawing/2014/main" id="{01C3DE97-B103-B9C9-DAB8-EB65A5CC2BF6}"/>
              </a:ext>
            </a:extLst>
          </p:cNvPr>
          <p:cNvSpPr txBox="1">
            <a:spLocks/>
          </p:cNvSpPr>
          <p:nvPr/>
        </p:nvSpPr>
        <p:spPr>
          <a:xfrm>
            <a:off x="475244" y="4622780"/>
            <a:ext cx="11469567" cy="18961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«Пружинка с поворотом»</a:t>
            </a: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танцевальное движение.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Ладони рук на талии, большие пальцы сзади, остальные – впереди.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Плечи и локти слегка отведены назад.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Пружинящее сгибание и выпрямление колен без остановки (как бы покачивание на пружинах) с поворотом корпуса вправо – влево.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2315" y="1119138"/>
            <a:ext cx="2188661" cy="3204000"/>
          </a:xfrm>
          <a:prstGeom prst="rect">
            <a:avLst/>
          </a:prstGeom>
          <a:ln w="38100" cap="sq">
            <a:solidFill>
              <a:srgbClr val="0070C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085250" y="1167465"/>
            <a:ext cx="2158171" cy="3204000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18813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48524-F631-1777-F5D3-E510EAA5B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2">
            <a:extLst>
              <a:ext uri="{FF2B5EF4-FFF2-40B4-BE49-F238E27FC236}">
                <a16:creationId xmlns:a16="http://schemas.microsoft.com/office/drawing/2014/main" id="{BAE51B50-F131-2C51-3BC5-C391A0EF0472}"/>
              </a:ext>
            </a:extLst>
          </p:cNvPr>
          <p:cNvSpPr txBox="1">
            <a:spLocks/>
          </p:cNvSpPr>
          <p:nvPr/>
        </p:nvSpPr>
        <p:spPr>
          <a:xfrm>
            <a:off x="3867167" y="284356"/>
            <a:ext cx="4144795" cy="80426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«Подскоки»</a:t>
            </a:r>
          </a:p>
        </p:txBody>
      </p:sp>
      <p:sp>
        <p:nvSpPr>
          <p:cNvPr id="15" name="Текст 3">
            <a:extLst>
              <a:ext uri="{FF2B5EF4-FFF2-40B4-BE49-F238E27FC236}">
                <a16:creationId xmlns:a16="http://schemas.microsoft.com/office/drawing/2014/main" id="{5D2647FD-907E-E8A1-DA37-56A23AD5D947}"/>
              </a:ext>
            </a:extLst>
          </p:cNvPr>
          <p:cNvSpPr txBox="1">
            <a:spLocks/>
          </p:cNvSpPr>
          <p:nvPr/>
        </p:nvSpPr>
        <p:spPr>
          <a:xfrm>
            <a:off x="3478420" y="1374104"/>
            <a:ext cx="5197642" cy="2468071"/>
          </a:xfrm>
          <a:prstGeom prst="rect">
            <a:avLst/>
          </a:prstGeom>
          <a:solidFill>
            <a:srgbClr val="FFFFFF"/>
          </a:solidFill>
          <a:effectLst>
            <a:softEdge rad="127000"/>
          </a:effectLst>
        </p:spPr>
        <p:txBody>
          <a:bodyPr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1145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ru-RU" sz="9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«Дети подскоки танцевали.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ножки на ножку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Прыг да скок.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Прыг да скок.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Прыг да скок»</a:t>
            </a:r>
          </a:p>
          <a:p>
            <a:endParaRPr lang="ru-RU" b="1" dirty="0">
              <a:solidFill>
                <a:srgbClr val="FBF5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Заголовок 2">
            <a:extLst>
              <a:ext uri="{FF2B5EF4-FFF2-40B4-BE49-F238E27FC236}">
                <a16:creationId xmlns:a16="http://schemas.microsoft.com/office/drawing/2014/main" id="{9DA24997-BC67-A540-7754-43A47D466F32}"/>
              </a:ext>
            </a:extLst>
          </p:cNvPr>
          <p:cNvSpPr txBox="1">
            <a:spLocks/>
          </p:cNvSpPr>
          <p:nvPr/>
        </p:nvSpPr>
        <p:spPr>
          <a:xfrm>
            <a:off x="283222" y="4038104"/>
            <a:ext cx="11733452" cy="26916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«Подскоки» </a:t>
            </a: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танцевальное движение.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Ладони рук на талии, большие пальцы сзади, остальные – впереди.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Плечи и локти слегка отведены назад.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Поочерёдно подпрыгивать на правой и левой ноге.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Хорошо оттолкнуться от пола, устремляясь корпусом вверх.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приземлении ноги ставить сначала на подушечки пальцев, затем на всю ступню.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1777" y="1182382"/>
            <a:ext cx="1765054" cy="2664000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07651" y="1088624"/>
            <a:ext cx="1745566" cy="2664000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84334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631F7-9686-FC8C-826D-0F4D430A8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2">
            <a:extLst>
              <a:ext uri="{FF2B5EF4-FFF2-40B4-BE49-F238E27FC236}">
                <a16:creationId xmlns:a16="http://schemas.microsoft.com/office/drawing/2014/main" id="{995ABE83-C93F-5D09-19BA-D196A6EC45A3}"/>
              </a:ext>
            </a:extLst>
          </p:cNvPr>
          <p:cNvSpPr txBox="1">
            <a:spLocks/>
          </p:cNvSpPr>
          <p:nvPr/>
        </p:nvSpPr>
        <p:spPr>
          <a:xfrm>
            <a:off x="1667785" y="265578"/>
            <a:ext cx="8149223" cy="80426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«Притопы двумя ногами»</a:t>
            </a:r>
          </a:p>
        </p:txBody>
      </p:sp>
      <p:sp>
        <p:nvSpPr>
          <p:cNvPr id="15" name="Текст 3">
            <a:extLst>
              <a:ext uri="{FF2B5EF4-FFF2-40B4-BE49-F238E27FC236}">
                <a16:creationId xmlns:a16="http://schemas.microsoft.com/office/drawing/2014/main" id="{B0B3B559-4D8A-2146-AB3D-9314252A4EEA}"/>
              </a:ext>
            </a:extLst>
          </p:cNvPr>
          <p:cNvSpPr txBox="1">
            <a:spLocks/>
          </p:cNvSpPr>
          <p:nvPr/>
        </p:nvSpPr>
        <p:spPr>
          <a:xfrm>
            <a:off x="3835654" y="1314787"/>
            <a:ext cx="4413021" cy="1943292"/>
          </a:xfrm>
          <a:prstGeom prst="rect">
            <a:avLst/>
          </a:prstGeom>
          <a:solidFill>
            <a:srgbClr val="FFFFFF"/>
          </a:solidFill>
          <a:effectLst>
            <a:softEdge rad="127000"/>
          </a:effectLst>
        </p:spPr>
        <p:txBody>
          <a:bodyPr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1145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ru-RU" sz="9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«Топай весело ногой,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 притопывай другой.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Начинается у нас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Развесёлый  перепляс»</a:t>
            </a:r>
          </a:p>
          <a:p>
            <a:endParaRPr lang="ru-RU" b="1" dirty="0">
              <a:solidFill>
                <a:srgbClr val="FBF5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Заголовок 2">
            <a:extLst>
              <a:ext uri="{FF2B5EF4-FFF2-40B4-BE49-F238E27FC236}">
                <a16:creationId xmlns:a16="http://schemas.microsoft.com/office/drawing/2014/main" id="{6D75D630-2275-4AE2-C5DC-BFDE1EEC1F3B}"/>
              </a:ext>
            </a:extLst>
          </p:cNvPr>
          <p:cNvSpPr txBox="1">
            <a:spLocks/>
          </p:cNvSpPr>
          <p:nvPr/>
        </p:nvSpPr>
        <p:spPr>
          <a:xfrm>
            <a:off x="573186" y="4098813"/>
            <a:ext cx="11045628" cy="252447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«Притопы двумя ногами»</a:t>
            </a:r>
            <a:r>
              <a:rPr lang="ru-RU" sz="2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танцевальное движение.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Ладони рук на талии, большие пальцы сзади, остальные – впереди.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Плечи и локти слегка отведены назад.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Быстрые топочущие шажки на месте.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выполнении притопов колени слегка согнуты, корпус прямой.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Движение выполняется задорно, весело.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516"/>
          <a:stretch/>
        </p:blipFill>
        <p:spPr>
          <a:xfrm>
            <a:off x="837606" y="1182381"/>
            <a:ext cx="2099926" cy="2808000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60813" y="1260909"/>
            <a:ext cx="2232799" cy="2808000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74134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3EB0E-7926-6066-B987-61FC89DC0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2">
            <a:extLst>
              <a:ext uri="{FF2B5EF4-FFF2-40B4-BE49-F238E27FC236}">
                <a16:creationId xmlns:a16="http://schemas.microsoft.com/office/drawing/2014/main" id="{690E287E-F25D-8190-B2BE-1F6405D7B0D4}"/>
              </a:ext>
            </a:extLst>
          </p:cNvPr>
          <p:cNvSpPr txBox="1">
            <a:spLocks/>
          </p:cNvSpPr>
          <p:nvPr/>
        </p:nvSpPr>
        <p:spPr>
          <a:xfrm>
            <a:off x="228600" y="307486"/>
            <a:ext cx="11646568" cy="80426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«Боковой приставной шаг с приседаниями»</a:t>
            </a:r>
          </a:p>
        </p:txBody>
      </p:sp>
      <p:sp>
        <p:nvSpPr>
          <p:cNvPr id="15" name="Текст 3">
            <a:extLst>
              <a:ext uri="{FF2B5EF4-FFF2-40B4-BE49-F238E27FC236}">
                <a16:creationId xmlns:a16="http://schemas.microsoft.com/office/drawing/2014/main" id="{D32AF40A-9745-136D-3124-FB656B844808}"/>
              </a:ext>
            </a:extLst>
          </p:cNvPr>
          <p:cNvSpPr txBox="1">
            <a:spLocks/>
          </p:cNvSpPr>
          <p:nvPr/>
        </p:nvSpPr>
        <p:spPr>
          <a:xfrm>
            <a:off x="90312" y="1486362"/>
            <a:ext cx="4410484" cy="2600656"/>
          </a:xfrm>
          <a:prstGeom prst="rect">
            <a:avLst/>
          </a:prstGeom>
          <a:solidFill>
            <a:srgbClr val="FFFFFF"/>
          </a:solidFill>
          <a:effectLst>
            <a:softEdge rad="127000"/>
          </a:effectLst>
        </p:spPr>
        <p:txBody>
          <a:bodyPr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1145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ru-RU" sz="9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«Шаг – пружинка.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Шаг – пружинка.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Шаг – пружинка.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носочки встаём,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Снова танцевать начнём»</a:t>
            </a:r>
          </a:p>
          <a:p>
            <a:endParaRPr lang="ru-RU" sz="24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solidFill>
                <a:srgbClr val="FBF5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Заголовок 2">
            <a:extLst>
              <a:ext uri="{FF2B5EF4-FFF2-40B4-BE49-F238E27FC236}">
                <a16:creationId xmlns:a16="http://schemas.microsoft.com/office/drawing/2014/main" id="{A77AE1AF-D31D-A17A-49F4-7B27C8B9F00C}"/>
              </a:ext>
            </a:extLst>
          </p:cNvPr>
          <p:cNvSpPr txBox="1">
            <a:spLocks/>
          </p:cNvSpPr>
          <p:nvPr/>
        </p:nvSpPr>
        <p:spPr>
          <a:xfrm>
            <a:off x="545966" y="4567504"/>
            <a:ext cx="11110364" cy="19432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4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«Боковой приставной шаг с полуприседанием»</a:t>
            </a:r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танцевальный шаг.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«раз» - шаг правой ногой вправо.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«и» - левая нога приставляется к правой ноге, одновременно выполняется полуприседание.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412"/>
          <a:stretch/>
        </p:blipFill>
        <p:spPr>
          <a:xfrm>
            <a:off x="4761506" y="1486362"/>
            <a:ext cx="6894824" cy="2600656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18249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EFA3EF-6EF1-9EA1-59CD-C1494FD54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4E64A5-7307-3598-F5EC-C92E59122B8D}"/>
              </a:ext>
            </a:extLst>
          </p:cNvPr>
          <p:cNvSpPr txBox="1"/>
          <p:nvPr/>
        </p:nvSpPr>
        <p:spPr>
          <a:xfrm>
            <a:off x="3048000" y="763047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69690E-1F79-ABD1-96B6-86B4C56C3BA3}"/>
              </a:ext>
            </a:extLst>
          </p:cNvPr>
          <p:cNvSpPr txBox="1"/>
          <p:nvPr/>
        </p:nvSpPr>
        <p:spPr>
          <a:xfrm>
            <a:off x="997130" y="2504988"/>
            <a:ext cx="1019774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Попросите ребенка повторить каждое движение несколько раз.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Желаю удачи в выполнении!</a:t>
            </a:r>
          </a:p>
        </p:txBody>
      </p:sp>
    </p:spTree>
    <p:extLst>
      <p:ext uri="{BB962C8B-B14F-4D97-AF65-F5344CB8AC3E}">
        <p14:creationId xmlns:p14="http://schemas.microsoft.com/office/powerpoint/2010/main" val="156872105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Override1.xml><?xml version="1.0" encoding="utf-8"?>
<a:themeOverride xmlns:a="http://schemas.openxmlformats.org/drawingml/2006/main">
  <a:clrScheme name="Сектор">
    <a:dk1>
      <a:sysClr val="windowText" lastClr="000000"/>
    </a:dk1>
    <a:lt1>
      <a:sysClr val="window" lastClr="FFFFFF"/>
    </a:lt1>
    <a:dk2>
      <a:srgbClr val="D06F1E"/>
    </a:dk2>
    <a:lt2>
      <a:srgbClr val="F0BE21"/>
    </a:lt2>
    <a:accent1>
      <a:srgbClr val="760603"/>
    </a:accent1>
    <a:accent2>
      <a:srgbClr val="9F761A"/>
    </a:accent2>
    <a:accent3>
      <a:srgbClr val="92A200"/>
    </a:accent3>
    <a:accent4>
      <a:srgbClr val="4AA157"/>
    </a:accent4>
    <a:accent5>
      <a:srgbClr val="46788D"/>
    </a:accent5>
    <a:accent6>
      <a:srgbClr val="A848A8"/>
    </a:accent6>
    <a:hlink>
      <a:srgbClr val="460402"/>
    </a:hlink>
    <a:folHlink>
      <a:srgbClr val="99111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749</TotalTime>
  <Words>381</Words>
  <Application>Microsoft Office PowerPoint</Application>
  <PresentationFormat>Широкоэкранный</PresentationFormat>
  <Paragraphs>78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ARDOR</dc:creator>
  <cp:lastModifiedBy>Евгений</cp:lastModifiedBy>
  <cp:revision>113</cp:revision>
  <dcterms:created xsi:type="dcterms:W3CDTF">2024-12-17T07:17:01Z</dcterms:created>
  <dcterms:modified xsi:type="dcterms:W3CDTF">2026-01-23T06:52:32Z</dcterms:modified>
</cp:coreProperties>
</file>