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275" r:id="rId2"/>
    <p:sldId id="259" r:id="rId3"/>
    <p:sldId id="272" r:id="rId4"/>
    <p:sldId id="261" r:id="rId5"/>
    <p:sldId id="268" r:id="rId6"/>
    <p:sldId id="264" r:id="rId7"/>
    <p:sldId id="273" r:id="rId8"/>
    <p:sldId id="266" r:id="rId9"/>
    <p:sldId id="262" r:id="rId10"/>
    <p:sldId id="263" r:id="rId11"/>
    <p:sldId id="270" r:id="rId12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023FF4-B10E-4748-B0A5-04A7A5E25C4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40129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A51A97-9C9E-4C80-B4C0-AE89CC92822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34002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3B11BF-9D83-443C-989C-A5A140E89D8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62295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085C82-C54C-40ED-9F41-460632F8EED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73310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CCD5E7-EC29-4ED6-9583-BB6A7F9D25F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78389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4FC0A2-88DB-4B65-AEB9-59FE7E4C82C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84441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221E00-C5EF-4C4A-8D5C-CD0F660AB74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89592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A4B202-0E70-4E6D-B505-87CB98FC879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35221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9D3B2D-2F30-4E55-B33B-B8820A2CA9D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12128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B27611-0482-42B0-9613-74A9BAF2BAB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9659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16D7C7-04B2-4AAA-8AD6-6FF322CC380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51472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789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5A81AD17-11A5-40BE-9887-370DDF4236BC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04775" y="2239963"/>
            <a:ext cx="9147175" cy="1404937"/>
          </a:xfrm>
        </p:spPr>
        <p:txBody>
          <a:bodyPr/>
          <a:lstStyle/>
          <a:p>
            <a:pPr eaLnBrk="1" hangingPunct="1">
              <a:spcAft>
                <a:spcPts val="600"/>
              </a:spcAft>
            </a:pPr>
            <a:r>
              <a:rPr lang="ru-RU" altLang="ru-RU" sz="3600" b="1" smtClean="0">
                <a:solidFill>
                  <a:schemeClr val="tx1"/>
                </a:solidFill>
                <a:cs typeface="Arial" panose="020B0604020202020204" pitchFamily="34" charset="0"/>
              </a:rPr>
              <a:t/>
            </a:r>
            <a:br>
              <a:rPr lang="ru-RU" altLang="ru-RU" sz="3600" b="1" smtClean="0">
                <a:solidFill>
                  <a:schemeClr val="tx1"/>
                </a:solidFill>
                <a:cs typeface="Arial" panose="020B0604020202020204" pitchFamily="34" charset="0"/>
              </a:rPr>
            </a:br>
            <a:r>
              <a:rPr lang="ru-RU" altLang="ru-RU" sz="3600" b="1" smtClean="0">
                <a:solidFill>
                  <a:schemeClr val="tx1"/>
                </a:solidFill>
                <a:cs typeface="Arial" panose="020B0604020202020204" pitchFamily="34" charset="0"/>
              </a:rPr>
              <a:t/>
            </a:r>
            <a:br>
              <a:rPr lang="ru-RU" altLang="ru-RU" sz="3600" b="1" smtClean="0">
                <a:solidFill>
                  <a:schemeClr val="tx1"/>
                </a:solidFill>
                <a:cs typeface="Arial" panose="020B0604020202020204" pitchFamily="34" charset="0"/>
              </a:rPr>
            </a:br>
            <a:endParaRPr lang="ru-RU" altLang="ru-RU" sz="1600" smtClean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2955925" y="6057900"/>
            <a:ext cx="5424488" cy="504825"/>
          </a:xfrm>
        </p:spPr>
        <p:txBody>
          <a:bodyPr/>
          <a:lstStyle/>
          <a:p>
            <a:pPr algn="ctr" eaLnBrk="1" hangingPunct="1"/>
            <a:r>
              <a:rPr lang="ru-RU" altLang="ru-RU" sz="1400" smtClean="0">
                <a:cs typeface="Arial" panose="020B0604020202020204" pitchFamily="34" charset="0"/>
              </a:rPr>
              <a:t>г. Петропавловск-Камчатский</a:t>
            </a:r>
          </a:p>
          <a:p>
            <a:pPr algn="ctr" eaLnBrk="1" hangingPunct="1"/>
            <a:r>
              <a:rPr lang="ru-RU" altLang="ru-RU" sz="1400" smtClean="0">
                <a:cs typeface="Arial" panose="020B0604020202020204" pitchFamily="34" charset="0"/>
              </a:rPr>
              <a:t>2026 г.</a:t>
            </a:r>
          </a:p>
        </p:txBody>
      </p:sp>
      <p:sp>
        <p:nvSpPr>
          <p:cNvPr id="2052" name="Rectangle 2"/>
          <p:cNvSpPr txBox="1">
            <a:spLocks noChangeArrowheads="1"/>
          </p:cNvSpPr>
          <p:nvPr/>
        </p:nvSpPr>
        <p:spPr bwMode="auto">
          <a:xfrm>
            <a:off x="1116013" y="349250"/>
            <a:ext cx="69850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400"/>
              <a:t>Муниципальное бюджетное учреждение дополнительного образования </a:t>
            </a:r>
            <a:br>
              <a:rPr lang="ru-RU" altLang="ru-RU" sz="1400"/>
            </a:br>
            <a:r>
              <a:rPr lang="ru-RU" altLang="ru-RU" sz="1400"/>
              <a:t>«Центр внешкольной работы»</a:t>
            </a:r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8313" y="2927350"/>
            <a:ext cx="3592512" cy="313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4" name="TextBox 5"/>
          <p:cNvSpPr txBox="1">
            <a:spLocks noChangeArrowheads="1"/>
          </p:cNvSpPr>
          <p:nvPr/>
        </p:nvSpPr>
        <p:spPr bwMode="auto">
          <a:xfrm>
            <a:off x="4140200" y="3708400"/>
            <a:ext cx="4756150" cy="156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ru-RU" altLang="ru-RU" sz="1600"/>
              <a:t>Для учащихся 1-2 года обучения</a:t>
            </a:r>
            <a:br>
              <a:rPr lang="ru-RU" altLang="ru-RU" sz="1600"/>
            </a:br>
            <a:r>
              <a:rPr lang="ru-RU" altLang="ru-RU" sz="1600"/>
              <a:t>по дополнительной общеразвивающей программе «Славянский узор»</a:t>
            </a:r>
            <a:br>
              <a:rPr lang="ru-RU" altLang="ru-RU" sz="1600"/>
            </a:br>
            <a:r>
              <a:rPr lang="ru-RU" altLang="ru-RU" sz="1600"/>
              <a:t>Возраст 8-14 лет</a:t>
            </a:r>
            <a:br>
              <a:rPr lang="ru-RU" altLang="ru-RU" sz="1600"/>
            </a:br>
            <a:r>
              <a:rPr lang="ru-RU" altLang="ru-RU" sz="1600"/>
              <a:t>Педагог дополнительного образования</a:t>
            </a:r>
            <a:br>
              <a:rPr lang="ru-RU" altLang="ru-RU" sz="1600"/>
            </a:br>
            <a:r>
              <a:rPr lang="ru-RU" altLang="ru-RU" sz="1600"/>
              <a:t>Федорова Татьяна Гавриловна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65138" y="1239838"/>
            <a:ext cx="8426450" cy="1385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altLang="ru-RU" sz="2400" b="1" dirty="0">
                <a:solidFill>
                  <a:srgbClr val="002060"/>
                </a:solidFill>
                <a:latin typeface="Arial"/>
                <a:ea typeface="+mj-ea"/>
                <a:cs typeface="Arial" panose="020B0604020202020204" pitchFamily="34" charset="0"/>
              </a:rPr>
              <a:t>Задание </a:t>
            </a:r>
            <a:br>
              <a:rPr lang="ru-RU" altLang="ru-RU" sz="2400" b="1" dirty="0">
                <a:solidFill>
                  <a:srgbClr val="002060"/>
                </a:solidFill>
                <a:latin typeface="Arial"/>
                <a:ea typeface="+mj-ea"/>
                <a:cs typeface="Arial" panose="020B0604020202020204" pitchFamily="34" charset="0"/>
              </a:rPr>
            </a:br>
            <a:r>
              <a:rPr lang="ru-RU" altLang="ru-RU" sz="2400" b="1" dirty="0">
                <a:solidFill>
                  <a:srgbClr val="002060"/>
                </a:solidFill>
                <a:latin typeface="Arial"/>
                <a:ea typeface="+mj-ea"/>
                <a:cs typeface="Arial" panose="020B0604020202020204" pitchFamily="34" charset="0"/>
              </a:rPr>
              <a:t>по декоративно-прикладному творчеству</a:t>
            </a:r>
          </a:p>
          <a:p>
            <a:pPr algn="ctr">
              <a:defRPr/>
            </a:pPr>
            <a:r>
              <a:rPr lang="ru-RU" altLang="ru-RU" sz="3600" b="1" dirty="0">
                <a:solidFill>
                  <a:srgbClr val="002060"/>
                </a:solidFill>
                <a:latin typeface="Arial"/>
                <a:ea typeface="+mj-ea"/>
                <a:cs typeface="Arial" panose="020B0604020202020204" pitchFamily="34" charset="0"/>
              </a:rPr>
              <a:t>«Брелок «Лошадка»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3600" b="1" smtClean="0">
                <a:solidFill>
                  <a:srgbClr val="002060"/>
                </a:solidFill>
              </a:rPr>
              <a:t>Лошадка готова для оформления</a:t>
            </a:r>
          </a:p>
        </p:txBody>
      </p:sp>
      <p:pic>
        <p:nvPicPr>
          <p:cNvPr id="11267" name="Picture 4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944688" y="1628775"/>
            <a:ext cx="5254625" cy="4375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3600" b="1" smtClean="0">
                <a:solidFill>
                  <a:srgbClr val="002060"/>
                </a:solidFill>
                <a:cs typeface="Arial" panose="020B0604020202020204" pitchFamily="34" charset="0"/>
              </a:rPr>
              <a:t>Задание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ru-RU" altLang="ru-RU" sz="2400" smtClean="0">
                <a:cs typeface="Arial" panose="020B0604020202020204" pitchFamily="34" charset="0"/>
              </a:rPr>
              <a:t>Свяжите игрушку по моим рекомендациям.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ru-RU" altLang="ru-RU" sz="2400" smtClean="0">
                <a:cs typeface="Arial" panose="020B0604020202020204" pitchFamily="34" charset="0"/>
              </a:rPr>
              <a:t>Попробуйте другой цвет. Например, красный. Получится огненная лошадь, которую можно подарить друзьям и родителям.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ru-RU" altLang="ru-RU" sz="2400" smtClean="0">
                <a:cs typeface="Arial" panose="020B0604020202020204" pitchFamily="34" charset="0"/>
              </a:rPr>
              <a:t>Заготовки можно связать две, сшить вместе и наполнить синтепоном. Игрушка станет объёмной.</a:t>
            </a:r>
            <a:endParaRPr lang="ru-RU" altLang="ru-RU" sz="2400" i="1" smtClean="0">
              <a:cs typeface="Arial" panose="020B0604020202020204" pitchFamily="34" charset="0"/>
            </a:endParaRPr>
          </a:p>
          <a:p>
            <a:pPr algn="ctr" eaLnBrk="1" hangingPunct="1">
              <a:buFontTx/>
              <a:buNone/>
            </a:pPr>
            <a:r>
              <a:rPr lang="ru-RU" altLang="ru-RU" sz="2400" i="1" smtClean="0">
                <a:cs typeface="Arial" panose="020B0604020202020204" pitchFamily="34" charset="0"/>
              </a:rPr>
              <a:t>Жду  фотографии ваших работ 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b"/>
          <a:lstStyle/>
          <a:p>
            <a:pPr eaLnBrk="1" hangingPunct="1"/>
            <a:r>
              <a:rPr lang="ru-RU" altLang="ru-RU" sz="3600" b="1" smtClean="0">
                <a:solidFill>
                  <a:srgbClr val="002060"/>
                </a:solidFill>
                <a:cs typeface="Arial" panose="020B0604020202020204" pitchFamily="34" charset="0"/>
              </a:rPr>
              <a:t>Дорогие мои рукодельницы</a:t>
            </a:r>
            <a:r>
              <a:rPr lang="ru-RU" altLang="ru-RU" sz="4000" smtClean="0">
                <a:solidFill>
                  <a:schemeClr val="tx1"/>
                </a:solidFill>
              </a:rPr>
              <a:t>!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4213" y="1773238"/>
            <a:ext cx="8002587" cy="3455987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ru-RU" altLang="ru-RU" sz="2400" smtClean="0">
                <a:cs typeface="Arial" panose="020B0604020202020204" pitchFamily="34" charset="0"/>
              </a:rPr>
              <a:t>Мы продолжаем  осваивать  технику вязания крючком поворотными петлями.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ru-RU" altLang="ru-RU" sz="2400" smtClean="0">
                <a:cs typeface="Arial" panose="020B0604020202020204" pitchFamily="34" charset="0"/>
              </a:rPr>
              <a:t>Предлагаю вам попробовать себя в новом способе изготовления игрушки – вязании крючком единого полотна поворотными рядами с прибавками и убавками.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ru-RU" altLang="ru-RU" sz="2400" smtClean="0">
                <a:cs typeface="Arial" panose="020B0604020202020204" pitchFamily="34" charset="0"/>
              </a:rPr>
              <a:t>Не забывайте смотреть в условные обозначения при вязании!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22337"/>
          </a:xfrm>
        </p:spPr>
        <p:txBody>
          <a:bodyPr/>
          <a:lstStyle/>
          <a:p>
            <a:pPr eaLnBrk="1" hangingPunct="1"/>
            <a:r>
              <a:rPr lang="ru-RU" altLang="ru-RU" sz="3600" b="1" smtClean="0">
                <a:solidFill>
                  <a:srgbClr val="002060"/>
                </a:solidFill>
                <a:cs typeface="Arial" panose="020B0604020202020204" pitchFamily="34" charset="0"/>
              </a:rPr>
              <a:t>Условные обозначения: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71575" y="1417638"/>
            <a:ext cx="7521575" cy="3306762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ru-RU" altLang="ru-RU" sz="2400" smtClean="0">
                <a:cs typeface="Arial" panose="020B0604020202020204" pitchFamily="34" charset="0"/>
              </a:rPr>
              <a:t>вп – воздушная петля;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ru-RU" altLang="ru-RU" sz="2400" smtClean="0">
                <a:cs typeface="Arial" panose="020B0604020202020204" pitchFamily="34" charset="0"/>
              </a:rPr>
              <a:t>сбн – столбик без накида;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ru-RU" altLang="ru-RU" sz="2400" smtClean="0">
                <a:cs typeface="Arial" panose="020B0604020202020204" pitchFamily="34" charset="0"/>
              </a:rPr>
              <a:t>ссн – столбик с накидом;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ru-RU" altLang="ru-RU" sz="2400" smtClean="0">
                <a:cs typeface="Arial" panose="020B0604020202020204" pitchFamily="34" charset="0"/>
              </a:rPr>
              <a:t>пбн – поллустолбик без накида;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ru-RU" altLang="ru-RU" sz="2400" smtClean="0">
                <a:cs typeface="Arial" panose="020B0604020202020204" pitchFamily="34" charset="0"/>
              </a:rPr>
              <a:t>пр – прибавка(вязать 2 раза в одну петлю);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ru-RU" altLang="ru-RU" sz="2400" smtClean="0">
                <a:cs typeface="Arial" panose="020B0604020202020204" pitchFamily="34" charset="0"/>
              </a:rPr>
              <a:t>уб – убавка(вязать 2 петли одной петлёй);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ru-RU" altLang="ru-RU" sz="2400" smtClean="0">
                <a:cs typeface="Arial" panose="020B0604020202020204" pitchFamily="34" charset="0"/>
              </a:rPr>
              <a:t>(…) х 2 –вязать раппорт 2 раза.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Grp="1" noChangeArrowheads="1"/>
          </p:cNvSpPr>
          <p:nvPr>
            <p:ph type="title" idx="4294967295"/>
          </p:nvPr>
        </p:nvSpPr>
        <p:spPr>
          <a:xfrm>
            <a:off x="323850" y="333375"/>
            <a:ext cx="8229600" cy="919163"/>
          </a:xfrm>
        </p:spPr>
        <p:txBody>
          <a:bodyPr anchor="b"/>
          <a:lstStyle/>
          <a:p>
            <a:pPr eaLnBrk="1" hangingPunct="1"/>
            <a:r>
              <a:rPr lang="ru-RU" altLang="ru-RU" sz="3600" b="1" smtClean="0">
                <a:solidFill>
                  <a:srgbClr val="002060"/>
                </a:solidFill>
                <a:cs typeface="Arial" panose="020B0604020202020204" pitchFamily="34" charset="0"/>
              </a:rPr>
              <a:t>Для работы вам нужны: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1628775"/>
            <a:ext cx="7042150" cy="3024188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ts val="1200"/>
              </a:spcAft>
            </a:pPr>
            <a:r>
              <a:rPr lang="ru-RU" altLang="ru-RU" sz="2400" smtClean="0">
                <a:cs typeface="Arial" panose="020B0604020202020204" pitchFamily="34" charset="0"/>
              </a:rPr>
              <a:t>крючок № 3-4;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</a:pPr>
            <a:r>
              <a:rPr lang="ru-RU" altLang="ru-RU" sz="2400" smtClean="0">
                <a:cs typeface="Arial" panose="020B0604020202020204" pitchFamily="34" charset="0"/>
              </a:rPr>
              <a:t>пряжа коричневого  цвета;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</a:pPr>
            <a:r>
              <a:rPr lang="ru-RU" altLang="ru-RU" sz="2400" smtClean="0">
                <a:cs typeface="Arial" panose="020B0604020202020204" pitchFamily="34" charset="0"/>
              </a:rPr>
              <a:t>остатки пряжи для оформления;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</a:pPr>
            <a:r>
              <a:rPr lang="ru-RU" altLang="ru-RU" sz="2400" smtClean="0">
                <a:cs typeface="Arial" panose="020B0604020202020204" pitchFamily="34" charset="0"/>
              </a:rPr>
              <a:t>бисеринки черного цвета для глаз;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</a:pPr>
            <a:r>
              <a:rPr lang="ru-RU" altLang="ru-RU" sz="2400" smtClean="0">
                <a:cs typeface="Arial" panose="020B0604020202020204" pitchFamily="34" charset="0"/>
              </a:rPr>
              <a:t>синтепон для наполнения игрушки;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</a:pPr>
            <a:r>
              <a:rPr lang="ru-RU" altLang="ru-RU" sz="2400" smtClean="0">
                <a:cs typeface="Arial" panose="020B0604020202020204" pitchFamily="34" charset="0"/>
              </a:rPr>
              <a:t>ножницы.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Grp="1" noChangeArrowheads="1"/>
          </p:cNvSpPr>
          <p:nvPr>
            <p:ph type="title"/>
          </p:nvPr>
        </p:nvSpPr>
        <p:spPr>
          <a:xfrm>
            <a:off x="179388" y="428625"/>
            <a:ext cx="8229600" cy="850900"/>
          </a:xfrm>
        </p:spPr>
        <p:txBody>
          <a:bodyPr/>
          <a:lstStyle/>
          <a:p>
            <a:pPr eaLnBrk="1" hangingPunct="1"/>
            <a:r>
              <a:rPr lang="ru-RU" altLang="ru-RU" sz="3600" b="1" smtClean="0">
                <a:solidFill>
                  <a:srgbClr val="002060"/>
                </a:solidFill>
                <a:cs typeface="Arial" panose="020B0604020202020204" pitchFamily="34" charset="0"/>
              </a:rPr>
              <a:t>Начинаем вязать с ножек</a:t>
            </a:r>
          </a:p>
        </p:txBody>
      </p:sp>
      <p:sp>
        <p:nvSpPr>
          <p:cNvPr id="17411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95300" y="1628775"/>
            <a:ext cx="4005263" cy="4525963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ts val="1200"/>
              </a:spcAft>
              <a:defRPr/>
            </a:pPr>
            <a:r>
              <a:rPr lang="ru-RU" altLang="ru-RU" sz="2400" dirty="0">
                <a:cs typeface="Arial" panose="020B0604020202020204" pitchFamily="34" charset="0"/>
              </a:rPr>
              <a:t>1 ряд: набрать 3 </a:t>
            </a:r>
            <a:r>
              <a:rPr lang="ru-RU" altLang="ru-RU" sz="2400" dirty="0" err="1">
                <a:cs typeface="Arial" panose="020B0604020202020204" pitchFamily="34" charset="0"/>
              </a:rPr>
              <a:t>вп</a:t>
            </a:r>
            <a:r>
              <a:rPr lang="ru-RU" altLang="ru-RU" sz="2400" dirty="0">
                <a:cs typeface="Arial" panose="020B0604020202020204" pitchFamily="34" charset="0"/>
              </a:rPr>
              <a:t>;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  <a:defRPr/>
            </a:pPr>
            <a:r>
              <a:rPr lang="ru-RU" altLang="ru-RU" sz="2400" dirty="0">
                <a:cs typeface="Arial" panose="020B0604020202020204" pitchFamily="34" charset="0"/>
              </a:rPr>
              <a:t>2 ряд: 3 </a:t>
            </a:r>
            <a:r>
              <a:rPr lang="ru-RU" altLang="ru-RU" sz="2400" dirty="0" err="1">
                <a:cs typeface="Arial" panose="020B0604020202020204" pitchFamily="34" charset="0"/>
              </a:rPr>
              <a:t>сбн</a:t>
            </a:r>
            <a:r>
              <a:rPr lang="ru-RU" altLang="ru-RU" sz="2400" dirty="0">
                <a:cs typeface="Arial" panose="020B0604020202020204" pitchFamily="34" charset="0"/>
              </a:rPr>
              <a:t>;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  <a:defRPr/>
            </a:pPr>
            <a:r>
              <a:rPr lang="ru-RU" altLang="ru-RU" sz="2400" dirty="0">
                <a:cs typeface="Arial" panose="020B0604020202020204" pitchFamily="34" charset="0"/>
              </a:rPr>
              <a:t>3 ряд: 3 </a:t>
            </a:r>
            <a:r>
              <a:rPr lang="ru-RU" altLang="ru-RU" sz="2400" dirty="0" err="1">
                <a:cs typeface="Arial" panose="020B0604020202020204" pitchFamily="34" charset="0"/>
              </a:rPr>
              <a:t>сбн</a:t>
            </a:r>
            <a:r>
              <a:rPr lang="ru-RU" altLang="ru-RU" sz="2400" dirty="0"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cs typeface="Arial" panose="020B0604020202020204" pitchFamily="34" charset="0"/>
              </a:rPr>
              <a:t>пр</a:t>
            </a:r>
            <a:r>
              <a:rPr lang="ru-RU" altLang="ru-RU" sz="2400" dirty="0">
                <a:cs typeface="Arial" panose="020B0604020202020204" pitchFamily="34" charset="0"/>
              </a:rPr>
              <a:t>;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  <a:defRPr/>
            </a:pPr>
            <a:r>
              <a:rPr lang="ru-RU" altLang="ru-RU" sz="2400" dirty="0">
                <a:cs typeface="Arial" panose="020B0604020202020204" pitchFamily="34" charset="0"/>
              </a:rPr>
              <a:t>4 ряд: 4 </a:t>
            </a:r>
            <a:r>
              <a:rPr lang="ru-RU" altLang="ru-RU" sz="2400" dirty="0" err="1">
                <a:cs typeface="Arial" panose="020B0604020202020204" pitchFamily="34" charset="0"/>
              </a:rPr>
              <a:t>сбн</a:t>
            </a:r>
            <a:r>
              <a:rPr lang="ru-RU" altLang="ru-RU" sz="2400" dirty="0">
                <a:cs typeface="Arial" panose="020B0604020202020204" pitchFamily="34" charset="0"/>
              </a:rPr>
              <a:t>; 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  <a:defRPr/>
            </a:pPr>
            <a:r>
              <a:rPr lang="ru-RU" altLang="ru-RU" sz="2400" dirty="0">
                <a:cs typeface="Arial" panose="020B0604020202020204" pitchFamily="34" charset="0"/>
              </a:rPr>
              <a:t>5 ряд: 4 </a:t>
            </a:r>
            <a:r>
              <a:rPr lang="ru-RU" altLang="ru-RU" sz="2400" dirty="0" err="1">
                <a:cs typeface="Arial" panose="020B0604020202020204" pitchFamily="34" charset="0"/>
              </a:rPr>
              <a:t>сбн</a:t>
            </a:r>
            <a:r>
              <a:rPr lang="ru-RU" altLang="ru-RU" sz="2400" dirty="0"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cs typeface="Arial" panose="020B0604020202020204" pitchFamily="34" charset="0"/>
              </a:rPr>
              <a:t>пр</a:t>
            </a:r>
            <a:r>
              <a:rPr lang="ru-RU" altLang="ru-RU" sz="2400" dirty="0">
                <a:cs typeface="Arial" panose="020B0604020202020204" pitchFamily="34" charset="0"/>
              </a:rPr>
              <a:t>;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  <a:defRPr/>
            </a:pPr>
            <a:r>
              <a:rPr lang="ru-RU" altLang="ru-RU" sz="2400" dirty="0">
                <a:cs typeface="Arial" panose="020B0604020202020204" pitchFamily="34" charset="0"/>
              </a:rPr>
              <a:t>6 ряд: 5 </a:t>
            </a:r>
            <a:r>
              <a:rPr lang="ru-RU" altLang="ru-RU" sz="2400" dirty="0" err="1">
                <a:cs typeface="Arial" panose="020B0604020202020204" pitchFamily="34" charset="0"/>
              </a:rPr>
              <a:t>сбн</a:t>
            </a:r>
            <a:r>
              <a:rPr lang="ru-RU" altLang="ru-RU" sz="2400" dirty="0">
                <a:cs typeface="Arial" panose="020B0604020202020204" pitchFamily="34" charset="0"/>
              </a:rPr>
              <a:t>.</a:t>
            </a:r>
          </a:p>
          <a:p>
            <a:pPr marL="0" indent="0" eaLnBrk="1" hangingPunct="1">
              <a:spcBef>
                <a:spcPct val="0"/>
              </a:spcBef>
              <a:spcAft>
                <a:spcPts val="1200"/>
              </a:spcAft>
              <a:buFontTx/>
              <a:buNone/>
              <a:defRPr/>
            </a:pPr>
            <a:r>
              <a:rPr lang="ru-RU" altLang="ru-RU" sz="2400" dirty="0">
                <a:cs typeface="Arial" panose="020B0604020202020204" pitchFamily="34" charset="0"/>
              </a:rPr>
              <a:t>Вяжем 2 детали. </a:t>
            </a:r>
          </a:p>
          <a:p>
            <a:pPr marL="0" indent="0" eaLnBrk="1" hangingPunct="1">
              <a:spcBef>
                <a:spcPct val="0"/>
              </a:spcBef>
              <a:spcAft>
                <a:spcPts val="1200"/>
              </a:spcAft>
              <a:buFontTx/>
              <a:buNone/>
              <a:defRPr/>
            </a:pPr>
            <a:r>
              <a:rPr lang="ru-RU" altLang="ru-RU" sz="2400" dirty="0">
                <a:cs typeface="Arial" panose="020B0604020202020204" pitchFamily="34" charset="0"/>
              </a:rPr>
              <a:t>Одну поворачиваем + 3 </a:t>
            </a:r>
            <a:r>
              <a:rPr lang="ru-RU" altLang="ru-RU" sz="2400" dirty="0" err="1">
                <a:cs typeface="Arial" panose="020B0604020202020204" pitchFamily="34" charset="0"/>
              </a:rPr>
              <a:t>вп</a:t>
            </a:r>
            <a:r>
              <a:rPr lang="ru-RU" altLang="ru-RU" sz="2400" dirty="0">
                <a:cs typeface="Arial" panose="020B0604020202020204" pitchFamily="34" charset="0"/>
              </a:rPr>
              <a:t> 5 </a:t>
            </a:r>
            <a:r>
              <a:rPr lang="ru-RU" altLang="ru-RU" sz="2400" dirty="0" err="1">
                <a:cs typeface="Arial" panose="020B0604020202020204" pitchFamily="34" charset="0"/>
              </a:rPr>
              <a:t>пбн</a:t>
            </a:r>
            <a:r>
              <a:rPr lang="ru-RU" altLang="ru-RU" sz="2400" dirty="0">
                <a:cs typeface="Arial" panose="020B0604020202020204" pitchFamily="34" charset="0"/>
              </a:rPr>
              <a:t>.</a:t>
            </a: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5076825" y="1341438"/>
            <a:ext cx="3609975" cy="5256212"/>
          </a:xfrm>
        </p:spPr>
        <p:txBody>
          <a:bodyPr/>
          <a:lstStyle/>
          <a:p>
            <a:pPr eaLnBrk="1" hangingPunct="1"/>
            <a:endParaRPr lang="ru-RU" altLang="ru-RU" sz="2800" smtClean="0"/>
          </a:p>
        </p:txBody>
      </p:sp>
      <p:pic>
        <p:nvPicPr>
          <p:cNvPr id="6149" name="Picture 7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114925" y="1360488"/>
            <a:ext cx="3513138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11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76825" y="2636838"/>
            <a:ext cx="3571875" cy="189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1" name="Picture 12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114925" y="4721225"/>
            <a:ext cx="3571875" cy="189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Grp="1" noChangeArrowheads="1"/>
          </p:cNvSpPr>
          <p:nvPr>
            <p:ph type="title"/>
          </p:nvPr>
        </p:nvSpPr>
        <p:spPr>
          <a:xfrm>
            <a:off x="361950" y="333375"/>
            <a:ext cx="8229600" cy="922338"/>
          </a:xfrm>
        </p:spPr>
        <p:txBody>
          <a:bodyPr/>
          <a:lstStyle/>
          <a:p>
            <a:pPr eaLnBrk="1" hangingPunct="1"/>
            <a:r>
              <a:rPr lang="ru-RU" altLang="ru-RU" sz="3600" b="1" smtClean="0">
                <a:solidFill>
                  <a:srgbClr val="002060"/>
                </a:solidFill>
              </a:rPr>
              <a:t>Вяжем туловище</a:t>
            </a:r>
          </a:p>
        </p:txBody>
      </p:sp>
      <p:sp>
        <p:nvSpPr>
          <p:cNvPr id="7171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3754438" cy="3629025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ts val="1200"/>
              </a:spcAft>
            </a:pPr>
            <a:r>
              <a:rPr lang="ru-RU" altLang="ru-RU" sz="2400" smtClean="0">
                <a:cs typeface="Arial" panose="020B0604020202020204" pitchFamily="34" charset="0"/>
              </a:rPr>
              <a:t>7-10 ряды: 13 сбн;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</a:pPr>
            <a:r>
              <a:rPr lang="ru-RU" altLang="ru-RU" sz="2400" smtClean="0">
                <a:cs typeface="Arial" panose="020B0604020202020204" pitchFamily="34" charset="0"/>
              </a:rPr>
              <a:t>11 ряд: 13 сбн пр;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</a:pPr>
            <a:r>
              <a:rPr lang="ru-RU" altLang="ru-RU" sz="2400" smtClean="0">
                <a:cs typeface="Arial" panose="020B0604020202020204" pitchFamily="34" charset="0"/>
              </a:rPr>
              <a:t>12 ряд: 14 сбн;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</a:pPr>
            <a:r>
              <a:rPr lang="ru-RU" altLang="ru-RU" sz="2400" smtClean="0">
                <a:cs typeface="Arial" panose="020B0604020202020204" pitchFamily="34" charset="0"/>
              </a:rPr>
              <a:t>13 ряд: 14 сбн пр;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</a:pPr>
            <a:r>
              <a:rPr lang="ru-RU" altLang="ru-RU" sz="2400" smtClean="0">
                <a:cs typeface="Arial" panose="020B0604020202020204" pitchFamily="34" charset="0"/>
              </a:rPr>
              <a:t>14 ряд: 15 сбн пр;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</a:pPr>
            <a:r>
              <a:rPr lang="ru-RU" altLang="ru-RU" sz="2400" smtClean="0">
                <a:cs typeface="Arial" panose="020B0604020202020204" pitchFamily="34" charset="0"/>
              </a:rPr>
              <a:t>15 ряд: 7 сбн.</a:t>
            </a:r>
          </a:p>
          <a:p>
            <a:pPr eaLnBrk="1" hangingPunct="1"/>
            <a:endParaRPr lang="ru-RU" altLang="ru-RU" sz="2800" smtClean="0">
              <a:cs typeface="Arial" panose="020B0604020202020204" pitchFamily="34" charset="0"/>
            </a:endParaRPr>
          </a:p>
          <a:p>
            <a:pPr eaLnBrk="1" hangingPunct="1"/>
            <a:endParaRPr lang="ru-RU" altLang="ru-RU" sz="2800" smtClean="0">
              <a:cs typeface="Arial" panose="020B0604020202020204" pitchFamily="34" charset="0"/>
            </a:endParaRPr>
          </a:p>
          <a:p>
            <a:pPr eaLnBrk="1" hangingPunct="1"/>
            <a:endParaRPr lang="ru-RU" altLang="ru-RU" sz="2800" smtClean="0"/>
          </a:p>
        </p:txBody>
      </p:sp>
      <p:pic>
        <p:nvPicPr>
          <p:cNvPr id="7172" name="Picture 8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476750" y="1773238"/>
            <a:ext cx="4210050" cy="2951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3600" b="1" smtClean="0">
                <a:solidFill>
                  <a:srgbClr val="002060"/>
                </a:solidFill>
                <a:cs typeface="Arial" panose="020B0604020202020204" pitchFamily="34" charset="0"/>
              </a:rPr>
              <a:t>Вяжем голову </a:t>
            </a:r>
          </a:p>
        </p:txBody>
      </p:sp>
      <p:sp>
        <p:nvSpPr>
          <p:cNvPr id="8195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612775" y="1804988"/>
            <a:ext cx="4464050" cy="4287837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ts val="1200"/>
              </a:spcAft>
            </a:pPr>
            <a:r>
              <a:rPr lang="ru-RU" altLang="ru-RU" sz="2400" smtClean="0">
                <a:cs typeface="Arial" panose="020B0604020202020204" pitchFamily="34" charset="0"/>
              </a:rPr>
              <a:t>16 ряд: 7 сбн пр;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</a:pPr>
            <a:r>
              <a:rPr lang="ru-RU" altLang="ru-RU" sz="2400" smtClean="0">
                <a:cs typeface="Arial" panose="020B0604020202020204" pitchFamily="34" charset="0"/>
              </a:rPr>
              <a:t>17 ряд: 7 сбн 10 вп;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</a:pPr>
            <a:r>
              <a:rPr lang="ru-RU" altLang="ru-RU" sz="2400" smtClean="0">
                <a:cs typeface="Arial" panose="020B0604020202020204" pitchFamily="34" charset="0"/>
              </a:rPr>
              <a:t>18 ряд: пр 16 сбн уб;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</a:pPr>
            <a:r>
              <a:rPr lang="ru-RU" altLang="ru-RU" sz="2400" smtClean="0">
                <a:cs typeface="Arial" panose="020B0604020202020204" pitchFamily="34" charset="0"/>
              </a:rPr>
              <a:t>19 ряд: 8 сбн пр 8 сбн;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</a:pPr>
            <a:r>
              <a:rPr lang="ru-RU" altLang="ru-RU" sz="2400" smtClean="0">
                <a:cs typeface="Arial" panose="020B0604020202020204" pitchFamily="34" charset="0"/>
              </a:rPr>
              <a:t>20 ряд: уб 15 сбн;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</a:pPr>
            <a:r>
              <a:rPr lang="ru-RU" altLang="ru-RU" sz="2400" smtClean="0">
                <a:cs typeface="Arial" panose="020B0604020202020204" pitchFamily="34" charset="0"/>
              </a:rPr>
              <a:t>21 ряд: уб 14 сбн;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</a:pPr>
            <a:r>
              <a:rPr lang="ru-RU" altLang="ru-RU" sz="2400" smtClean="0">
                <a:cs typeface="Arial" panose="020B0604020202020204" pitchFamily="34" charset="0"/>
              </a:rPr>
              <a:t>22 ряд: уб 5 сбн;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</a:pPr>
            <a:r>
              <a:rPr lang="ru-RU" altLang="ru-RU" sz="2400" smtClean="0">
                <a:cs typeface="Arial" panose="020B0604020202020204" pitchFamily="34" charset="0"/>
              </a:rPr>
              <a:t>23 ряд: уб 3 ссн.</a:t>
            </a:r>
          </a:p>
        </p:txBody>
      </p:sp>
      <p:pic>
        <p:nvPicPr>
          <p:cNvPr id="8196" name="Picture 9"/>
          <p:cNvPicPr>
            <a:picLocks noChangeAspect="1" noChangeArrowheads="1"/>
          </p:cNvPicPr>
          <p:nvPr>
            <p:ph type="body"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4716463" y="1628775"/>
            <a:ext cx="3752850" cy="4032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/>
          <p:cNvSpPr>
            <a:spLocks noGrp="1" noChangeArrowheads="1"/>
          </p:cNvSpPr>
          <p:nvPr>
            <p:ph type="title"/>
          </p:nvPr>
        </p:nvSpPr>
        <p:spPr>
          <a:xfrm>
            <a:off x="365125" y="188913"/>
            <a:ext cx="8229600" cy="1143000"/>
          </a:xfrm>
        </p:spPr>
        <p:txBody>
          <a:bodyPr/>
          <a:lstStyle/>
          <a:p>
            <a:pPr eaLnBrk="1" hangingPunct="1"/>
            <a:r>
              <a:rPr lang="ru-RU" altLang="ru-RU" sz="3600" b="1" smtClean="0">
                <a:solidFill>
                  <a:srgbClr val="002060"/>
                </a:solidFill>
                <a:cs typeface="Arial" panose="020B0604020202020204" pitchFamily="34" charset="0"/>
              </a:rPr>
              <a:t>Вяжем голову</a:t>
            </a:r>
          </a:p>
        </p:txBody>
      </p:sp>
      <p:pic>
        <p:nvPicPr>
          <p:cNvPr id="9219" name="Picture 7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9750" y="1700213"/>
            <a:ext cx="3940175" cy="4471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8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43438" y="1700213"/>
            <a:ext cx="4075112" cy="447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ru-RU" altLang="ru-RU" sz="3600" b="1" smtClean="0">
                <a:solidFill>
                  <a:srgbClr val="002060"/>
                </a:solidFill>
                <a:cs typeface="Arial" panose="020B0604020202020204" pitchFamily="34" charset="0"/>
              </a:rPr>
              <a:t>Заключительный этап</a:t>
            </a:r>
          </a:p>
        </p:txBody>
      </p:sp>
      <p:sp>
        <p:nvSpPr>
          <p:cNvPr id="10243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382588" y="1843088"/>
            <a:ext cx="4038600" cy="3284537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ts val="1200"/>
              </a:spcAft>
            </a:pPr>
            <a:r>
              <a:rPr lang="ru-RU" altLang="ru-RU" sz="2400" smtClean="0">
                <a:cs typeface="Arial" panose="020B0604020202020204" pitchFamily="34" charset="0"/>
              </a:rPr>
              <a:t>Обвязываем по контуру вп.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</a:pPr>
            <a:r>
              <a:rPr lang="ru-RU" altLang="ru-RU" sz="2400" smtClean="0">
                <a:cs typeface="Arial" panose="020B0604020202020204" pitchFamily="34" charset="0"/>
              </a:rPr>
              <a:t>В районе хвоста набираем  20 вп и обвязываем дальше.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</a:pPr>
            <a:r>
              <a:rPr lang="ru-RU" altLang="ru-RU" sz="2400" smtClean="0">
                <a:cs typeface="Arial" panose="020B0604020202020204" pitchFamily="34" charset="0"/>
              </a:rPr>
              <a:t>Последние три петли провязываем вместе одной – ухо.</a:t>
            </a:r>
          </a:p>
        </p:txBody>
      </p:sp>
      <p:pic>
        <p:nvPicPr>
          <p:cNvPr id="10244" name="Picture 7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572000" y="1268413"/>
            <a:ext cx="3963988" cy="4433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255</TotalTime>
  <Words>379</Words>
  <Application>Microsoft Office PowerPoint</Application>
  <PresentationFormat>Экран (4:3)</PresentationFormat>
  <Paragraphs>63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Calibri</vt:lpstr>
      <vt:lpstr>Wingdings</vt:lpstr>
      <vt:lpstr>Оформление по умолчанию</vt:lpstr>
      <vt:lpstr>  </vt:lpstr>
      <vt:lpstr>Дорогие мои рукодельницы!</vt:lpstr>
      <vt:lpstr>Условные обозначения:</vt:lpstr>
      <vt:lpstr>Для работы вам нужны:</vt:lpstr>
      <vt:lpstr>Начинаем вязать с ножек</vt:lpstr>
      <vt:lpstr>Вяжем туловище</vt:lpstr>
      <vt:lpstr>Вяжем голову </vt:lpstr>
      <vt:lpstr>Вяжем голову</vt:lpstr>
      <vt:lpstr>Заключительный этап</vt:lpstr>
      <vt:lpstr>Лошадка готова для оформления</vt:lpstr>
      <vt:lpstr>Задание</vt:lpstr>
    </vt:vector>
  </TitlesOfParts>
  <Company>Benchman (G)hosts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Задание  по декоративно-прикладному  творчеству «Лошадка»   для учащихся 1-2 года обучения по дополнительной  общеразвивающей программе  «Славянский узор» Возраст 8-14 лет Педагог дополнительного образования Федорова Татьяна Гавриловна</dc:title>
  <dc:creator>Администратор</dc:creator>
  <cp:lastModifiedBy>Евгений</cp:lastModifiedBy>
  <cp:revision>14</cp:revision>
  <dcterms:created xsi:type="dcterms:W3CDTF">2026-01-16T07:25:35Z</dcterms:created>
  <dcterms:modified xsi:type="dcterms:W3CDTF">2026-01-26T08:45:25Z</dcterms:modified>
</cp:coreProperties>
</file>