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77" r:id="rId4"/>
    <p:sldId id="283" r:id="rId5"/>
    <p:sldId id="276" r:id="rId6"/>
    <p:sldId id="285" r:id="rId7"/>
    <p:sldId id="274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E33D"/>
    <a:srgbClr val="FFFFCC"/>
    <a:srgbClr val="FFF4D1"/>
    <a:srgbClr val="FEF3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416" autoAdjust="0"/>
  </p:normalViewPr>
  <p:slideViewPr>
    <p:cSldViewPr snapToGrid="0">
      <p:cViewPr varScale="1">
        <p:scale>
          <a:sx n="115" d="100"/>
          <a:sy n="115" d="100"/>
        </p:scale>
        <p:origin x="3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3AB05E-4E10-6D28-E533-0F13A28E27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0123F3B-A60C-73EA-AC58-13B57DE11C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B9A377-8B1C-A737-D62E-3872B276A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5C56-D1D0-4D96-94D8-1F3E2F48A8B5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A7AD7C-DC77-5349-D700-1893BD5A7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A3E993-6323-FD39-B583-53A0E3A8C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A1201-7446-4D72-84C8-223E5FE18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447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D7FCB1-5F4B-E2C7-0E91-441C97DFB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46F8ED2-77FD-5052-871D-40D5DC59AC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FD46B2-AD80-1AF5-B363-6BA4881CF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5C56-D1D0-4D96-94D8-1F3E2F48A8B5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BDCADA-92B8-A4FD-942B-B8AAE52A2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3880D5-DA32-7080-E5A3-DE7C083E4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A1201-7446-4D72-84C8-223E5FE18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680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B3033BB-AB78-2CB2-0CD9-B376FBB408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1FC96D6-5C27-AA49-57BF-E557AA0F94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A3A953-DF5C-8AA5-7709-8545CF4C0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5C56-D1D0-4D96-94D8-1F3E2F48A8B5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6AF47D-6915-A198-6411-2E3140EBF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07FAA5-9CA2-9AF0-4E09-DF4A1A1D8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A1201-7446-4D72-84C8-223E5FE18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224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F34FB6-6452-F2F2-E662-738B3582E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29F3CE-6844-3612-86F4-616210C4ED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2163C3-BF02-9C0E-3A33-A2E5BC934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5C56-D1D0-4D96-94D8-1F3E2F48A8B5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B4C17A-CDA7-3668-78C5-3D1CAD275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662550-B194-0431-190B-E7D7FC472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A1201-7446-4D72-84C8-223E5FE18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002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D41A7C-FFF8-FC67-97C1-E169A9E86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2E3A7E9-DADA-C35B-B996-61CAF086F2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ADD477-F06E-1C7B-C6B8-490E18405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5C56-D1D0-4D96-94D8-1F3E2F48A8B5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7F1D50-D842-9183-3F59-92374379A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08798A-0202-033D-A4A3-16FDB699A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A1201-7446-4D72-84C8-223E5FE18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461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4AF2A9-6828-BEC3-6020-833B35E2D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087890-7579-0908-8B5C-FFCABD4BE3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EE42ECA-BB75-A3EE-26F2-2A27C2DDBD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E55FB7-EFDF-54EA-5446-4889EB4E8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5C56-D1D0-4D96-94D8-1F3E2F48A8B5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E7A3D7-09A1-7876-14F7-2A46883F3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CC9AE3-0925-6434-5B3E-1F40CEBDE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A1201-7446-4D72-84C8-223E5FE18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37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91442D-39F0-1B8B-88A6-B6CBC85B0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70D764E-AD2B-97D9-5321-F1C149D4DA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680449B-D164-9A59-14BD-9F0AE4DC4F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C9FF0F4-BE8A-6878-596B-928CF00495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93FB8ED-7333-069D-AAB8-038C4E9F59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E1E0AE8-23AD-8FC5-B613-A2923B272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5C56-D1D0-4D96-94D8-1F3E2F48A8B5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9CA8940-7213-713E-4CF9-B8B69B134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26D8234-8D2A-E92A-3A2F-A4F71C813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A1201-7446-4D72-84C8-223E5FE18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182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0FE8FE-3100-1DE6-60E7-E0FA34BBE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8ED9026-D7D3-AF2F-5467-755AAF474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5C56-D1D0-4D96-94D8-1F3E2F48A8B5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A24B95-9045-9A6A-66E7-CCF6ACF60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E6E8551-B315-0580-2121-1F8F03182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A1201-7446-4D72-84C8-223E5FE18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247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040C90F-2989-7AD9-99A9-3447E45F5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5C56-D1D0-4D96-94D8-1F3E2F48A8B5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C6EC5D9-AD0C-6FE3-3F14-81180B42A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D8D2DEF-C1F1-BC82-02B0-F1CF1EFAB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A1201-7446-4D72-84C8-223E5FE18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257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C5D69F-6732-9D39-261C-CDEBE616D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24A1F6-08CE-EB50-1DCE-17BA1D610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D39E1A-E067-136F-9A9A-FCE346EE10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2827285-EAC5-1AC7-1DAD-644D888D7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5C56-D1D0-4D96-94D8-1F3E2F48A8B5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18E73CF-641A-B6FD-0795-74DDBB9C6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BBF31E-9DBB-646D-673F-DA21F8ED3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A1201-7446-4D72-84C8-223E5FE18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668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91851F-1F35-3366-2ECB-39756A5D5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F561B71-62EB-C61D-F4A9-0B0C5C2A51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145833C-2E2E-D234-3EA3-2A0F652EFD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838D54-FEBF-2F38-5E44-0819FA31F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5C56-D1D0-4D96-94D8-1F3E2F48A8B5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34458E-C233-CEB2-A865-6416C3940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4613768-0719-CE23-036C-8D6CDECBC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A1201-7446-4D72-84C8-223E5FE18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724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CE341D-ED0F-8248-C48B-3380E4897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0AB9EE-BA02-2029-F08B-C1FF65EF5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06B9D1-A10E-6D27-323F-F707A1BA84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35C56-D1D0-4D96-94D8-1F3E2F48A8B5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881FB2-C860-0709-8CF7-87F4BA7ECA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609EB6-68CD-1B0B-B7DA-A46DAFFA19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A1201-7446-4D72-84C8-223E5FE18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462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E33D">
            <a:alpha val="6274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5308AC4-9A06-A4CF-18CA-D67CAD0B72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3295" y="1720746"/>
            <a:ext cx="6492253" cy="1277896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</a:t>
            </a:r>
          </a:p>
          <a:p>
            <a:r>
              <a:rPr lang="ru-RU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«Сравнение предметов»</a:t>
            </a:r>
          </a:p>
          <a:p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988E23-02F2-1196-D3EA-DA379B7DDC8B}"/>
              </a:ext>
            </a:extLst>
          </p:cNvPr>
          <p:cNvSpPr txBox="1"/>
          <p:nvPr/>
        </p:nvSpPr>
        <p:spPr>
          <a:xfrm>
            <a:off x="3993197" y="6109090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Петропавловск-Камчатский</a:t>
            </a:r>
          </a:p>
          <a:p>
            <a:pPr lvl="0" algn="ctr"/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2026 г.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207426-0E4C-7732-77BA-5341DC49C03A}"/>
              </a:ext>
            </a:extLst>
          </p:cNvPr>
          <p:cNvSpPr txBox="1"/>
          <p:nvPr/>
        </p:nvSpPr>
        <p:spPr>
          <a:xfrm>
            <a:off x="2092487" y="305036"/>
            <a:ext cx="77518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Муниципальное бюджетное учреждение дополнительного образования </a:t>
            </a:r>
          </a:p>
          <a:p>
            <a:pPr algn="ctr"/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«Центр внешкольной работы»</a:t>
            </a:r>
          </a:p>
        </p:txBody>
      </p:sp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F804C851-6F01-5EE0-0A3A-757B157344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72141" y="3495943"/>
            <a:ext cx="6299200" cy="1831776"/>
          </a:xfrm>
        </p:spPr>
        <p:txBody>
          <a:bodyPr>
            <a:norm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  <a:t>Для учащихся по дополнительной общеразвивающей программе «Растём, развиваемся, учимся»</a:t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  <a:t>Модуль «Логика»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  <a:t>Возраст детей 4 - 4,5 года</a:t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  <a:t>Педагог дополнительного образования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  <a:t>Щедрина Елена Анатольевна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AD50072-1363-BDF2-3620-FE99B7706BC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2720" y="3542132"/>
            <a:ext cx="2482665" cy="2546688"/>
          </a:xfrm>
          <a:prstGeom prst="roundRect">
            <a:avLst>
              <a:gd name="adj" fmla="val 16667"/>
            </a:avLst>
          </a:prstGeom>
          <a:ln w="28575">
            <a:solidFill>
              <a:srgbClr val="00B0F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7F50CED-8C83-E6BB-F1F2-82D87A1CCFF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659" y="1878855"/>
            <a:ext cx="2253146" cy="2239573"/>
          </a:xfrm>
          <a:prstGeom prst="roundRect">
            <a:avLst>
              <a:gd name="adj" fmla="val 16667"/>
            </a:avLst>
          </a:prstGeom>
          <a:ln w="28575">
            <a:solidFill>
              <a:srgbClr val="00B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27705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E33D">
            <a:alpha val="62745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B8D5FFD-508C-ED5A-BFBB-678A55193E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321495E-0CD6-D7DF-DABE-EDA36A2A52E6}"/>
              </a:ext>
            </a:extLst>
          </p:cNvPr>
          <p:cNvSpPr txBox="1"/>
          <p:nvPr/>
        </p:nvSpPr>
        <p:spPr>
          <a:xfrm>
            <a:off x="603738" y="454898"/>
            <a:ext cx="10040815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Уважаемые родители!</a:t>
            </a:r>
          </a:p>
          <a:p>
            <a:pPr algn="ctr"/>
            <a:endParaRPr lang="ru-RU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ru-RU" sz="2400" b="1" i="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Предлагаю упражнения,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направленные на сравнение предметов.</a:t>
            </a:r>
          </a:p>
          <a:p>
            <a:pPr algn="just">
              <a:spcAft>
                <a:spcPts val="1200"/>
              </a:spcAft>
            </a:pPr>
            <a:r>
              <a:rPr lang="ru-RU" sz="2400" b="1" i="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Одним из умений, которые необходимы дошкольнику, является умение сравнивать числа между собой.</a:t>
            </a:r>
          </a:p>
          <a:p>
            <a:pPr algn="just">
              <a:spcAft>
                <a:spcPts val="1200"/>
              </a:spcAft>
            </a:pPr>
            <a:r>
              <a:rPr lang="ru-RU" sz="2400" b="1" i="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Однако, в первую очередь, он должен научиться сравнивать между собой группы предметов.</a:t>
            </a:r>
          </a:p>
          <a:p>
            <a:pPr algn="just">
              <a:spcAft>
                <a:spcPts val="1200"/>
              </a:spcAft>
            </a:pPr>
            <a:r>
              <a:rPr lang="ru-RU" sz="2400" b="1" i="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Именно сравнивая количество предметов каждой группы, малыш приходит к пониманию смысла таких понятий, как "больше", "меньше", "столько же".</a:t>
            </a:r>
          </a:p>
          <a:p>
            <a:pPr algn="just">
              <a:spcAft>
                <a:spcPts val="1200"/>
              </a:spcAft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 же формируется умение находить отличия предметов, общий признак группы предметов.</a:t>
            </a:r>
          </a:p>
        </p:txBody>
      </p:sp>
    </p:spTree>
    <p:extLst>
      <p:ext uri="{BB962C8B-B14F-4D97-AF65-F5344CB8AC3E}">
        <p14:creationId xmlns:p14="http://schemas.microsoft.com/office/powerpoint/2010/main" val="2493229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E33D">
            <a:alpha val="62745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7AA194-6CF3-A89E-CAED-79B259B793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4199AC6-CFF1-DB60-CE62-F103B28B09E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5773" y="929549"/>
            <a:ext cx="6329489" cy="32350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Заголовок 8">
            <a:extLst>
              <a:ext uri="{FF2B5EF4-FFF2-40B4-BE49-F238E27FC236}">
                <a16:creationId xmlns:a16="http://schemas.microsoft.com/office/drawing/2014/main" id="{DB623CA8-22B4-BB79-18E5-7F7026ED0572}"/>
              </a:ext>
            </a:extLst>
          </p:cNvPr>
          <p:cNvSpPr txBox="1">
            <a:spLocks/>
          </p:cNvSpPr>
          <p:nvPr/>
        </p:nvSpPr>
        <p:spPr>
          <a:xfrm>
            <a:off x="6344134" y="2029778"/>
            <a:ext cx="5625128" cy="351693"/>
          </a:xfrm>
          <a:prstGeom prst="rect">
            <a:avLst/>
          </a:prstGeom>
          <a:solidFill>
            <a:srgbClr val="FFFFCC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ln w="0"/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Сколько орешков уравновесили белочку? </a:t>
            </a:r>
          </a:p>
        </p:txBody>
      </p:sp>
      <p:sp>
        <p:nvSpPr>
          <p:cNvPr id="11" name="Заголовок 8">
            <a:extLst>
              <a:ext uri="{FF2B5EF4-FFF2-40B4-BE49-F238E27FC236}">
                <a16:creationId xmlns:a16="http://schemas.microsoft.com/office/drawing/2014/main" id="{F2EADF6B-2B3A-B3AA-563C-9CBCA8C63617}"/>
              </a:ext>
            </a:extLst>
          </p:cNvPr>
          <p:cNvSpPr txBox="1">
            <a:spLocks/>
          </p:cNvSpPr>
          <p:nvPr/>
        </p:nvSpPr>
        <p:spPr>
          <a:xfrm>
            <a:off x="6495560" y="3539722"/>
            <a:ext cx="5075118" cy="351693"/>
          </a:xfrm>
          <a:prstGeom prst="rect">
            <a:avLst/>
          </a:prstGeom>
          <a:solidFill>
            <a:srgbClr val="FFFFCC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ln w="0"/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Можно ли сказать, кто из них легче?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8FDE451-7D1D-99D7-51EA-0087A464FCD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2226" y="4994031"/>
            <a:ext cx="5457092" cy="13422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Заголовок 8">
            <a:extLst>
              <a:ext uri="{FF2B5EF4-FFF2-40B4-BE49-F238E27FC236}">
                <a16:creationId xmlns:a16="http://schemas.microsoft.com/office/drawing/2014/main" id="{E2B3550B-71C8-2FA8-6160-8C2C167F5750}"/>
              </a:ext>
            </a:extLst>
          </p:cNvPr>
          <p:cNvSpPr txBox="1">
            <a:spLocks/>
          </p:cNvSpPr>
          <p:nvPr/>
        </p:nvSpPr>
        <p:spPr>
          <a:xfrm>
            <a:off x="6209318" y="5264852"/>
            <a:ext cx="5261713" cy="616165"/>
          </a:xfrm>
          <a:prstGeom prst="rect">
            <a:avLst/>
          </a:prstGeom>
          <a:solidFill>
            <a:srgbClr val="FFFFCC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ln w="0"/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Сравни по массе арбуз и ананас, что из них легче? </a:t>
            </a:r>
          </a:p>
        </p:txBody>
      </p:sp>
      <p:sp>
        <p:nvSpPr>
          <p:cNvPr id="16" name="Заголовок 8">
            <a:extLst>
              <a:ext uri="{FF2B5EF4-FFF2-40B4-BE49-F238E27FC236}">
                <a16:creationId xmlns:a16="http://schemas.microsoft.com/office/drawing/2014/main" id="{0C13935D-0749-69C8-0FB7-EBD7EDA844C9}"/>
              </a:ext>
            </a:extLst>
          </p:cNvPr>
          <p:cNvSpPr txBox="1">
            <a:spLocks/>
          </p:cNvSpPr>
          <p:nvPr/>
        </p:nvSpPr>
        <p:spPr>
          <a:xfrm>
            <a:off x="808891" y="465616"/>
            <a:ext cx="3382109" cy="642376"/>
          </a:xfrm>
          <a:prstGeom prst="rect">
            <a:avLst/>
          </a:prstGeom>
          <a:solidFill>
            <a:srgbClr val="FFFFCC"/>
          </a:solidFill>
          <a:ln w="127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ln w="0"/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Сколько яблок уравновесили ёжика? </a:t>
            </a:r>
          </a:p>
        </p:txBody>
      </p:sp>
      <p:sp>
        <p:nvSpPr>
          <p:cNvPr id="17" name="Заголовок 8">
            <a:extLst>
              <a:ext uri="{FF2B5EF4-FFF2-40B4-BE49-F238E27FC236}">
                <a16:creationId xmlns:a16="http://schemas.microsoft.com/office/drawing/2014/main" id="{C28F5249-6ABD-E3D7-62D5-19413937A4F8}"/>
              </a:ext>
            </a:extLst>
          </p:cNvPr>
          <p:cNvSpPr txBox="1">
            <a:spLocks/>
          </p:cNvSpPr>
          <p:nvPr/>
        </p:nvSpPr>
        <p:spPr>
          <a:xfrm>
            <a:off x="752226" y="2834548"/>
            <a:ext cx="1469297" cy="301375"/>
          </a:xfrm>
          <a:prstGeom prst="rect">
            <a:avLst/>
          </a:prstGeom>
          <a:solidFill>
            <a:srgbClr val="FFFFCC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ln w="0"/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теперь? </a:t>
            </a:r>
          </a:p>
        </p:txBody>
      </p:sp>
    </p:spTree>
    <p:extLst>
      <p:ext uri="{BB962C8B-B14F-4D97-AF65-F5344CB8AC3E}">
        <p14:creationId xmlns:p14="http://schemas.microsoft.com/office/powerpoint/2010/main" val="2281294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E33D">
            <a:alpha val="62745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AA02AA-0A91-9E99-8CB4-5D93FC996F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681C0D5-4B5F-A215-FD1B-C3B5300FD16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49534" y="1276314"/>
            <a:ext cx="7638415" cy="4773098"/>
          </a:xfrm>
          <a:prstGeom prst="round2DiagRect">
            <a:avLst>
              <a:gd name="adj1" fmla="val 16667"/>
              <a:gd name="adj2" fmla="val 8738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Заголовок 8">
            <a:extLst>
              <a:ext uri="{FF2B5EF4-FFF2-40B4-BE49-F238E27FC236}">
                <a16:creationId xmlns:a16="http://schemas.microsoft.com/office/drawing/2014/main" id="{382A70C7-93A1-482F-29B5-52EC5F892612}"/>
              </a:ext>
            </a:extLst>
          </p:cNvPr>
          <p:cNvSpPr txBox="1">
            <a:spLocks/>
          </p:cNvSpPr>
          <p:nvPr/>
        </p:nvSpPr>
        <p:spPr>
          <a:xfrm>
            <a:off x="920251" y="387447"/>
            <a:ext cx="6650897" cy="421141"/>
          </a:xfrm>
          <a:prstGeom prst="rect">
            <a:avLst/>
          </a:prstGeom>
          <a:solidFill>
            <a:srgbClr val="FFFFCC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ln w="0"/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узнать, не считая, детей больше или лопаток?</a:t>
            </a:r>
            <a:r>
              <a:rPr lang="ru-RU" sz="2000" b="1" dirty="0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Заголовок 8">
            <a:extLst>
              <a:ext uri="{FF2B5EF4-FFF2-40B4-BE49-F238E27FC236}">
                <a16:creationId xmlns:a16="http://schemas.microsoft.com/office/drawing/2014/main" id="{1794CA27-5FC7-D3B2-E8C9-155F51CA26DC}"/>
              </a:ext>
            </a:extLst>
          </p:cNvPr>
          <p:cNvSpPr txBox="1">
            <a:spLocks/>
          </p:cNvSpPr>
          <p:nvPr/>
        </p:nvSpPr>
        <p:spPr>
          <a:xfrm>
            <a:off x="8114318" y="1029825"/>
            <a:ext cx="4077682" cy="351693"/>
          </a:xfrm>
          <a:prstGeom prst="rect">
            <a:avLst/>
          </a:prstGeom>
          <a:solidFill>
            <a:srgbClr val="FFFFCC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ln w="0"/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меньше – детей или вёдер? </a:t>
            </a:r>
          </a:p>
        </p:txBody>
      </p:sp>
      <p:sp>
        <p:nvSpPr>
          <p:cNvPr id="12" name="Заголовок 8">
            <a:extLst>
              <a:ext uri="{FF2B5EF4-FFF2-40B4-BE49-F238E27FC236}">
                <a16:creationId xmlns:a16="http://schemas.microsoft.com/office/drawing/2014/main" id="{B1C1FE77-33CB-96D2-B025-86200A493494}"/>
              </a:ext>
            </a:extLst>
          </p:cNvPr>
          <p:cNvSpPr txBox="1">
            <a:spLocks/>
          </p:cNvSpPr>
          <p:nvPr/>
        </p:nvSpPr>
        <p:spPr>
          <a:xfrm>
            <a:off x="5746255" y="6049412"/>
            <a:ext cx="5795113" cy="351693"/>
          </a:xfrm>
          <a:prstGeom prst="rect">
            <a:avLst/>
          </a:prstGeom>
          <a:solidFill>
            <a:srgbClr val="FFFFCC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ln w="0"/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Чтобы ответить на вопросы, составь пары.</a:t>
            </a:r>
          </a:p>
        </p:txBody>
      </p:sp>
    </p:spTree>
    <p:extLst>
      <p:ext uri="{BB962C8B-B14F-4D97-AF65-F5344CB8AC3E}">
        <p14:creationId xmlns:p14="http://schemas.microsoft.com/office/powerpoint/2010/main" val="3009161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E33D">
            <a:alpha val="62745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F968F0-657C-315F-61A3-CA14FB38EC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15B84EA-AF9B-943D-FA75-FF9DA2DCD4A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6599" y="1377167"/>
            <a:ext cx="2740269" cy="2114421"/>
          </a:xfrm>
          <a:prstGeom prst="round2DiagRect">
            <a:avLst>
              <a:gd name="adj1" fmla="val 16667"/>
              <a:gd name="adj2" fmla="val 8607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Заголовок 8">
            <a:extLst>
              <a:ext uri="{FF2B5EF4-FFF2-40B4-BE49-F238E27FC236}">
                <a16:creationId xmlns:a16="http://schemas.microsoft.com/office/drawing/2014/main" id="{EE42FA5C-6ACE-1DBB-23D5-67E8CCAA0DA7}"/>
              </a:ext>
            </a:extLst>
          </p:cNvPr>
          <p:cNvSpPr txBox="1">
            <a:spLocks/>
          </p:cNvSpPr>
          <p:nvPr/>
        </p:nvSpPr>
        <p:spPr>
          <a:xfrm>
            <a:off x="2824211" y="381689"/>
            <a:ext cx="6516083" cy="351693"/>
          </a:xfrm>
          <a:prstGeom prst="rect">
            <a:avLst/>
          </a:prstGeom>
          <a:solidFill>
            <a:srgbClr val="FFFFCC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ln w="0"/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Найди два мешочка с одинаковым содержимым.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0E35C49-0960-FAEA-5C0F-FFFE5F44F90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1320" y="3970763"/>
            <a:ext cx="2740270" cy="2223967"/>
          </a:xfrm>
          <a:prstGeom prst="round2DiagRect">
            <a:avLst>
              <a:gd name="adj1" fmla="val 16667"/>
              <a:gd name="adj2" fmla="val 12038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307160E-8899-CD3B-E8B5-AC6F4BF4328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71481" y="4011493"/>
            <a:ext cx="2889626" cy="2183237"/>
          </a:xfrm>
          <a:prstGeom prst="round2DiagRect">
            <a:avLst>
              <a:gd name="adj1" fmla="val 16667"/>
              <a:gd name="adj2" fmla="val 14144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10E6709-1426-950C-D0F1-EC674F7A85A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31366" y="1330558"/>
            <a:ext cx="2800676" cy="2161030"/>
          </a:xfrm>
          <a:prstGeom prst="round2DiagRect">
            <a:avLst>
              <a:gd name="adj1" fmla="val 16667"/>
              <a:gd name="adj2" fmla="val 14261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5FA1E31-EE12-F9CE-DDDB-C209E77760F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70999" y="4011493"/>
            <a:ext cx="2809436" cy="2183237"/>
          </a:xfrm>
          <a:prstGeom prst="round2DiagRect">
            <a:avLst>
              <a:gd name="adj1" fmla="val 16667"/>
              <a:gd name="adj2" fmla="val 10078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8CEC591-44A7-102A-108D-90FAC08B306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70999" y="1315875"/>
            <a:ext cx="2738591" cy="2113125"/>
          </a:xfrm>
          <a:prstGeom prst="round2DiagRect">
            <a:avLst>
              <a:gd name="adj1" fmla="val 16667"/>
              <a:gd name="adj2" fmla="val 15593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5790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E33D">
            <a:alpha val="62745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6F7DB9D-867E-D610-15DA-9EA7AB9B8B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87B2409-DDA8-269C-4989-4EAFD3FE111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9276" y="1367374"/>
            <a:ext cx="4867892" cy="33804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Заголовок 8">
            <a:extLst>
              <a:ext uri="{FF2B5EF4-FFF2-40B4-BE49-F238E27FC236}">
                <a16:creationId xmlns:a16="http://schemas.microsoft.com/office/drawing/2014/main" id="{40D43366-28FB-88F9-9035-C3B611FFC318}"/>
              </a:ext>
            </a:extLst>
          </p:cNvPr>
          <p:cNvSpPr txBox="1">
            <a:spLocks/>
          </p:cNvSpPr>
          <p:nvPr/>
        </p:nvSpPr>
        <p:spPr>
          <a:xfrm>
            <a:off x="696894" y="398585"/>
            <a:ext cx="5891475" cy="392722"/>
          </a:xfrm>
          <a:prstGeom prst="rect">
            <a:avLst/>
          </a:prstGeom>
          <a:solidFill>
            <a:srgbClr val="FFFFCC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ln w="0"/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Чем каждый из детей отличается от других? </a:t>
            </a:r>
          </a:p>
        </p:txBody>
      </p:sp>
      <p:sp>
        <p:nvSpPr>
          <p:cNvPr id="18" name="Заголовок 8">
            <a:extLst>
              <a:ext uri="{FF2B5EF4-FFF2-40B4-BE49-F238E27FC236}">
                <a16:creationId xmlns:a16="http://schemas.microsoft.com/office/drawing/2014/main" id="{221553C0-6F2D-9209-38A0-DFBAB04D1BCC}"/>
              </a:ext>
            </a:extLst>
          </p:cNvPr>
          <p:cNvSpPr txBox="1">
            <a:spLocks/>
          </p:cNvSpPr>
          <p:nvPr/>
        </p:nvSpPr>
        <p:spPr>
          <a:xfrm>
            <a:off x="7040392" y="5992280"/>
            <a:ext cx="4050323" cy="392722"/>
          </a:xfrm>
          <a:prstGeom prst="rect">
            <a:avLst/>
          </a:prstGeom>
          <a:solidFill>
            <a:srgbClr val="FFFFCC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ln w="0"/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Найди одинаковые игрушки.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9A4755E-666E-895F-C785-9D31B52872D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86135" y="2464775"/>
            <a:ext cx="6330373" cy="29981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5386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E33D">
            <a:alpha val="62745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0EE6A5D-28FD-1BE6-E8B5-1319C20226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8EC8017-7353-15A1-0F94-5CC7043F919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6846" y="783432"/>
            <a:ext cx="3971036" cy="5368252"/>
          </a:xfrm>
          <a:prstGeom prst="round2DiagRect">
            <a:avLst>
              <a:gd name="adj1" fmla="val 5388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8">
            <a:extLst>
              <a:ext uri="{FF2B5EF4-FFF2-40B4-BE49-F238E27FC236}">
                <a16:creationId xmlns:a16="http://schemas.microsoft.com/office/drawing/2014/main" id="{9BFA0F70-3C5C-33B4-1F07-697833F4E537}"/>
              </a:ext>
            </a:extLst>
          </p:cNvPr>
          <p:cNvSpPr txBox="1">
            <a:spLocks/>
          </p:cNvSpPr>
          <p:nvPr/>
        </p:nvSpPr>
        <p:spPr>
          <a:xfrm>
            <a:off x="2335666" y="147456"/>
            <a:ext cx="7520667" cy="381000"/>
          </a:xfrm>
          <a:prstGeom prst="rect">
            <a:avLst/>
          </a:prstGeom>
          <a:solidFill>
            <a:srgbClr val="FFFFCC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ln w="0"/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Соедини числа с подходящим количеством предметов.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94FEADF-DB8B-B443-EC09-9F7C8CFDFDB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73655" y="1216269"/>
            <a:ext cx="5292969" cy="4680439"/>
          </a:xfrm>
          <a:prstGeom prst="round2DiagRect">
            <a:avLst>
              <a:gd name="adj1" fmla="val 193"/>
              <a:gd name="adj2" fmla="val 695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Заголовок 8">
            <a:extLst>
              <a:ext uri="{FF2B5EF4-FFF2-40B4-BE49-F238E27FC236}">
                <a16:creationId xmlns:a16="http://schemas.microsoft.com/office/drawing/2014/main" id="{F2BDAFA3-3125-8695-BE6F-2F9C4DD2BD8D}"/>
              </a:ext>
            </a:extLst>
          </p:cNvPr>
          <p:cNvSpPr txBox="1">
            <a:spLocks/>
          </p:cNvSpPr>
          <p:nvPr/>
        </p:nvSpPr>
        <p:spPr>
          <a:xfrm>
            <a:off x="5808156" y="6151684"/>
            <a:ext cx="5023966" cy="398585"/>
          </a:xfrm>
          <a:prstGeom prst="rect">
            <a:avLst/>
          </a:prstGeom>
          <a:solidFill>
            <a:srgbClr val="FFFFCC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ln w="0"/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Сравни, чего больше, а чего меньше?</a:t>
            </a:r>
          </a:p>
        </p:txBody>
      </p:sp>
    </p:spTree>
    <p:extLst>
      <p:ext uri="{BB962C8B-B14F-4D97-AF65-F5344CB8AC3E}">
        <p14:creationId xmlns:p14="http://schemas.microsoft.com/office/powerpoint/2010/main" val="26977883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</TotalTime>
  <Words>210</Words>
  <Application>Microsoft Office PowerPoint</Application>
  <PresentationFormat>Широкоэкранный</PresentationFormat>
  <Paragraphs>27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Для учащихся по дополнительной общеразвивающей программе «Растём, развиваемся, учимся» Модуль «Логика»  Возраст детей 4 - 4,5 года Педагог дополнительного образования Щедрина Елена Анатольевна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Для учащихся по дополнительной общеразвивающей программе «Растём, развиваемся, учимся» Модуль «Логика»  Возраст детей 4 - 4,5 года Педагог дополнительного образования Щедрина Елена Анатольевна</dc:title>
  <dc:creator>Алексей</dc:creator>
  <cp:lastModifiedBy>Евгений</cp:lastModifiedBy>
  <cp:revision>53</cp:revision>
  <dcterms:created xsi:type="dcterms:W3CDTF">2024-09-14T00:43:33Z</dcterms:created>
  <dcterms:modified xsi:type="dcterms:W3CDTF">2026-01-26T08:46:22Z</dcterms:modified>
</cp:coreProperties>
</file>