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4" r:id="rId4"/>
    <p:sldId id="257" r:id="rId5"/>
    <p:sldId id="258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3370B-7DA9-41C3-8AF1-9ED8705D0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AD2B1C-7229-406E-AF2F-CA74DE5ACE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B6624D-10C5-49A5-AE5D-C77F3F9AC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123856-0E08-40FE-AD08-78B0211BA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74130-F14D-4D90-8021-444BD9A54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8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95660-2BA7-4E25-A5EB-A1F3CA9FE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559E64-8D8B-48B5-85FB-6FA32A0DF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C07D78-B31F-4920-A660-7D6E0DA8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D606A0-237E-498A-826D-96A602FA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558046-4E4E-4394-BD1B-2D422E18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2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6E31AB-5CA9-4DD2-A36B-DF31825E40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6FD389-9A13-4114-AE22-FF0E7AEFC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99290F-C267-4FA6-B913-F7F6DD54F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703122-F8F5-409C-A434-BF69729C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0E6CB-7AE1-472D-A1DA-8BBEA85DB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07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7D50-C2DD-4EF9-B028-C0EA1E8D3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11295-F413-4B1A-97F5-64E5E8A11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E483F-7BCC-47B1-AB1B-495858E58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4A8B4-6BEE-4981-96C0-955AE139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C16152-3EDD-4189-9D63-62CD49DD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4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A53962-683B-4805-979D-8F54BA28F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09019E-CFDA-4CA5-A066-A8F0488D8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C7F479-D37E-4546-81F5-D16BFE840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C915-F320-4935-B409-8357A333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FB5D59-6FDA-48B9-8A37-F8852C92B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21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2EE64-8064-4799-BD16-B0B6AA11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F6F05-C9DB-4A66-A31F-7D9464080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034366C-B122-406D-8C1E-C4861999F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FFF014-2B99-43D0-9DE3-0535CD548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78309D-07AD-4B0A-BE09-A5961023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DE713D-F8D9-497F-959C-1F448C0F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967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8655F-38B6-4EBA-AB56-D91DEC51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F4172-3B4F-4C82-A96E-1BF159B85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6D4101-1687-43DE-B8BC-E1B5E06F60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5A5A7B-0704-4FFB-8042-A6064BDC1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9F4D09-FCFC-4674-9868-659156EB9A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069D20-6D74-4400-B63F-6ABB3DD9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861905-81C3-4FB8-8AE2-6193E347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46AE3F-D6C5-4F80-84B7-482A50415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17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8BAA-B408-467C-834B-4EDAF9F0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DFBE04A-899D-4124-A6F6-B60981C19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A1FDF3-2406-4665-ADF1-B0C7C43BC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A1B2C1-4728-4A22-A4D8-B77BE0DA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4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F72BA69-2692-4699-AD4D-F51F18A2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4559A2-58E0-4E61-A9D9-3E80B4DC5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2FCE66-BAAE-44BE-92D8-D6B9BE50F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06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AFB2E-F485-4914-ABFD-64118CFBC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A2BBF3-AA62-4CD4-88D9-85056AA41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D69FFF-AE3A-4B2D-A03F-68318B02D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387E20-84B3-4B42-B658-88C79C19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910CD3-AB16-4852-8C78-DF8FC3800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2F4755-034B-4A4B-BF07-36AF7EBF9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59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210CFB-AB47-4EFC-BF10-58215ADBE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3197EB-567B-46C5-A204-87E0D5E7E5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17D2E7-B64F-4D5F-AB1B-079158274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01B76E-6D00-4E91-8D29-DFC730F95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61ED05-7561-4F06-9EC9-52D1A3F06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D55922-216F-4700-BAE5-C5DABB7E2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31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3A9FF-5B13-41DE-85A9-E82ECBDD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F6AF42-F992-4151-B3EC-231EA6FF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628CCF-CE17-43D4-B593-025EF7078F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07C67-3DA3-4A7A-AB18-865DFEF35334}" type="datetimeFigureOut">
              <a:rPr lang="ru-RU" smtClean="0"/>
              <a:t>26.01.2026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01AC25-F337-4A36-87C1-ED8DCF387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DFE131-ABFE-407E-AD75-83B5F21513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E07D-BCAC-4E12-9DAE-A5A1F49977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118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75E826-95B7-4C37-8E12-8665AEEC53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0A1979-6F68-4DC4-9956-0B07D546BFE8}"/>
              </a:ext>
            </a:extLst>
          </p:cNvPr>
          <p:cNvSpPr txBox="1"/>
          <p:nvPr/>
        </p:nvSpPr>
        <p:spPr>
          <a:xfrm>
            <a:off x="1127760" y="91440"/>
            <a:ext cx="972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</a:p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«Центр внешкольной работы»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0B532-6422-4B52-8A63-E30F4E949C96}"/>
              </a:ext>
            </a:extLst>
          </p:cNvPr>
          <p:cNvSpPr txBox="1"/>
          <p:nvPr/>
        </p:nvSpPr>
        <p:spPr>
          <a:xfrm>
            <a:off x="1320800" y="1219200"/>
            <a:ext cx="955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Задание «Ваза с фруктами»</a:t>
            </a:r>
          </a:p>
          <a:p>
            <a:pPr lvl="0" algn="ctr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технике аппликация»</a:t>
            </a:r>
            <a:endParaRPr lang="ru-RU" sz="3600" dirty="0">
              <a:solidFill>
                <a:srgbClr val="70AD47">
                  <a:lumMod val="50000"/>
                </a:srgb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E88A4-ED08-4FAA-BC1A-CE67B67CA519}"/>
              </a:ext>
            </a:extLst>
          </p:cNvPr>
          <p:cNvSpPr txBox="1"/>
          <p:nvPr/>
        </p:nvSpPr>
        <p:spPr>
          <a:xfrm>
            <a:off x="6827520" y="3037840"/>
            <a:ext cx="52120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учащихся 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дополнительной общеразвивающей программе «Бумажные фантазии»</a:t>
            </a: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5-6 лет</a:t>
            </a:r>
          </a:p>
          <a:p>
            <a:pPr lvl="0" algn="r" defTabSz="457200"/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r" defTabSz="457200"/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 дополнительного образования</a:t>
            </a:r>
          </a:p>
          <a:p>
            <a:pPr lvl="0" algn="r" defTabSz="457200"/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Гура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Ольга Анатольевна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E4F144-F05A-4CB6-8B10-8040FD1DCE86}"/>
              </a:ext>
            </a:extLst>
          </p:cNvPr>
          <p:cNvSpPr txBox="1"/>
          <p:nvPr/>
        </p:nvSpPr>
        <p:spPr>
          <a:xfrm>
            <a:off x="5130800" y="6238240"/>
            <a:ext cx="428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lvl="0" algn="ctr" defTabSz="457200"/>
            <a:r>
              <a:rPr lang="ru-RU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12D602-B97F-4D6A-AAB4-B871A4CF3DD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954" y="2662485"/>
            <a:ext cx="4287520" cy="395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283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9C7B24-D896-46E0-B7C4-8CD878A6F1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42580B-D2E4-47CE-A6E7-4254CFEF7B4D}"/>
              </a:ext>
            </a:extLst>
          </p:cNvPr>
          <p:cNvSpPr txBox="1"/>
          <p:nvPr/>
        </p:nvSpPr>
        <p:spPr>
          <a:xfrm>
            <a:off x="741680" y="582403"/>
            <a:ext cx="10708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уважаемые родители и дети!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3E30EB-C17A-480D-9E28-A6D81970D788}"/>
              </a:ext>
            </a:extLst>
          </p:cNvPr>
          <p:cNvSpPr txBox="1"/>
          <p:nvPr/>
        </p:nvSpPr>
        <p:spPr>
          <a:xfrm>
            <a:off x="4885440" y="1877724"/>
            <a:ext cx="7264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сделаем натюрморт в технике аппликация «Ваза с фруктами». </a:t>
            </a:r>
          </a:p>
          <a:p>
            <a:pPr lvl="0" defTabSz="457200">
              <a:spcAft>
                <a:spcPts val="1200"/>
              </a:spcAft>
              <a:buClr>
                <a:srgbClr val="5FCBEF"/>
              </a:buClr>
              <a:buSzPct val="80000"/>
              <a:defRPr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задание научит детей создавать композиции в технике 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аппликация, познакомит с разными фруктами, их цветами и формами.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D7899F-7ED6-40E4-8ABC-6DEE4D5B07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258320" y="3103798"/>
            <a:ext cx="4368800" cy="3450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831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204613-B455-4B81-9F7F-31B228C62D8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93CDF-3DB0-450C-A35F-62DE17FE2D81}"/>
              </a:ext>
            </a:extLst>
          </p:cNvPr>
          <p:cNvSpPr txBox="1"/>
          <p:nvPr/>
        </p:nvSpPr>
        <p:spPr>
          <a:xfrm>
            <a:off x="169740" y="934720"/>
            <a:ext cx="118707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Безопасность: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дети 4 - 5 лет еще неуверенно владеют ножницами, поэтому все детали лучше подготовить заранее.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1200"/>
              </a:spcAft>
              <a:buSzPts val="1000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Творческая свобода: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позволяйте детям выбирать цвета фруктов (синее яблоко – допустимая фантазийная идея) и их расположение. Главное – процесс!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7C7ECE-6DBC-41C7-BE06-62EBFC094DF3}"/>
              </a:ext>
            </a:extLst>
          </p:cNvPr>
          <p:cNvSpPr txBox="1"/>
          <p:nvPr/>
        </p:nvSpPr>
        <p:spPr>
          <a:xfrm>
            <a:off x="1874520" y="335280"/>
            <a:ext cx="8442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Советы родителям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2888F0-324F-4998-A8E5-0DE4394D9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31" y="2907138"/>
            <a:ext cx="4592375" cy="319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8270BC-237D-42E7-953F-0A606A32F6FD}"/>
              </a:ext>
            </a:extLst>
          </p:cNvPr>
          <p:cNvSpPr txBox="1"/>
          <p:nvPr/>
        </p:nvSpPr>
        <p:spPr>
          <a:xfrm>
            <a:off x="169740" y="2907138"/>
            <a:ext cx="6181106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Помощь: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помогайте с нанесением клея, если видите затруднения. Но давайте возможность действовать самостоятельно.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Диалог: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F1115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во время работы задавайте наводящие вопросы: Какой фрукт ты сейчас клеишь? Он сладкий или кислый? Какого цвета банан? Какая форма у  яблока?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87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A786EA2-2513-4F4A-B20E-D0BDC16432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36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FB8CCF3-7980-4FC2-AE8A-C84D849A672A}"/>
              </a:ext>
            </a:extLst>
          </p:cNvPr>
          <p:cNvSpPr txBox="1"/>
          <p:nvPr/>
        </p:nvSpPr>
        <p:spPr>
          <a:xfrm>
            <a:off x="1844040" y="213360"/>
            <a:ext cx="850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600" b="1" dirty="0">
                <a:solidFill>
                  <a:srgbClr val="70AD47">
                    <a:lumMod val="50000"/>
                  </a:srgb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Что нам понадобится?</a:t>
            </a:r>
            <a:endParaRPr lang="ru-RU" sz="3600" dirty="0">
              <a:solidFill>
                <a:srgbClr val="70AD47">
                  <a:lumMod val="50000"/>
                </a:srgb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2E43B5F-CCEA-449E-95F8-05440A0967D4}"/>
              </a:ext>
            </a:extLst>
          </p:cNvPr>
          <p:cNvSpPr/>
          <p:nvPr/>
        </p:nvSpPr>
        <p:spPr>
          <a:xfrm>
            <a:off x="158247" y="1235147"/>
            <a:ext cx="4506295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лист цветного картона А4  (голубой, синий, жёлтый – для фона).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Цветная бумага 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фруктов (красная, оранжевая, желтая, фиолетовая, зеленая).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Простой карандаш.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Детские ножницы.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Клей карандаш.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A680A0-75EB-4182-BED5-FCCC67ABA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55" y="1073051"/>
            <a:ext cx="7298031" cy="542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7570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8F27C3-38A4-4392-AC09-73D7F9B37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26B92B-43A6-4820-8ECD-62A96D898645}"/>
              </a:ext>
            </a:extLst>
          </p:cNvPr>
          <p:cNvSpPr/>
          <p:nvPr/>
        </p:nvSpPr>
        <p:spPr>
          <a:xfrm>
            <a:off x="782319" y="995680"/>
            <a:ext cx="1115238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Заготовки, заранее вырезанные взрослым (из цветной бумаги)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Ваза: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один крупный силуэт вазы (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можно нарисовать от руки или распечатать на компьютере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из бумаги с узором (в полоску, горошек) или однотонной яркой.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Фрукты: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круги разного размера для </a:t>
            </a: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яблока и апельсина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овал для </a:t>
            </a: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груши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для </a:t>
            </a: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сливы 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несколько маленьких овалов; вытянутая форма для </a:t>
            </a:r>
            <a:r>
              <a:rPr lang="ru-RU" sz="2400" i="1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банана</a:t>
            </a: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листики для фруктов.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BE1CEC-D3BA-46D3-AB2A-69E59A6980CD}"/>
              </a:ext>
            </a:extLst>
          </p:cNvPr>
          <p:cNvSpPr txBox="1"/>
          <p:nvPr/>
        </p:nvSpPr>
        <p:spPr>
          <a:xfrm>
            <a:off x="2590800" y="174675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Пошаговый ход работы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26BAC1-EB49-40DE-A6F2-CC1B4E0BCE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031" y="3678676"/>
            <a:ext cx="3305144" cy="3179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1CD5EF-7C5B-4EBF-B7EA-4F2C24E96E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740" y="3673336"/>
            <a:ext cx="2481374" cy="3097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67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0833EA-359A-48D3-A4A4-C4991688C5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49CA0D-161B-44CA-9A58-7DE1833D37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4322" y="2435549"/>
            <a:ext cx="4109063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279805-7CCF-4A83-9360-676F0CA6AC8F}"/>
              </a:ext>
            </a:extLst>
          </p:cNvPr>
          <p:cNvSpPr txBox="1"/>
          <p:nvPr/>
        </p:nvSpPr>
        <p:spPr>
          <a:xfrm>
            <a:off x="3706636" y="219502"/>
            <a:ext cx="477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 вырезать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E52ADD9-9767-4FF5-B061-D54F016648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9133" y="2435549"/>
            <a:ext cx="3488653" cy="37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CDB10F-4013-43B7-8C3B-A7ACC76A4A81}"/>
              </a:ext>
            </a:extLst>
          </p:cNvPr>
          <p:cNvSpPr txBox="1"/>
          <p:nvPr/>
        </p:nvSpPr>
        <p:spPr>
          <a:xfrm>
            <a:off x="1701706" y="1331433"/>
            <a:ext cx="8503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 нарисованному контуру вырезаем вазу и фрукты.</a:t>
            </a:r>
          </a:p>
        </p:txBody>
      </p:sp>
    </p:spTree>
    <p:extLst>
      <p:ext uri="{BB962C8B-B14F-4D97-AF65-F5344CB8AC3E}">
        <p14:creationId xmlns:p14="http://schemas.microsoft.com/office/powerpoint/2010/main" val="225222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1D7DF16-D9EC-4C2A-A55F-08023CA3BC7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6DF7A3-F55A-4A5C-BDBC-9651154774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52986" y="134751"/>
            <a:ext cx="6412020" cy="6588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0718F3-AFA3-4349-9A6A-C185AC04A476}"/>
              </a:ext>
            </a:extLst>
          </p:cNvPr>
          <p:cNvSpPr txBox="1"/>
          <p:nvPr/>
        </p:nvSpPr>
        <p:spPr>
          <a:xfrm>
            <a:off x="6941065" y="2274837"/>
            <a:ext cx="48748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Приклеим бумажную вазу </a:t>
            </a:r>
          </a:p>
          <a:p>
            <a:pPr marL="342900" lvl="0" indent="-34290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нижней части листа - основы, </a:t>
            </a:r>
          </a:p>
          <a:p>
            <a:pPr marL="342900" lvl="0" indent="-342900">
              <a:spcAft>
                <a:spcPts val="120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чтобы она крепко стояла. </a:t>
            </a: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Хорошо промажем заготовку вазы клеем и приложим, а затем пригладим салфеткой.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F4E622-97F5-425D-9A24-E4229AE218E0}"/>
              </a:ext>
            </a:extLst>
          </p:cNvPr>
          <p:cNvSpPr txBox="1"/>
          <p:nvPr/>
        </p:nvSpPr>
        <p:spPr>
          <a:xfrm>
            <a:off x="6876972" y="1022579"/>
            <a:ext cx="487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Учимся клеить</a:t>
            </a:r>
          </a:p>
        </p:txBody>
      </p:sp>
    </p:spTree>
    <p:extLst>
      <p:ext uri="{BB962C8B-B14F-4D97-AF65-F5344CB8AC3E}">
        <p14:creationId xmlns:p14="http://schemas.microsoft.com/office/powerpoint/2010/main" val="170894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739345B-7DEA-43B2-BC25-E1363D1156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34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94C5D4-949B-44EF-99F7-D0A27F656D60}"/>
              </a:ext>
            </a:extLst>
          </p:cNvPr>
          <p:cNvSpPr/>
          <p:nvPr/>
        </p:nvSpPr>
        <p:spPr>
          <a:xfrm>
            <a:off x="286707" y="445983"/>
            <a:ext cx="116185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вазу можно сложить вкусные, </a:t>
            </a:r>
          </a:p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сочные фрукты!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D9BD54-C812-4E73-91FB-F45DBBB57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105" y="1488485"/>
            <a:ext cx="6038187" cy="4824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C965C6-865F-4F45-934D-42B0F9E523D3}"/>
              </a:ext>
            </a:extLst>
          </p:cNvPr>
          <p:cNvSpPr txBox="1"/>
          <p:nvPr/>
        </p:nvSpPr>
        <p:spPr>
          <a:xfrm>
            <a:off x="143354" y="2092294"/>
            <a:ext cx="5291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Располагаем по верху вазы фрукты и приклеиваем их. 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Одни поближе, другие подальше, некоторые даже выглядывают из-за своих соседей.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rgbClr val="0F111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 красное яблоко и оранжевый апельсин приклеиваем зеленый листик.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3200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08697DF-C9CE-49BC-BECE-26AD21E55B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0D054F-66B2-4E71-B149-5436F8858915}"/>
              </a:ext>
            </a:extLst>
          </p:cNvPr>
          <p:cNvSpPr txBox="1"/>
          <p:nvPr/>
        </p:nvSpPr>
        <p:spPr>
          <a:xfrm>
            <a:off x="1008185" y="352588"/>
            <a:ext cx="9917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Какая красивая и щедрая ваза </a:t>
            </a:r>
          </a:p>
          <a:p>
            <a:pPr algn="ctr"/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нас получилась!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2A2E67-8E20-4232-B938-66B7289484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334" y="1750540"/>
            <a:ext cx="5943590" cy="4754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F1DDC6-44BB-4314-8113-EC8A609C2481}"/>
              </a:ext>
            </a:extLst>
          </p:cNvPr>
          <p:cNvSpPr txBox="1"/>
          <p:nvPr/>
        </p:nvSpPr>
        <p:spPr>
          <a:xfrm>
            <a:off x="7487062" y="4127976"/>
            <a:ext cx="360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молодцы! </a:t>
            </a:r>
          </a:p>
        </p:txBody>
      </p:sp>
    </p:spTree>
    <p:extLst>
      <p:ext uri="{BB962C8B-B14F-4D97-AF65-F5344CB8AC3E}">
        <p14:creationId xmlns:p14="http://schemas.microsoft.com/office/powerpoint/2010/main" val="43807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205</Words>
  <Application>Microsoft Office PowerPoint</Application>
  <PresentationFormat>Широкоэкранный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Евгений</cp:lastModifiedBy>
  <cp:revision>26</cp:revision>
  <dcterms:created xsi:type="dcterms:W3CDTF">2026-01-25T09:40:17Z</dcterms:created>
  <dcterms:modified xsi:type="dcterms:W3CDTF">2026-01-26T08:44:52Z</dcterms:modified>
</cp:coreProperties>
</file>