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01191" y="149226"/>
            <a:ext cx="7741617" cy="747712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139952" y="3163882"/>
            <a:ext cx="4765353" cy="2030225"/>
          </a:xfrm>
        </p:spPr>
        <p:txBody>
          <a:bodyPr/>
          <a:lstStyle/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b="1" dirty="0">
                <a:effectLst/>
                <a:latin typeface="+mj-lt"/>
              </a:rPr>
              <a:t>    </a:t>
            </a:r>
            <a:r>
              <a:rPr lang="ru-RU" altLang="ru-RU" sz="1800" i="1" dirty="0">
                <a:effectLst/>
                <a:latin typeface="+mj-lt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по дополнительной общеразвивающей 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1800" i="1" dirty="0">
              <a:effectLst/>
              <a:latin typeface="+mj-lt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+mj-lt"/>
              </a:rPr>
              <a:t>Педагог дополнительного образования Иванова Ярослава Борисовна</a:t>
            </a:r>
            <a:endParaRPr lang="ru-RU" altLang="ru-RU" sz="1800" b="1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627" y="2780928"/>
            <a:ext cx="3522127" cy="264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2987824" y="5956082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+mj-lt"/>
              </a:rPr>
              <a:t>г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1" y="1256978"/>
            <a:ext cx="7344816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accent1"/>
                </a:solidFill>
                <a:latin typeface="Arial"/>
              </a:rPr>
              <a:t>Задание </a:t>
            </a:r>
          </a:p>
          <a:p>
            <a:pPr lvl="0" algn="ctr" eaLnBrk="1" hangingPunct="1">
              <a:lnSpc>
                <a:spcPct val="80000"/>
              </a:lnSpc>
              <a:spcBef>
                <a:spcPct val="20000"/>
              </a:spcBef>
              <a:buClr>
                <a:srgbClr val="FFFFCC"/>
              </a:buClr>
              <a:buSzPct val="60000"/>
              <a:defRPr/>
            </a:pPr>
            <a:r>
              <a:rPr lang="ru-RU" altLang="ru-RU" sz="2800" b="1" dirty="0">
                <a:solidFill>
                  <a:schemeClr val="accent1"/>
                </a:solidFill>
                <a:latin typeface="Arial"/>
              </a:rPr>
              <a:t>      «Знакомство с народным  пением»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196752"/>
            <a:ext cx="8215370" cy="5086918"/>
          </a:xfrm>
        </p:spPr>
        <p:txBody>
          <a:bodyPr anchor="t"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Сегодня мы с вами познакомимся с уникальным явлением, которое называется </a:t>
            </a:r>
            <a:r>
              <a:rPr lang="ru-RU" altLang="ru-RU" sz="2400" dirty="0">
                <a:solidFill>
                  <a:schemeClr val="accent1"/>
                </a:solidFill>
                <a:effectLst/>
                <a:latin typeface="+mj-lt"/>
                <a:cs typeface="Arial" panose="020B0604020202020204" pitchFamily="34" charset="0"/>
              </a:rPr>
              <a:t>«народное пение».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Народное пение – это песни, которые очень давно сочинил не один композитор, а весь народ, передавая их друг другу, «из уст в уста».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Это живая история, рассказывающая о жизни, праздниках и природе.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Такое пение звучит искренне, идёт «от сердца».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Оно часто бывает громким и открытым, без микрофона.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400" dirty="0">
                <a:effectLst/>
                <a:latin typeface="+mj-lt"/>
                <a:cs typeface="Arial" panose="020B0604020202020204" pitchFamily="34" charset="0"/>
              </a:rPr>
              <a:t>Такое пение может звучать как обычная речь, только дополненная красивой мелодией.</a:t>
            </a:r>
            <a:endParaRPr lang="ru-RU" sz="2400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9F3232-E863-4EC3-9FB9-EB854A77EEB5}"/>
              </a:ext>
            </a:extLst>
          </p:cNvPr>
          <p:cNvSpPr txBox="1"/>
          <p:nvPr/>
        </p:nvSpPr>
        <p:spPr>
          <a:xfrm>
            <a:off x="755576" y="332656"/>
            <a:ext cx="770485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Здравствуйте, дорогие ребята!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5810" y="859923"/>
            <a:ext cx="8175868" cy="2922905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000" dirty="0">
                <a:effectLst/>
                <a:latin typeface="+mj-lt"/>
                <a:cs typeface="Arial" panose="020B0604020202020204" pitchFamily="34" charset="0"/>
              </a:rPr>
              <a:t>Народная песня – это тесная связь с нашими корнями, которую нужно беречь и хранить.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000" dirty="0">
                <a:effectLst/>
                <a:latin typeface="+mj-lt"/>
                <a:cs typeface="Arial" panose="020B0604020202020204" pitchFamily="34" charset="0"/>
              </a:rPr>
              <a:t>Народные песни просты для восприятия, мелодичны, эмоциональны. 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000" dirty="0">
                <a:effectLst/>
                <a:latin typeface="+mj-lt"/>
                <a:cs typeface="Arial" panose="020B0604020202020204" pitchFamily="34" charset="0"/>
              </a:rPr>
              <a:t>Они отражают историю и традиции народа.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000" dirty="0">
                <a:effectLst/>
                <a:latin typeface="+mj-lt"/>
                <a:cs typeface="Arial" panose="020B0604020202020204" pitchFamily="34" charset="0"/>
              </a:rPr>
              <a:t>Такие песни сопровождают человека в быту, труде и праздниках.</a:t>
            </a:r>
          </a:p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sz="2000" dirty="0">
                <a:effectLst/>
                <a:latin typeface="+mj-lt"/>
                <a:cs typeface="Arial" panose="020B0604020202020204" pitchFamily="34" charset="0"/>
              </a:rPr>
              <a:t>Песни помогают выразить самые разные чувства и приобщиться к народной мудрости</a:t>
            </a:r>
            <a:r>
              <a:rPr lang="ru-RU" altLang="ru-RU" sz="2000" b="1" dirty="0">
                <a:effectLst/>
                <a:latin typeface="+mj-lt"/>
                <a:cs typeface="Arial" panose="020B0604020202020204" pitchFamily="34" charset="0"/>
              </a:rPr>
              <a:t>.</a:t>
            </a:r>
            <a:endParaRPr lang="ru-RU" altLang="ru-RU" sz="2000" dirty="0">
              <a:effectLst/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8929718" cy="3108543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r>
              <a:rPr lang="ru-RU" sz="2400" dirty="0"/>
              <a:t>    </a:t>
            </a:r>
            <a:endParaRPr lang="ru-RU" sz="2500" dirty="0">
              <a:latin typeface="+mj-lt"/>
            </a:endParaRPr>
          </a:p>
          <a:p>
            <a:endParaRPr lang="ru-RU" dirty="0"/>
          </a:p>
          <a:p>
            <a:pPr algn="just">
              <a:buFont typeface="Wingdings" pitchFamily="2" charset="2"/>
              <a:buChar char="§"/>
            </a:pPr>
            <a:endParaRPr lang="ru-RU" sz="2200" dirty="0">
              <a:latin typeface="+mj-lt"/>
              <a:ea typeface="SimSun" pitchFamily="2" charset="-122"/>
            </a:endParaRPr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 algn="just"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pPr>
              <a:buFont typeface="Wingdings" pitchFamily="2" charset="2"/>
              <a:buChar char="§"/>
            </a:pPr>
            <a:endParaRPr lang="ru-RU" sz="2200" dirty="0"/>
          </a:p>
          <a:p>
            <a:endParaRPr lang="ru-RU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21603" y="4232176"/>
            <a:ext cx="4021807" cy="174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ABB2C5E-9EBD-49C1-9EC5-FCEF5CF04772}"/>
              </a:ext>
            </a:extLst>
          </p:cNvPr>
          <p:cNvSpPr txBox="1"/>
          <p:nvPr/>
        </p:nvSpPr>
        <p:spPr>
          <a:xfrm>
            <a:off x="1116487" y="260648"/>
            <a:ext cx="669674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Значение народной песни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692936-B19D-4208-AC7B-BC907596B41A}"/>
              </a:ext>
            </a:extLst>
          </p:cNvPr>
          <p:cNvSpPr txBox="1"/>
          <p:nvPr/>
        </p:nvSpPr>
        <p:spPr>
          <a:xfrm>
            <a:off x="489846" y="3863339"/>
            <a:ext cx="432221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0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Благодаря смыслу, который вложили наши предки в народные песни, мы можем понять и прочувствовать все эмоции, которые они испытывали и понять, какие ценности были для них по-настоящему важны.</a:t>
            </a:r>
            <a:r>
              <a:rPr kumimoji="0" lang="ru-RU" altLang="ru-RU" sz="2000" b="0" i="0" u="none" strike="noStrike" kern="120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95359"/>
            <a:ext cx="8143964" cy="256163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Русская народная музыкальная культура отличается многообразием песенных жанров.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В понятие народной песни входят не только старые крестьянские песни, но и казачьи, матросские, солдатские, студенческие песни.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Народная песня тесно связана с природой.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6474" y="44582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solidFill>
                  <a:srgbClr val="FFFF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lang="ru-RU" sz="320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6625" y="3861048"/>
            <a:ext cx="4071966" cy="2332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85430D3-5D51-4DF0-9AFB-99F93A9934E9}"/>
              </a:ext>
            </a:extLst>
          </p:cNvPr>
          <p:cNvSpPr txBox="1"/>
          <p:nvPr/>
        </p:nvSpPr>
        <p:spPr>
          <a:xfrm>
            <a:off x="1619672" y="153433"/>
            <a:ext cx="65519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Культура народной песни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C17E78-373F-4FA5-9F00-2A5A12159EBE}"/>
              </a:ext>
            </a:extLst>
          </p:cNvPr>
          <p:cNvSpPr txBox="1"/>
          <p:nvPr/>
        </p:nvSpPr>
        <p:spPr>
          <a:xfrm>
            <a:off x="251520" y="3356993"/>
            <a:ext cx="418585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Народ ищет в окружающем мире краски, образы для изображения внутренних переживаний человека, а также  поводы для радости и любви к жизни.</a:t>
            </a:r>
          </a:p>
        </p:txBody>
      </p:sp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001" y="836712"/>
            <a:ext cx="8643998" cy="3321855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Народная песня учит нас любви к своей земле, </a:t>
            </a:r>
            <a:r>
              <a:rPr lang="ru-RU" sz="2200" dirty="0">
                <a:effectLst/>
                <a:latin typeface="+mj-lt"/>
              </a:rPr>
              <a:t>    </a:t>
            </a:r>
            <a:r>
              <a:rPr lang="ru-RU" sz="2400" dirty="0">
                <a:effectLst/>
                <a:latin typeface="+mj-lt"/>
              </a:rPr>
              <a:t>уважению к традициям предков и семейным ценностям.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Она передаёт жизненный опыт, мудрость поколений, воспитывает доброту, справедливость и понимание красоты природы.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400" dirty="0">
                <a:effectLst/>
                <a:latin typeface="+mj-lt"/>
              </a:rPr>
              <a:t>Многие люди, которые хоть раз в жизни прикоснулись к песне считают, что человек поющий становится добрее, мудрее и спокойнее.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" y="404664"/>
            <a:ext cx="881321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491880" y="3825336"/>
            <a:ext cx="4903464" cy="26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4F3637-68CE-45EA-8B47-2EB43562EF9B}"/>
              </a:ext>
            </a:extLst>
          </p:cNvPr>
          <p:cNvSpPr txBox="1"/>
          <p:nvPr/>
        </p:nvSpPr>
        <p:spPr>
          <a:xfrm>
            <a:off x="1691680" y="188640"/>
            <a:ext cx="6192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Чему учит народная песня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078" y="908720"/>
            <a:ext cx="8103844" cy="5544616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Заведите, пожалуйста, для наших занятий рабочую тетрадь.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 в неё, что вы запомнили о народной песне и что показалось вам особенно интересным.</a:t>
            </a:r>
          </a:p>
          <a:p>
            <a:pPr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в интернете любую народную песенку, которая вам понравится и краткую информацию о ней.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5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AD4DFA-8ADC-4235-9C20-D23D0B3734A1}"/>
              </a:ext>
            </a:extLst>
          </p:cNvPr>
          <p:cNvSpPr txBox="1"/>
          <p:nvPr/>
        </p:nvSpPr>
        <p:spPr>
          <a:xfrm>
            <a:off x="2283619" y="260648"/>
            <a:ext cx="4576762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1148</TotalTime>
  <Words>416</Words>
  <Application>Microsoft Office PowerPoint</Application>
  <PresentationFormat>Экран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187</cp:revision>
  <dcterms:created xsi:type="dcterms:W3CDTF">2025-03-30T01:04:44Z</dcterms:created>
  <dcterms:modified xsi:type="dcterms:W3CDTF">2026-01-27T00:44:24Z</dcterms:modified>
</cp:coreProperties>
</file>