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74" r:id="rId3"/>
    <p:sldId id="275" r:id="rId4"/>
    <p:sldId id="268" r:id="rId5"/>
    <p:sldId id="266" r:id="rId6"/>
    <p:sldId id="270" r:id="rId7"/>
    <p:sldId id="279" r:id="rId8"/>
    <p:sldId id="276" r:id="rId9"/>
    <p:sldId id="277" r:id="rId10"/>
    <p:sldId id="278" r:id="rId11"/>
    <p:sldId id="273" r:id="rId12"/>
    <p:sldId id="271" r:id="rId1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F3364-2276-4345-BAEE-23B761C89AB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595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B1CFC5-B822-4907-8C89-A30D7C580D2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233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0BC7B-DA6F-479B-AD01-3641706F04F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2106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611C24-9CD6-4332-940C-D2694F96525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6423F-883F-462B-BF11-BBE87634FD2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0273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AA6E8-D753-4212-B284-1366FF11B98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A3FFF7-FF5E-4916-922D-0BDE4C85EE2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73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DD5C9-AF16-4706-9EA9-7669F28AAC4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3445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F249-EFC7-4440-87A8-0DE5345FEE4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250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8378B-D46E-4FCC-B41D-8A9479F827E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262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E4EB85-5456-4499-81CF-3230E163566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48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chemeClr val="accent6">
                <a:lumMod val="40000"/>
                <a:lumOff val="6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BC50B1D9-8D65-4A1D-8C88-38489831DB3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170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523999" y="1508828"/>
            <a:ext cx="7086600" cy="760413"/>
          </a:xfrm>
        </p:spPr>
        <p:txBody>
          <a:bodyPr rtlCol="0">
            <a:normAutofit fontScale="25000" lnSpcReduction="20000"/>
          </a:bodyPr>
          <a:lstStyle/>
          <a:p>
            <a:pPr marL="45720" indent="0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ru-RU" dirty="0"/>
              <a:t> </a:t>
            </a:r>
            <a:r>
              <a:rPr lang="ru-RU" sz="9000" cap="all" spc="-100" dirty="0">
                <a:solidFill>
                  <a:srgbClr val="42BA97"/>
                </a:solidFill>
              </a:rPr>
              <a:t/>
            </a:r>
            <a:br>
              <a:rPr lang="ru-RU" sz="9000" cap="all" spc="-100" dirty="0">
                <a:solidFill>
                  <a:srgbClr val="42BA97"/>
                </a:solidFill>
              </a:rPr>
            </a:br>
            <a:r>
              <a:rPr lang="ru-RU" sz="11200" b="1" cap="all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«Колыбельные песни»</a:t>
            </a:r>
            <a:r>
              <a:rPr lang="ru-RU" sz="8000" b="1" cap="all" spc="-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b="1" cap="all" spc="-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62400" y="3022734"/>
            <a:ext cx="494506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ru-RU" sz="1600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Для детей 2-3 года обучения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ru-RU" sz="1600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по дополнительной общеразвивающей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ru-RU" sz="1600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программе </a:t>
            </a:r>
            <a:r>
              <a:rPr lang="ru-RU" sz="1600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«Музыка»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ru-RU" sz="1600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Возраст 5-6,5 лет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defRPr/>
            </a:pPr>
            <a:endParaRPr lang="ru-RU" sz="1600" spc="80" dirty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ru-RU" sz="1600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Педагог дополнительного образования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ru-RU" sz="1600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Денисова Екатерина Викторовна                                  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ru-RU" sz="2400" spc="8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5350" y="195918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дополнительного образования «Центр внешкольной работы»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14290" y="6170940"/>
            <a:ext cx="3706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г. Петропавловск-Камчатский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2026 г.</a:t>
            </a:r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800" y="2209036"/>
            <a:ext cx="3830241" cy="37524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381000" y="304800"/>
            <a:ext cx="8423881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Часто, напевая колыбельную, мама рассказывала ребёнку о том, как день прошёл и каким вырастет ребенок, чем будет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заниматься.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000" b="1" dirty="0">
              <a:solidFill>
                <a:srgbClr val="002060"/>
              </a:solidFill>
              <a:latin typeface="Franklin Gothic Book"/>
            </a:endParaRPr>
          </a:p>
          <a:p>
            <a:pPr lvl="0" defTabSz="9144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«Вырастешь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большой, большой,</a:t>
            </a:r>
          </a:p>
          <a:p>
            <a:pPr lvl="0" defTabSz="9144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     Недосуг будет спать,</a:t>
            </a:r>
          </a:p>
          <a:p>
            <a:pPr lvl="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     Работу надо выполнять,</a:t>
            </a:r>
          </a:p>
          <a:p>
            <a:pPr lvl="0" defTabSz="9144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     Пахать и садить,</a:t>
            </a:r>
          </a:p>
          <a:p>
            <a:pPr lvl="0" defTabSz="9144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     В лес по ягоды 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ходить»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 когда уж мама уставала и сердилась, она и попугать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могла.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«Баю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баюшки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- баю, </a:t>
            </a:r>
          </a:p>
          <a:p>
            <a:pPr lvl="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     Колотушек надаю, </a:t>
            </a:r>
          </a:p>
          <a:p>
            <a:pPr lvl="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     Колотушек двадцать пять, </a:t>
            </a:r>
          </a:p>
          <a:p>
            <a:pPr lvl="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     Будет лучше Ваня 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спать»</a:t>
            </a:r>
            <a:endParaRPr lang="ru-RU" altLang="ru-RU" sz="24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62200" y="2286000"/>
            <a:ext cx="24558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1900" b="1" dirty="0">
                <a:solidFill>
                  <a:srgbClr val="002060"/>
                </a:solidFill>
                <a:latin typeface="Franklin Gothic Book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1187403"/>
            <a:ext cx="2523474" cy="258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15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/>
          </p:cNvSpPr>
          <p:nvPr>
            <p:ph sz="quarter" idx="13"/>
          </p:nvPr>
        </p:nvSpPr>
        <p:spPr>
          <a:xfrm>
            <a:off x="457200" y="1098322"/>
            <a:ext cx="3886200" cy="2286000"/>
          </a:xfrm>
        </p:spPr>
        <p:txBody>
          <a:bodyPr>
            <a:normAutofit lnSpcReduction="10000"/>
          </a:bodyPr>
          <a:lstStyle/>
          <a:p>
            <a:pPr marL="0" indent="0" defTabSz="914400" eaLnBrk="1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altLang="ru-RU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«Баю-</a:t>
            </a:r>
            <a:r>
              <a:rPr lang="ru-RU" altLang="ru-RU" sz="2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баюшки</a:t>
            </a:r>
            <a:r>
              <a:rPr lang="ru-RU" altLang="ru-RU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бай-бай,</a:t>
            </a:r>
          </a:p>
          <a:p>
            <a:pPr marL="0" indent="0" defTabSz="914400" eaLnBrk="1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altLang="ru-RU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Маша, Маша, засыпай.</a:t>
            </a:r>
          </a:p>
          <a:p>
            <a:pPr marL="0" indent="0" defTabSz="914400" eaLnBrk="1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altLang="ru-RU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Крепче глазки закрывай,</a:t>
            </a:r>
          </a:p>
          <a:p>
            <a:pPr marL="0" indent="0" defTabSz="914400" eaLnBrk="1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altLang="ru-RU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Поскорее засыпай.</a:t>
            </a:r>
          </a:p>
          <a:p>
            <a:pPr marL="0" indent="0" defTabSz="914400" eaLnBrk="1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altLang="ru-RU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Глазки-глазки закрывай,</a:t>
            </a:r>
          </a:p>
          <a:p>
            <a:pPr marL="0" indent="0" defTabSz="914400" eaLnBrk="1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altLang="ru-RU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Баю-</a:t>
            </a:r>
            <a:r>
              <a:rPr lang="ru-RU" altLang="ru-RU" sz="2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баюшки</a:t>
            </a:r>
            <a:r>
              <a:rPr lang="ru-RU" altLang="ru-RU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-бай-бай»</a:t>
            </a:r>
            <a:endParaRPr lang="ru-RU" altLang="ru-RU" sz="2400" i="1" dirty="0">
              <a:solidFill>
                <a:schemeClr val="tx1"/>
              </a:solidFill>
            </a:endParaRPr>
          </a:p>
        </p:txBody>
      </p:sp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2400300" y="3584006"/>
            <a:ext cx="4038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«Ай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баюшеньки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-баю,</a:t>
            </a:r>
            <a:b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Тёме песенку спою.</a:t>
            </a:r>
            <a:b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Через самый тёмный лес</a:t>
            </a:r>
            <a:b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Опустился сон с небес.</a:t>
            </a:r>
          </a:p>
          <a:p>
            <a:r>
              <a:rPr lang="ru-RU" alt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Засыпают звери, птички.</a:t>
            </a:r>
          </a:p>
          <a:p>
            <a:r>
              <a:rPr lang="ru-RU" alt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И сороки и синички. </a:t>
            </a:r>
          </a:p>
          <a:p>
            <a:r>
              <a:rPr lang="ru-RU" alt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Даже в море </a:t>
            </a:r>
            <a:r>
              <a:rPr lang="ru-RU" alt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прилегки</a:t>
            </a:r>
            <a:endParaRPr lang="ru-RU" alt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Катера и </a:t>
            </a:r>
            <a:r>
              <a:rPr lang="ru-RU" alt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корабли» </a:t>
            </a:r>
            <a:endParaRPr lang="ru-RU" alt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300752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Колыбельные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9600" y="1075998"/>
            <a:ext cx="43916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«Ночь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сгустилась. Баю-бай,</a:t>
            </a:r>
            <a:b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Спи,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Любаня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, засыпай.</a:t>
            </a:r>
            <a:b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Спят твои подушки,</a:t>
            </a:r>
            <a:b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Спит на полке юбочка,</a:t>
            </a:r>
            <a:b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Тапки спят, игрушки…</a:t>
            </a:r>
            <a:b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Спи, малышка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Любочка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!»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4818063" y="2693988"/>
            <a:ext cx="4038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>
                <a:solidFill>
                  <a:srgbClr val="000000"/>
                </a:solidFill>
                <a:latin typeface="PTSerif"/>
              </a:rPr>
              <a:t>­</a:t>
            </a:r>
            <a:endParaRPr lang="ru-RU" altLang="ru-RU" sz="2400" i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13931" y="438768"/>
            <a:ext cx="2608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1" y="1322266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Выберите любую песню из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предложенных выше.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Имя в тексте можно заменить на имя ребёнка.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Выучите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вместе с детьми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текст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колыбельной песни 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напойте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её.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ребёнок захочет, спойте вместе с ним колыбельную любимой кукле или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игрушке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3401" y="3990868"/>
            <a:ext cx="303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встрече мы обязательно поговорим с детьми про «мамины колыбельные».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3886200"/>
            <a:ext cx="4474852" cy="25117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3308" y="269705"/>
            <a:ext cx="7696202" cy="48768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Здравствуйте,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уважаемые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родители и дети!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9818" y="1371600"/>
            <a:ext cx="804318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Предлагаю сегодня поговорить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 детьми 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колыбельных песенках.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«Тише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, тише, не шумите!</a:t>
            </a:r>
          </a:p>
          <a:p>
            <a:pPr algn="ctr"/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Наши малыши устали, </a:t>
            </a:r>
          </a:p>
          <a:p>
            <a:pPr algn="ctr"/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Целый день они 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играли»  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7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124200"/>
            <a:ext cx="2324100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3" descr="Picture background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36414" y="4366172"/>
            <a:ext cx="2582171" cy="2318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5" descr="Picture backgroun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8585" y="3175010"/>
            <a:ext cx="2667000" cy="20535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7892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5" descr="1338609903_-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kumimoji="1" lang="ru-RU" altLang="ru-RU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8300" y="533400"/>
            <a:ext cx="826830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Детки не всегда бодрствуют, как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взрослые.</a:t>
            </a:r>
          </a:p>
          <a:p>
            <a:pPr lvl="0" algn="just">
              <a:spcAft>
                <a:spcPts val="600"/>
              </a:spcAft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Они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ещё маленькие, капризничают, плачут, трут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глазки…</a:t>
            </a:r>
          </a:p>
          <a:p>
            <a:pPr lvl="0" algn="just">
              <a:spcAft>
                <a:spcPts val="600"/>
              </a:spcAft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Мамочка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сразу понимает, что малыш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устал.</a:t>
            </a:r>
          </a:p>
          <a:p>
            <a:pPr lvl="0" algn="just">
              <a:spcAft>
                <a:spcPts val="600"/>
              </a:spcAft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Детям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обязательно нужно как можно больше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спать.</a:t>
            </a:r>
          </a:p>
          <a:p>
            <a:pPr lvl="0" algn="just">
              <a:spcAft>
                <a:spcPts val="600"/>
              </a:spcAft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сне все детки растут.   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300" y="3211056"/>
            <a:ext cx="3328632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0519" y="3464009"/>
            <a:ext cx="4416425" cy="248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578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43553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же спит малыш?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678579"/>
            <a:ext cx="84582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1" fontAlgn="auto" hangingPunct="1">
              <a:spcBef>
                <a:spcPts val="0"/>
              </a:spcBef>
              <a:spcAft>
                <a:spcPts val="6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Наши предки заметили, что при спокойном и ровном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покачивании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малыш быстро затихает, успокаивается 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засыпает.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того, чтобы малыш быстрее засыпал, была придумана  специальная кроватка для укачивания –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колыбель. 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s://im0-tub-ru.yandex.net/i?id=826c3c6b853f94f742230572f223b312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225764"/>
            <a:ext cx="3980278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http://tili-mili-tryamdiya.ru/wp-content/uploads/2016/04/kolibelnaya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45" y="3210524"/>
            <a:ext cx="4230302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5" descr="1338609903_-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kumimoji="1" lang="ru-RU" altLang="ru-RU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148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2001" y="1752600"/>
            <a:ext cx="327609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497" y="1380208"/>
            <a:ext cx="3333703" cy="204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198438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Посмотрите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каких колыбельках укладывали раньше малышей</a:t>
            </a:r>
          </a:p>
        </p:txBody>
      </p:sp>
      <p:pic>
        <p:nvPicPr>
          <p:cNvPr id="9" name="Picture 5" descr="reznay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3657600"/>
            <a:ext cx="2903983" cy="30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/>
          </p:cNvSpPr>
          <p:nvPr>
            <p:ph sz="quarter" idx="13"/>
          </p:nvPr>
        </p:nvSpPr>
        <p:spPr>
          <a:xfrm>
            <a:off x="419100" y="516228"/>
            <a:ext cx="8458200" cy="1219200"/>
          </a:xfrm>
        </p:spPr>
        <p:txBody>
          <a:bodyPr>
            <a:normAutofit fontScale="47500" lnSpcReduction="20000"/>
          </a:bodyPr>
          <a:lstStyle/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altLang="ru-RU" sz="5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 поэтому песни, которые помогают убаюкать, уложить  малыша спать называются </a:t>
            </a:r>
            <a:r>
              <a:rPr lang="ru-RU" altLang="ru-RU" sz="5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КОЛЫБЕЛЬНЫЕ,</a:t>
            </a:r>
            <a:r>
              <a:rPr lang="ru-RU" altLang="ru-RU" sz="5100" b="1" dirty="0">
                <a:solidFill>
                  <a:srgbClr val="4E67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5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altLang="ru-RU" sz="5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 </a:t>
            </a:r>
            <a:r>
              <a:rPr lang="ru-RU" altLang="ru-RU" sz="5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 </a:t>
            </a:r>
            <a:r>
              <a:rPr lang="ru-RU" altLang="ru-RU" sz="5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«КОЛЕБАТЬ, КАЧАТЬ».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9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" y="1829819"/>
            <a:ext cx="55626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Колыбельные песни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были придуманы давно,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народом.</a:t>
            </a:r>
          </a:p>
          <a:p>
            <a:pPr lvl="0">
              <a:spcAft>
                <a:spcPts val="600"/>
              </a:spcAft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Исполняются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колыбельные плавно, ребёнку передаются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чувства родного языка, родной земли и материнской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любви.</a:t>
            </a:r>
          </a:p>
          <a:p>
            <a:pPr lvl="0">
              <a:spcAft>
                <a:spcPts val="600"/>
              </a:spcAft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Слыша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ласковый материнский голос, малыш быстро затихает, успокаивается и засыпает.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7549" y="1829819"/>
            <a:ext cx="3251590" cy="40268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494418"/>
            <a:ext cx="83820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Песня матери – главная песня в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мире.</a:t>
            </a:r>
          </a:p>
          <a:p>
            <a:pPr lvl="0">
              <a:spcAft>
                <a:spcPts val="600"/>
              </a:spcAft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Начало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человеческих песен.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-4.photosight.ru/f9b/2949243_lar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3429000"/>
            <a:ext cx="4223374" cy="2930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81000" y="1143000"/>
            <a:ext cx="40386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предки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прежде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впервые положить младенца в новую колыбельку, в неё сажали кота и пушистые любимцы там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спали.</a:t>
            </a:r>
          </a:p>
          <a:p>
            <a:pPr lvl="0">
              <a:spcAft>
                <a:spcPts val="600"/>
              </a:spcAft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Считалось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коты разгоняют чертей и злых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духов.</a:t>
            </a:r>
          </a:p>
          <a:p>
            <a:pPr lvl="0">
              <a:spcAft>
                <a:spcPts val="600"/>
              </a:spcAft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Поэтому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коту доверяли баюкать ребёнка. </a:t>
            </a:r>
          </a:p>
          <a:p>
            <a:endParaRPr lang="ru-RU" dirty="0"/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61279" y="457200"/>
            <a:ext cx="421029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988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/>
          </p:cNvSpPr>
          <p:nvPr>
            <p:ph sz="quarter" idx="13"/>
          </p:nvPr>
        </p:nvSpPr>
        <p:spPr>
          <a:xfrm>
            <a:off x="481348" y="471369"/>
            <a:ext cx="8458200" cy="1028700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Поэтому в колыбельных песнях встречаются слова про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котиков. </a:t>
            </a:r>
            <a:endParaRPr lang="ru-RU" alt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802506"/>
            <a:ext cx="413901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257175" eaLnBrk="1" hangingPunct="1"/>
            <a:r>
              <a:rPr lang="ru-RU" sz="2400" i="1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«Баю </a:t>
            </a:r>
            <a:r>
              <a:rPr lang="ru-RU" sz="2400" i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– </a:t>
            </a:r>
            <a:r>
              <a:rPr lang="ru-RU" sz="2400" i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баюшки</a:t>
            </a:r>
            <a:r>
              <a:rPr lang="ru-RU" sz="2400" i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- баю,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  <a:p>
            <a:pPr indent="257175"/>
            <a:r>
              <a:rPr lang="ru-RU" sz="2400" i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Баю, Сашеньку, баю!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  <a:p>
            <a:pPr indent="257175"/>
            <a:r>
              <a:rPr lang="ru-RU" sz="24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Приди котик ночевать,</a:t>
            </a:r>
          </a:p>
          <a:p>
            <a:pPr indent="257175"/>
            <a:r>
              <a:rPr lang="ru-RU" sz="24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Мою </a:t>
            </a:r>
            <a:r>
              <a:rPr lang="ru-RU" sz="2400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детоньку</a:t>
            </a:r>
            <a:r>
              <a:rPr lang="ru-RU" sz="24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качать»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Franklin Gothic Book"/>
            </a:endParaRPr>
          </a:p>
        </p:txBody>
      </p:sp>
      <p:pic>
        <p:nvPicPr>
          <p:cNvPr id="7" name="Picture 6" descr="http://os.colta.ru/m/photo/2012/02/22/1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7742" y="1802506"/>
            <a:ext cx="3111588" cy="2158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https://ds04.infourok.ru/uploads/ex/002f/000320f6-ff3267fc/hello_html_7b857bf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70956" y="4253743"/>
            <a:ext cx="3545160" cy="1908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715537" y="4343400"/>
            <a:ext cx="38044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2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«Уж </a:t>
            </a:r>
            <a:r>
              <a:rPr lang="ru-RU" sz="2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как я тебе, коту</a:t>
            </a:r>
          </a:p>
          <a:p>
            <a:pPr lvl="0"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2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 работу заплачу:</a:t>
            </a:r>
          </a:p>
          <a:p>
            <a:pPr lvl="0"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2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Дам кусок пирога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кувшин </a:t>
            </a:r>
            <a:r>
              <a:rPr lang="ru-RU" sz="2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молока»</a:t>
            </a:r>
            <a:endParaRPr lang="ru-RU" sz="24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280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533400" y="276285"/>
            <a:ext cx="8229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Помогают заснуть малышу протяжные слова «баю-бай» или «</a:t>
            </a:r>
            <a:r>
              <a:rPr lang="ru-RU" alt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кач-кач</a:t>
            </a:r>
            <a:r>
              <a:rPr lang="ru-RU" alt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alt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ru-RU" altLang="ru-RU" sz="2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«Ай</a:t>
            </a:r>
            <a:r>
              <a:rPr lang="ru-RU" altLang="ru-RU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качи-кача</a:t>
            </a:r>
            <a:r>
              <a:rPr lang="ru-RU" altLang="ru-RU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качи</a:t>
            </a:r>
            <a:r>
              <a:rPr lang="ru-RU" altLang="ru-RU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Прилетели к нам грачи.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Опустились с разворота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На резные на ворота.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А ворота: скрип, скрип!            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А сынок наш: спит, спи</a:t>
            </a:r>
            <a:r>
              <a:rPr lang="ru-RU" altLang="ru-RU" sz="2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alt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  </a:t>
            </a:r>
            <a:endParaRPr lang="ru-RU" alt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колыбельных встречаются слова и про воркующих голубей –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гуль.</a:t>
            </a:r>
            <a:r>
              <a:rPr lang="ru-RU" alt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alt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2909" y="4489269"/>
            <a:ext cx="4217052" cy="22313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«Ай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, люли -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люленьки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Прилетели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гуленьки,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Сели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гули на кровать.</a:t>
            </a:r>
          </a:p>
          <a:p>
            <a:pPr lvl="0"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Стали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гули ворковать,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Стал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наш Юра 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засыпать»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900" b="1" dirty="0">
              <a:solidFill>
                <a:srgbClr val="002060"/>
              </a:solidFill>
              <a:latin typeface="Franklin Gothic Book"/>
            </a:endParaRPr>
          </a:p>
        </p:txBody>
      </p:sp>
      <p:pic>
        <p:nvPicPr>
          <p:cNvPr id="9" name="Picture 3" descr="http://decorator-ptz.ru/wp-content/uploads/2017/07/2174429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55" y="4800600"/>
            <a:ext cx="2037337" cy="192658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50163"/>
          <a:stretch/>
        </p:blipFill>
        <p:spPr>
          <a:xfrm>
            <a:off x="5964018" y="914400"/>
            <a:ext cx="3019927" cy="26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8433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Голубой градиент</Template>
  <TotalTime>1360</TotalTime>
  <Words>583</Words>
  <Application>Microsoft Office PowerPoint</Application>
  <PresentationFormat>Экран (4:3)</PresentationFormat>
  <Paragraphs>94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Cambria Math</vt:lpstr>
      <vt:lpstr>Franklin Gothic Book</vt:lpstr>
      <vt:lpstr>Georgia</vt:lpstr>
      <vt:lpstr>PTSerif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</dc:creator>
  <cp:lastModifiedBy>Евгений</cp:lastModifiedBy>
  <cp:revision>84</cp:revision>
  <cp:lastPrinted>1601-01-01T00:00:00Z</cp:lastPrinted>
  <dcterms:created xsi:type="dcterms:W3CDTF">2013-10-07T07:39:13Z</dcterms:created>
  <dcterms:modified xsi:type="dcterms:W3CDTF">2026-01-28T06:27:43Z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