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13"/>
  </p:notesMasterIdLst>
  <p:sldIdLst>
    <p:sldId id="258" r:id="rId2"/>
    <p:sldId id="256" r:id="rId3"/>
    <p:sldId id="259" r:id="rId4"/>
    <p:sldId id="268" r:id="rId5"/>
    <p:sldId id="271" r:id="rId6"/>
    <p:sldId id="272" r:id="rId7"/>
    <p:sldId id="276" r:id="rId8"/>
    <p:sldId id="273" r:id="rId9"/>
    <p:sldId id="270" r:id="rId10"/>
    <p:sldId id="266" r:id="rId11"/>
    <p:sldId id="262" r:id="rId12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128329-9E78-45AA-9358-F5EEB1EDBA57}" type="datetimeFigureOut">
              <a:rPr lang="ru-RU" smtClean="0"/>
              <a:t>29.01.2026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25F9095-AA94-4893-A467-F3B212734C6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403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25F9095-AA94-4893-A467-F3B212734C65}" type="slidenum">
              <a:rPr lang="ru-RU" smtClean="0"/>
              <a:t>11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532603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B13FAFE-7023-4D4A-8058-422C29EC97BB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DE913-4BEA-4364-8172-E6BCFDC895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1809883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093475-6EA9-41D0-8E75-E20B158B3C92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EF0E887-0A7A-4599-9A9A-A531A083A92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216335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644690B-6EEC-45E0-8951-EE25574E507B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782BB75-F2C5-44F8-8CE5-49534B044F32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23732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13FAFE-7023-4D4A-8058-422C29EC97BB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35DE913-4BEA-4364-8172-E6BCFDC895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70716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9EC51A8-874E-4046-9B3B-477CC988FD5A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22B3B7E-BE26-45F6-96A1-5287C825825D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91912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000"/>
            </a:lvl2pPr>
            <a:lvl3pPr marL="914400" indent="0">
              <a:buNone/>
              <a:defRPr sz="18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20ADA0F-BBFC-40FC-86A3-AD4F9080B136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BEECF5E-DF5E-4A91-8DB9-F1EA6A86E7C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3839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DB95F28-73EF-4B39-B1E5-911CC4FF58C8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79D5492-AF23-49DF-964C-83BBB9BEB85B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3830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365125"/>
            <a:ext cx="78867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30238" y="1681163"/>
            <a:ext cx="386873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30238" y="2505075"/>
            <a:ext cx="386873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7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7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D0D3CBD-ED54-4402-8237-8862E10F8494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4650467-B7C5-4E05-8110-CC8697216EE6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49680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32EC4AF-8E4F-4403-B731-3D88BD6353F3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D0BA21-3B4D-4AA9-91BF-6DF5540808D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7122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C991DD3-DD65-4A0F-A91A-766743A7B8C5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6131429-9B51-4FCF-BB36-CEEADD8A29E1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31489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C1FC3DF-8928-4838-9A30-1B2FDE6E8627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74A32AE-983B-42A4-B25B-3D2094994C50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1863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30238" y="457200"/>
            <a:ext cx="2949575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788" y="987425"/>
            <a:ext cx="462915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30238" y="2057400"/>
            <a:ext cx="2949575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E03D45-95C7-45DE-AFA0-79A6CA2693A8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09349DB-93B6-48DE-91B4-CCB57CAD386A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65265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rgbClr val="CCFFFF"/>
            </a:gs>
            <a:gs pos="50000">
              <a:schemeClr val="bg1"/>
            </a:gs>
            <a:gs pos="100000">
              <a:srgbClr val="CCFFFF"/>
            </a:gs>
          </a:gsLst>
          <a:lin ang="189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fld id="{DB13FAFE-7023-4D4A-8058-422C29EC97BB}" type="datetimeFigureOut">
              <a:rPr lang="ru-RU" smtClean="0"/>
              <a:pPr>
                <a:defRPr/>
              </a:pPr>
              <a:t>29.01.2026</a:t>
            </a:fld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235DE913-4BEA-4364-8172-E6BCFDC89557}" type="slidenum">
              <a:rPr lang="ru-RU" smtClean="0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699491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2955065593820842192" TargetMode="Externa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ru/video/preview/9964381499000683242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313656" y="295576"/>
            <a:ext cx="6624638" cy="738188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/>
                <a:cs typeface="+mn-cs"/>
              </a:rPr>
              <a:t>Муниципальное бюджетное учреждение дополнительного образования </a:t>
            </a:r>
            <a:br>
              <a:rPr lang="ru-RU" altLang="ru-RU" sz="1400" dirty="0">
                <a:solidFill>
                  <a:srgbClr val="000000"/>
                </a:solidFill>
                <a:latin typeface="Arial"/>
                <a:cs typeface="+mn-cs"/>
              </a:rPr>
            </a:br>
            <a:r>
              <a:rPr lang="ru-RU" altLang="ru-RU" sz="1400" dirty="0">
                <a:solidFill>
                  <a:srgbClr val="000000"/>
                </a:solidFill>
                <a:latin typeface="Arial"/>
                <a:cs typeface="+mn-cs"/>
              </a:rPr>
              <a:t>«Центр внешкольной работы»</a:t>
            </a:r>
            <a:br>
              <a:rPr lang="ru-RU" altLang="ru-RU" sz="1400" dirty="0">
                <a:solidFill>
                  <a:srgbClr val="000000"/>
                </a:solidFill>
                <a:latin typeface="Arial"/>
                <a:cs typeface="+mn-cs"/>
              </a:rPr>
            </a:br>
            <a:endParaRPr lang="ru-RU" altLang="ru-RU" sz="1400" dirty="0">
              <a:solidFill>
                <a:srgbClr val="000000"/>
              </a:solidFill>
              <a:latin typeface="Arial"/>
              <a:cs typeface="+mn-cs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 bwMode="auto">
          <a:xfrm>
            <a:off x="739775" y="964324"/>
            <a:ext cx="7772400" cy="1470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ru-RU" altLang="ru-RU" sz="28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anose="020B0604020202020204" pitchFamily="34" charset="0"/>
              </a:rPr>
              <a:t>Задание</a:t>
            </a: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</a:rPr>
              <a:t>«Вокальная музыка» </a:t>
            </a:r>
            <a:endParaRPr kumimoji="0" lang="ru-RU" altLang="ru-RU" sz="4400" b="0" i="0" u="none" strike="noStrike" kern="1200" cap="none" spc="0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Trebuchet MS"/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 bwMode="auto">
          <a:xfrm>
            <a:off x="3582843" y="3140968"/>
            <a:ext cx="4987404" cy="1752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>
            <a:lvl1pPr marL="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3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8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4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20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Для учащихся 1-3 года обучения</a:t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по дополнительной общеразвивающей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программе «Звучит, поёт душа моя»</a:t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Возраст 7-13 лет</a:t>
            </a:r>
          </a:p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/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Педагог дополнительного образования</a:t>
            </a:r>
            <a:b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</a:br>
            <a:r>
              <a:rPr kumimoji="0" lang="ru-RU" alt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</a:rPr>
              <a:t>Денисова Екатерина Викторовна</a:t>
            </a:r>
          </a:p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ysClr val="windowText" lastClr="000000">
                    <a:tint val="75000"/>
                  </a:sysClr>
                </a:solidFill>
                <a:effectLst/>
                <a:uLnTx/>
                <a:uFillTx/>
                <a:latin typeface="Trebuchet MS"/>
              </a:rPr>
              <a:t>  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582843" y="6047167"/>
            <a:ext cx="2879725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г. Петропавловск-Камчатский </a:t>
            </a:r>
          </a:p>
          <a:p>
            <a:pPr algn="ctr">
              <a:defRPr/>
            </a:pPr>
            <a:r>
              <a:rPr lang="ru-RU" altLang="ru-RU" sz="14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2026 г.</a:t>
            </a:r>
          </a:p>
        </p:txBody>
      </p:sp>
      <p:pic>
        <p:nvPicPr>
          <p:cNvPr id="2050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44966" y="2852936"/>
            <a:ext cx="2644087" cy="30323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40281" y="260648"/>
            <a:ext cx="8568952" cy="6192688"/>
          </a:xfrm>
          <a:prstGeom prst="rect">
            <a:avLst/>
          </a:prstGeom>
        </p:spPr>
        <p:txBody>
          <a:bodyPr vert="horz" lIns="91440" tIns="45720" rIns="91440" bIns="45720" rtlCol="0">
            <a:normAutofit fontScale="32500" lnSpcReduction="20000"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endParaRPr lang="ru-RU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r>
              <a:rPr lang="ru-RU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Песни, романсы, вокализы могут исполняться разным составом исполнителей:</a:t>
            </a: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endParaRPr lang="ru-RU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r>
              <a:rPr lang="ru-RU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СОЛИСТОМ – один исполнитель;</a:t>
            </a: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endParaRPr lang="ru-RU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r>
              <a:rPr lang="ru-RU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ДУЭТОМ – два исполнителя;</a:t>
            </a: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endParaRPr lang="ru-RU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r>
              <a:rPr lang="ru-RU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ТРИО – три исполнителя; </a:t>
            </a: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endParaRPr lang="ru-RU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r>
              <a:rPr lang="ru-RU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КВАРТЕТОМ – четыре исполнителя; </a:t>
            </a: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endParaRPr lang="ru-RU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r>
              <a:rPr lang="ru-RU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АНСАМБЛЕМ – от 4 до 8 исполнителей; </a:t>
            </a: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endParaRPr lang="ru-RU" sz="7400" dirty="0" smtClean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r>
              <a:rPr lang="ru-RU" sz="74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ХОРОМ  - от 12 человек и больше.</a:t>
            </a:r>
            <a:endParaRPr lang="ru-RU" sz="74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9" name="Рисунок 8"/>
          <p:cNvPicPr>
            <a:picLocks noChangeAspect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6876256" y="4149080"/>
            <a:ext cx="1440160" cy="1565726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3" cstate="email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3469" l="0" r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940152" y="1340768"/>
            <a:ext cx="2869081" cy="2263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490162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 txBox="1">
            <a:spLocks/>
          </p:cNvSpPr>
          <p:nvPr/>
        </p:nvSpPr>
        <p:spPr>
          <a:xfrm>
            <a:off x="251520" y="620688"/>
            <a:ext cx="8136904" cy="30963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45720" lvl="0" indent="0" algn="just" fontAlgn="auto">
              <a:buClr>
                <a:srgbClr val="F14124">
                  <a:lumMod val="75000"/>
                </a:srgbClr>
              </a:buClr>
              <a:buNone/>
            </a:pPr>
            <a:endParaRPr kumimoji="0" lang="ru-RU" altLang="ru-RU" sz="7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395536" y="977545"/>
            <a:ext cx="8280920" cy="284693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914400" indent="-457200" algn="just">
              <a:spcAft>
                <a:spcPts val="600"/>
              </a:spcAft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Запишите в свою рабочую тетрадь все определения, выделенные жирным шрифтом.</a:t>
            </a:r>
          </a:p>
          <a:p>
            <a:pPr marL="914400" indent="-457200" algn="just">
              <a:spcAft>
                <a:spcPts val="600"/>
              </a:spcAft>
              <a:buAutoNum type="arabicPeriod"/>
            </a:pP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Найдите и послушайте русские народные песни и современные эстрадные песни в детском исполнении (ансамблями, дуэтами, хорами). </a:t>
            </a:r>
          </a:p>
          <a:p>
            <a:pPr marL="457200" algn="just">
              <a:spcAft>
                <a:spcPts val="600"/>
              </a:spcAft>
            </a:pPr>
            <a:r>
              <a:rPr lang="ru-RU" sz="22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ru-RU" sz="2200" dirty="0" smtClean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   </a:t>
            </a:r>
          </a:p>
          <a:p>
            <a:pPr marL="457200" algn="ctr">
              <a:spcAft>
                <a:spcPts val="600"/>
              </a:spcAft>
            </a:pPr>
            <a:r>
              <a:rPr lang="ru-RU" sz="3200" b="1" dirty="0" smtClean="0">
                <a:solidFill>
                  <a:srgbClr val="00206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Удачного прослушивания!</a:t>
            </a:r>
            <a:endParaRPr lang="ru-RU" sz="3200" b="1" dirty="0">
              <a:solidFill>
                <a:srgbClr val="002060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275B111-C88A-446F-857E-C78098CD9369}"/>
              </a:ext>
            </a:extLst>
          </p:cNvPr>
          <p:cNvSpPr txBox="1"/>
          <p:nvPr/>
        </p:nvSpPr>
        <p:spPr>
          <a:xfrm>
            <a:off x="3203848" y="142976"/>
            <a:ext cx="2376264" cy="62324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449580" algn="just" defTabSz="914400" rtl="0" eaLnBrk="1" fontAlgn="base" latinLnBrk="0" hangingPunct="1">
              <a:lnSpc>
                <a:spcPct val="115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3000" b="1" i="0" u="none" strike="noStrike" kern="1200" cap="none" spc="0" normalizeH="0" baseline="0" noProof="0" dirty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Задание</a:t>
            </a:r>
          </a:p>
        </p:txBody>
      </p:sp>
      <p:pic>
        <p:nvPicPr>
          <p:cNvPr id="3074" name="Picture 2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339752" y="3845937"/>
            <a:ext cx="4940060" cy="277878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062742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3"/>
          <p:cNvSpPr>
            <a:spLocks noChangeArrowheads="1"/>
          </p:cNvSpPr>
          <p:nvPr/>
        </p:nvSpPr>
        <p:spPr bwMode="auto">
          <a:xfrm>
            <a:off x="2087724" y="681599"/>
            <a:ext cx="4968552" cy="55399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anchor="ctr">
            <a:spAutoFit/>
          </a:bodyPr>
          <a:lstStyle/>
          <a:p>
            <a:pPr algn="ctr">
              <a:defRPr/>
            </a:pPr>
            <a:r>
              <a:rPr lang="ru-RU" altLang="ru-RU" sz="30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Здравствуйте, дети!</a:t>
            </a:r>
          </a:p>
        </p:txBody>
      </p:sp>
      <p:sp>
        <p:nvSpPr>
          <p:cNvPr id="3" name="Содержимое 2"/>
          <p:cNvSpPr txBox="1">
            <a:spLocks/>
          </p:cNvSpPr>
          <p:nvPr/>
        </p:nvSpPr>
        <p:spPr>
          <a:xfrm>
            <a:off x="611560" y="1412776"/>
            <a:ext cx="8208912" cy="158417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2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54864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20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822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8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09728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6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38988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664208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196596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2286000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2587752" indent="-182880" algn="l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Char char="*"/>
              <a:defRPr sz="1400" kern="1200">
                <a:solidFill>
                  <a:schemeClr val="tx1">
                    <a:lumMod val="75000"/>
                    <a:lumOff val="2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lvl="0" indent="0" algn="just" fontAlgn="auto"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ru-RU" altLang="ru-RU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Сегодня </a:t>
            </a:r>
            <a:r>
              <a:rPr kumimoji="0" lang="ru-RU" altLang="ru-RU" sz="2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предлагаю</a:t>
            </a:r>
            <a:r>
              <a:rPr kumimoji="0" lang="ru-RU" alt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 поговорить о вокальной музыке.</a:t>
            </a:r>
          </a:p>
          <a:p>
            <a:pPr marL="0" lvl="0" indent="0" algn="just" fontAlgn="auto">
              <a:spcBef>
                <a:spcPts val="0"/>
              </a:spcBef>
              <a:spcAft>
                <a:spcPts val="600"/>
              </a:spcAft>
              <a:buClr>
                <a:srgbClr val="F14124">
                  <a:lumMod val="75000"/>
                </a:srgbClr>
              </a:buClr>
              <a:buNone/>
              <a:defRPr/>
            </a:pPr>
            <a:r>
              <a:rPr kumimoji="0" lang="ru-RU" altLang="ru-RU" sz="2400" b="0" i="0" u="none" strike="noStrike" kern="1200" cap="none" spc="0" normalizeH="0" noProof="0" dirty="0" smtClean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 panose="020B0604020202020204" pitchFamily="34" charset="0"/>
                <a:cs typeface="Arial" panose="020B0604020202020204" pitchFamily="34" charset="0"/>
              </a:rPr>
              <a:t>Расширим наш музыкальный кругозор и узнаем, что вокальная музыка бывает очень разнообразная.</a:t>
            </a:r>
            <a:endParaRPr kumimoji="0" lang="ru-RU" altLang="ru-RU" sz="2400" b="0" i="0" u="none" strike="noStrike" kern="1200" cap="none" spc="0" normalizeH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 descr="https://gas-kvas.com/uploads/posts/2023-02/1676962466_gas-kvas-com-p-risunok-na-temu-kontsert-22.jpg"/>
          <p:cNvPicPr/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55776" y="3356992"/>
            <a:ext cx="4788531" cy="269994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25598" y="404664"/>
            <a:ext cx="8321625" cy="164660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>
              <a:spcAft>
                <a:spcPts val="600"/>
              </a:spcAft>
            </a:pPr>
            <a:r>
              <a:rPr lang="ru-RU" sz="2400" b="1" dirty="0" smtClean="0">
                <a:solidFill>
                  <a:srgbClr val="002060"/>
                </a:solidFill>
              </a:rPr>
              <a:t>ВОКАЛЬНАЯ МУЗЫКА </a:t>
            </a: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– </a:t>
            </a:r>
            <a:r>
              <a:rPr lang="ru-RU" sz="2400" dirty="0"/>
              <a:t>это </a:t>
            </a:r>
            <a:r>
              <a:rPr lang="ru-RU" sz="2400" dirty="0" smtClean="0"/>
              <a:t>музыка, в которой главным героем выступает голос человека.</a:t>
            </a:r>
          </a:p>
          <a:p>
            <a:pPr algn="just">
              <a:spcAft>
                <a:spcPts val="600"/>
              </a:spcAft>
            </a:pPr>
            <a:r>
              <a:rPr lang="ru-RU" sz="2400" dirty="0" smtClean="0"/>
              <a:t>Она может исполняться как в сопровождении инструмента, так и без.   </a:t>
            </a:r>
            <a:endParaRPr lang="ru-RU" sz="2400" dirty="0"/>
          </a:p>
        </p:txBody>
      </p:sp>
      <p:sp>
        <p:nvSpPr>
          <p:cNvPr id="5" name="TextBox 4"/>
          <p:cNvSpPr txBox="1"/>
          <p:nvPr/>
        </p:nvSpPr>
        <p:spPr>
          <a:xfrm>
            <a:off x="525598" y="2132856"/>
            <a:ext cx="8097354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fontAlgn="auto">
              <a:spcAft>
                <a:spcPts val="600"/>
              </a:spcAft>
              <a:buClr>
                <a:srgbClr val="F14124">
                  <a:lumMod val="75000"/>
                </a:srgbClr>
              </a:buClr>
            </a:pPr>
            <a:r>
              <a:rPr lang="ru-RU" sz="2400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Повторим правила пения:</a:t>
            </a:r>
          </a:p>
          <a:p>
            <a:pPr marL="342900" lvl="0" indent="-342900" algn="just" fontAlgn="auto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сидеть (или стоять) ровно, не сутулиться, голову держать прямо, без напряжения, плечи расслаблены и опущены;</a:t>
            </a:r>
          </a:p>
          <a:p>
            <a:pPr marL="342900" lvl="0" indent="-342900" algn="just" fontAlgn="auto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еть выразительным, естественным голосом, не кричать, слушать себя и рядом поющего;</a:t>
            </a:r>
          </a:p>
          <a:p>
            <a:pPr marL="342900" lvl="0" indent="-342900" algn="just" fontAlgn="auto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открывать вертикально, не растягивать в ширину, чтобы звук не был плоским и крикливым.</a:t>
            </a:r>
          </a:p>
          <a:p>
            <a:pPr marL="342900" lvl="0" indent="-342900" algn="just" fontAlgn="auto">
              <a:spcAft>
                <a:spcPts val="600"/>
              </a:spcAft>
              <a:buClr>
                <a:srgbClr val="002060"/>
              </a:buClr>
              <a:buFont typeface="Arial" panose="020B0604020202020204" pitchFamily="34" charset="0"/>
              <a:buChar char="•"/>
            </a:pPr>
            <a:r>
              <a:rPr lang="ru-RU" sz="2400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lang="ru-RU" sz="2400" dirty="0" smtClean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ижняя челюсть не напряжена, свободно открывается, губы подвижны. </a:t>
            </a:r>
            <a:endParaRPr lang="ru-RU" sz="2400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2576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188640"/>
            <a:ext cx="842493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 правилах пения прочитаем стихотворение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763688" y="783868"/>
            <a:ext cx="5544616" cy="563231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ru-RU" sz="2000" i="1" dirty="0" smtClean="0"/>
              <a:t>«Если хотите красиво вы петь, </a:t>
            </a:r>
          </a:p>
          <a:p>
            <a:pPr algn="ctr"/>
            <a:r>
              <a:rPr lang="ru-RU" sz="2000" i="1" dirty="0" smtClean="0"/>
              <a:t>Надо прямо стоять и сидеть.</a:t>
            </a:r>
          </a:p>
          <a:p>
            <a:pPr algn="ctr"/>
            <a:r>
              <a:rPr lang="ru-RU" sz="2000" i="1" dirty="0" smtClean="0"/>
              <a:t>Надо дыхание брать научиться!</a:t>
            </a:r>
          </a:p>
          <a:p>
            <a:pPr algn="ctr"/>
            <a:r>
              <a:rPr lang="ru-RU" sz="2000" i="1" dirty="0" smtClean="0"/>
              <a:t>Рот открывать широко! Не лениться!</a:t>
            </a:r>
          </a:p>
          <a:p>
            <a:pPr algn="ctr"/>
            <a:r>
              <a:rPr lang="ru-RU" sz="2000" i="1" dirty="0" smtClean="0"/>
              <a:t>Надо губами уметь шевелить,</a:t>
            </a:r>
          </a:p>
          <a:p>
            <a:pPr algn="ctr"/>
            <a:r>
              <a:rPr lang="ru-RU" sz="2000" i="1" dirty="0" smtClean="0"/>
              <a:t>Чётко слова все произносить.</a:t>
            </a:r>
          </a:p>
          <a:p>
            <a:pPr algn="ctr"/>
            <a:r>
              <a:rPr lang="ru-RU" sz="2000" i="1" dirty="0" smtClean="0"/>
              <a:t>Гласные буквы тянуть, распевать,</a:t>
            </a:r>
          </a:p>
          <a:p>
            <a:pPr algn="ctr"/>
            <a:r>
              <a:rPr lang="ru-RU" sz="2000" i="1" dirty="0" smtClean="0"/>
              <a:t>Голову низко не опускать. </a:t>
            </a:r>
          </a:p>
          <a:p>
            <a:pPr algn="ctr"/>
            <a:r>
              <a:rPr lang="ru-RU" sz="2000" i="1" dirty="0" smtClean="0"/>
              <a:t>Плечи не дёргать, живот не выпячивать, </a:t>
            </a:r>
          </a:p>
          <a:p>
            <a:pPr algn="ctr"/>
            <a:r>
              <a:rPr lang="ru-RU" sz="2000" i="1" dirty="0" smtClean="0"/>
              <a:t>Сразу дыхание всё не растрачивать.</a:t>
            </a:r>
          </a:p>
          <a:p>
            <a:pPr algn="ctr"/>
            <a:r>
              <a:rPr lang="ru-RU" sz="2000" i="1" dirty="0" smtClean="0"/>
              <a:t>Надо стараться петь улыбаясь,</a:t>
            </a:r>
          </a:p>
          <a:p>
            <a:pPr algn="ctr"/>
            <a:r>
              <a:rPr lang="ru-RU" sz="2000" i="1" dirty="0" smtClean="0"/>
              <a:t>Лицом, подбородком не напрягаясь! </a:t>
            </a:r>
          </a:p>
          <a:p>
            <a:pPr algn="ctr"/>
            <a:r>
              <a:rPr lang="ru-RU" sz="2000" i="1" dirty="0" smtClean="0"/>
              <a:t>Петь задушевно, немножко волнуясь!</a:t>
            </a:r>
          </a:p>
          <a:p>
            <a:pPr algn="ctr"/>
            <a:r>
              <a:rPr lang="ru-RU" sz="2000" i="1" dirty="0" smtClean="0"/>
              <a:t>Просто! И всё же, собой чуть любуясь!</a:t>
            </a:r>
          </a:p>
          <a:p>
            <a:pPr algn="ctr"/>
            <a:r>
              <a:rPr lang="ru-RU" sz="2000" i="1" dirty="0" smtClean="0"/>
              <a:t>Не горлопанить и не кричать!</a:t>
            </a:r>
          </a:p>
          <a:p>
            <a:pPr algn="ctr"/>
            <a:r>
              <a:rPr lang="ru-RU" sz="2000" i="1" dirty="0" smtClean="0"/>
              <a:t>Звуки высокие все доставать,</a:t>
            </a:r>
          </a:p>
          <a:p>
            <a:pPr algn="ctr"/>
            <a:r>
              <a:rPr lang="ru-RU" sz="2000" i="1" dirty="0" smtClean="0"/>
              <a:t>Слыша при этом сопровождение.</a:t>
            </a:r>
          </a:p>
          <a:p>
            <a:pPr algn="ctr"/>
            <a:r>
              <a:rPr lang="ru-RU" sz="2000" i="1" dirty="0" smtClean="0"/>
              <a:t>Вот, что такое красивое пение!</a:t>
            </a:r>
            <a:r>
              <a:rPr lang="ru-RU" i="1" dirty="0" smtClean="0"/>
              <a:t>» </a:t>
            </a:r>
            <a:endParaRPr lang="ru-RU" i="1" dirty="0"/>
          </a:p>
        </p:txBody>
      </p:sp>
      <p:pic>
        <p:nvPicPr>
          <p:cNvPr id="4100" name="Picture 4" descr="Picture background"/>
          <p:cNvPicPr>
            <a:picLocks noChangeAspect="1" noChangeArrowheads="1" noCrop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308304" y="4941168"/>
            <a:ext cx="1680121" cy="16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15457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71600" y="66813"/>
            <a:ext cx="741682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ru-RU" sz="2800" b="1" dirty="0">
                <a:solidFill>
                  <a:srgbClr val="002060"/>
                </a:solidFill>
              </a:rPr>
              <a:t>Познакомимся с </a:t>
            </a:r>
            <a:r>
              <a:rPr lang="ru-RU" sz="2800" b="1" dirty="0" smtClean="0">
                <a:solidFill>
                  <a:srgbClr val="002060"/>
                </a:solidFill>
              </a:rPr>
              <a:t>несколькими жанрами </a:t>
            </a:r>
            <a:r>
              <a:rPr lang="ru-RU" sz="2800" b="1" dirty="0">
                <a:solidFill>
                  <a:srgbClr val="002060"/>
                </a:solidFill>
              </a:rPr>
              <a:t>вокальной </a:t>
            </a:r>
            <a:r>
              <a:rPr lang="ru-RU" sz="2800" b="1" dirty="0" smtClean="0">
                <a:solidFill>
                  <a:srgbClr val="002060"/>
                </a:solidFill>
              </a:rPr>
              <a:t>музыки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67544" y="1188217"/>
            <a:ext cx="4896544" cy="320087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ru-RU" sz="2400" b="1" dirty="0" smtClean="0"/>
              <a:t>1. ПЕСНЯ </a:t>
            </a:r>
            <a:r>
              <a:rPr lang="ru-RU" sz="2400" dirty="0" smtClean="0"/>
              <a:t>–  простая вокальная музыка, состоящая из стихотворного текста и хорошо запоминающейся мелодии. 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Песня поётся в сопровождении музыки или без.</a:t>
            </a:r>
          </a:p>
          <a:p>
            <a:pPr>
              <a:spcAft>
                <a:spcPts val="600"/>
              </a:spcAft>
            </a:pPr>
            <a:r>
              <a:rPr lang="ru-RU" sz="2400" dirty="0" smtClean="0"/>
              <a:t>Может и</a:t>
            </a:r>
            <a:r>
              <a:rPr lang="ru-RU" sz="2400" dirty="0" smtClean="0">
                <a:solidFill>
                  <a:prstClr val="black"/>
                </a:solidFill>
              </a:rPr>
              <a:t>сполняться </a:t>
            </a:r>
            <a:r>
              <a:rPr lang="ru-RU" sz="2400" dirty="0">
                <a:solidFill>
                  <a:prstClr val="black"/>
                </a:solidFill>
              </a:rPr>
              <a:t>одним человеком, группой или хором. </a:t>
            </a:r>
            <a:endParaRPr lang="ru-RU" sz="2400" dirty="0"/>
          </a:p>
        </p:txBody>
      </p:sp>
      <p:pic>
        <p:nvPicPr>
          <p:cNvPr id="6146" name="Picture 2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652120" y="1108442"/>
            <a:ext cx="3220412" cy="33646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467544" y="4771834"/>
            <a:ext cx="716977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Песни бывают: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2400" dirty="0" smtClean="0"/>
              <a:t>классические (оперы, арии, сонеты и т.д.);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2400" dirty="0" smtClean="0"/>
              <a:t>фольклорные (русские народные);</a:t>
            </a:r>
          </a:p>
          <a:p>
            <a:pPr marL="541338" indent="-180975">
              <a:buFont typeface="Arial" panose="020B0604020202020204" pitchFamily="34" charset="0"/>
              <a:buChar char="•"/>
            </a:pPr>
            <a:r>
              <a:rPr lang="ru-RU" sz="2400" dirty="0" smtClean="0"/>
              <a:t>популярные (поп, рок, джаз и т.д.)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7632281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395536" y="1436868"/>
            <a:ext cx="4536504" cy="378565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/>
              <a:t>2</a:t>
            </a:r>
            <a:r>
              <a:rPr lang="ru-RU" sz="2400" b="1" dirty="0" smtClean="0"/>
              <a:t>. РОМАНС </a:t>
            </a:r>
            <a:r>
              <a:rPr lang="ru-RU" sz="2400" dirty="0" smtClean="0"/>
              <a:t>– небольшое вокальное произведение с инструментальным сопровождением, написанное на стихи лирического характера. </a:t>
            </a:r>
          </a:p>
          <a:p>
            <a:endParaRPr lang="ru-RU" sz="2400" dirty="0"/>
          </a:p>
          <a:p>
            <a:r>
              <a:rPr lang="ru-RU" sz="2400" dirty="0" smtClean="0"/>
              <a:t>Мелодия в романсе сложнее, чем в песне, и она тесно связана со стихом.  </a:t>
            </a:r>
            <a:endParaRPr lang="ru-RU" sz="2400" dirty="0"/>
          </a:p>
        </p:txBody>
      </p:sp>
      <p:pic>
        <p:nvPicPr>
          <p:cNvPr id="11" name="Picture 2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148064" y="1340768"/>
            <a:ext cx="3805779" cy="367240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13624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66496" y="313971"/>
            <a:ext cx="82809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2060"/>
                </a:solidFill>
              </a:rPr>
              <a:t>Романс «Я встретил вас». Ознакомление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70661" y="1049776"/>
            <a:ext cx="5256584" cy="267765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Музыка неизвестного автора, слова </a:t>
            </a:r>
            <a:r>
              <a:rPr lang="ru-RU" sz="2400" dirty="0" err="1" smtClean="0"/>
              <a:t>Ф.Тютчева</a:t>
            </a:r>
            <a:endParaRPr lang="ru-RU" sz="2400" dirty="0" smtClean="0"/>
          </a:p>
          <a:p>
            <a:r>
              <a:rPr lang="ru-RU" sz="2400" dirty="0" smtClean="0"/>
              <a:t> </a:t>
            </a:r>
          </a:p>
          <a:p>
            <a:r>
              <a:rPr lang="ru-RU" sz="2400" i="1" dirty="0" smtClean="0"/>
              <a:t>«Я встретил вас и – всё былое</a:t>
            </a:r>
          </a:p>
          <a:p>
            <a:r>
              <a:rPr lang="ru-RU" sz="2400" i="1" dirty="0" smtClean="0"/>
              <a:t>В отжившем сердце ожило;</a:t>
            </a:r>
          </a:p>
          <a:p>
            <a:r>
              <a:rPr lang="ru-RU" sz="2400" i="1" dirty="0" smtClean="0"/>
              <a:t>Я вспомнил время золотое – </a:t>
            </a:r>
          </a:p>
          <a:p>
            <a:r>
              <a:rPr lang="ru-RU" sz="2400" i="1" dirty="0" smtClean="0"/>
              <a:t>И сердцу стало так тепло…»</a:t>
            </a:r>
            <a:endParaRPr lang="ru-RU" sz="2400" i="1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827245" y="1019526"/>
            <a:ext cx="2736506" cy="3601756"/>
          </a:xfrm>
          <a:prstGeom prst="rect">
            <a:avLst/>
          </a:prstGeom>
          <a:ln w="57150">
            <a:solidFill>
              <a:schemeClr val="bg1">
                <a:lumMod val="95000"/>
              </a:schemeClr>
            </a:solidFill>
          </a:ln>
        </p:spPr>
      </p:pic>
      <p:sp>
        <p:nvSpPr>
          <p:cNvPr id="7" name="Прямоугольник 6"/>
          <p:cNvSpPr/>
          <p:nvPr/>
        </p:nvSpPr>
        <p:spPr>
          <a:xfrm>
            <a:off x="539350" y="4549676"/>
            <a:ext cx="8137106" cy="16466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600"/>
              </a:spcAft>
            </a:pPr>
            <a:r>
              <a:rPr lang="ru-RU" sz="2400" dirty="0">
                <a:solidFill>
                  <a:srgbClr val="000000"/>
                </a:solidFill>
              </a:rPr>
              <a:t>Послушать </a:t>
            </a:r>
            <a:r>
              <a:rPr lang="ru-RU" sz="2400" dirty="0" smtClean="0">
                <a:solidFill>
                  <a:srgbClr val="000000"/>
                </a:solidFill>
              </a:rPr>
              <a:t>романс </a:t>
            </a:r>
            <a:r>
              <a:rPr lang="ru-RU" sz="2400" dirty="0">
                <a:solidFill>
                  <a:srgbClr val="000000"/>
                </a:solidFill>
              </a:rPr>
              <a:t>в исполнении оперного певца  Дмитрия Хворостовского можно, пройдя по ссылке</a:t>
            </a:r>
            <a:r>
              <a:rPr lang="ru-RU" sz="2400" dirty="0" smtClean="0">
                <a:solidFill>
                  <a:srgbClr val="000000"/>
                </a:solidFill>
              </a:rPr>
              <a:t>:</a:t>
            </a:r>
            <a:endParaRPr lang="ru-RU" sz="2400" dirty="0">
              <a:solidFill>
                <a:srgbClr val="000000"/>
              </a:solidFill>
              <a:latin typeface="-apple-system"/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latin typeface="-apple-system"/>
              </a:rPr>
              <a:t>Я встретил Вас. </a:t>
            </a:r>
            <a:r>
              <a:rPr lang="ru-RU" sz="2400" dirty="0" err="1">
                <a:solidFill>
                  <a:srgbClr val="000000"/>
                </a:solidFill>
                <a:latin typeface="-apple-system"/>
              </a:rPr>
              <a:t>Дм.Хворостовский</a:t>
            </a:r>
            <a:endParaRPr lang="ru-RU" sz="2400" dirty="0">
              <a:solidFill>
                <a:srgbClr val="000000"/>
              </a:solidFill>
              <a:latin typeface="-apple-system"/>
            </a:endParaRPr>
          </a:p>
          <a:p>
            <a:pPr lvl="0" algn="just"/>
            <a:r>
              <a:rPr lang="en-US" sz="2400" dirty="0">
                <a:solidFill>
                  <a:srgbClr val="000000"/>
                </a:solidFill>
                <a:hlinkClick r:id="rId3"/>
              </a:rPr>
              <a:t>https://yandex.ru/video/preview/2955065593820842192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3220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539552" y="754117"/>
            <a:ext cx="5184576" cy="341632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3. ВОКАЛИЗ – </a:t>
            </a:r>
            <a:r>
              <a:rPr lang="ru-RU" sz="2400" dirty="0" smtClean="0"/>
              <a:t>вокальное произведение </a:t>
            </a:r>
            <a:r>
              <a:rPr lang="ru-RU" sz="2400" dirty="0"/>
              <a:t>для голоса без </a:t>
            </a:r>
            <a:r>
              <a:rPr lang="ru-RU" sz="2400" dirty="0" smtClean="0"/>
              <a:t>слов.</a:t>
            </a:r>
          </a:p>
          <a:p>
            <a:r>
              <a:rPr lang="ru-RU" sz="2400" dirty="0" smtClean="0"/>
              <a:t>Исполняется на </a:t>
            </a:r>
            <a:r>
              <a:rPr lang="ru-RU" sz="2400" dirty="0"/>
              <a:t>какой-нибудь </a:t>
            </a:r>
            <a:r>
              <a:rPr lang="ru-RU" sz="2400" dirty="0" smtClean="0"/>
              <a:t>гласной букве (чаще </a:t>
            </a:r>
            <a:r>
              <a:rPr lang="ru-RU" sz="2400" dirty="0"/>
              <a:t>на «а</a:t>
            </a:r>
            <a:r>
              <a:rPr lang="ru-RU" sz="2400" dirty="0" smtClean="0"/>
              <a:t>», но используются так же «о» или «у»). </a:t>
            </a:r>
          </a:p>
          <a:p>
            <a:endParaRPr lang="ru-RU" sz="2400" dirty="0" smtClean="0"/>
          </a:p>
          <a:p>
            <a:r>
              <a:rPr lang="ru-RU" sz="2400" dirty="0" smtClean="0"/>
              <a:t>Поётся вокализ в сопровождении фортепиано или оркестра.</a:t>
            </a:r>
            <a:r>
              <a:rPr lang="ru-RU" sz="2400" b="1" dirty="0" smtClean="0"/>
              <a:t> </a:t>
            </a:r>
            <a:endParaRPr lang="ru-RU" sz="2400" b="1" dirty="0"/>
          </a:p>
        </p:txBody>
      </p:sp>
      <p:pic>
        <p:nvPicPr>
          <p:cNvPr id="10" name="Picture 4" descr="Picture background"/>
          <p:cNvPicPr>
            <a:picLocks noChangeAspect="1" noChangeArrowheads="1"/>
          </p:cNvPicPr>
          <p:nvPr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5815572" y="478151"/>
            <a:ext cx="3159252" cy="38149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39552" y="4300669"/>
            <a:ext cx="799288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ru-RU" sz="2400" dirty="0">
                <a:solidFill>
                  <a:srgbClr val="000000"/>
                </a:solidFill>
              </a:rPr>
              <a:t>Послушайте вокализ композитора С. Рахманинова в исполнении российской и австрийской оперной певицы </a:t>
            </a:r>
            <a:r>
              <a:rPr lang="ru-RU" sz="2400" dirty="0" err="1">
                <a:solidFill>
                  <a:srgbClr val="000000"/>
                </a:solidFill>
              </a:rPr>
              <a:t>Аиды</a:t>
            </a:r>
            <a:r>
              <a:rPr lang="ru-RU" sz="2400" dirty="0">
                <a:solidFill>
                  <a:srgbClr val="000000"/>
                </a:solidFill>
              </a:rPr>
              <a:t> </a:t>
            </a:r>
            <a:r>
              <a:rPr lang="ru-RU" sz="2400" dirty="0" err="1">
                <a:solidFill>
                  <a:srgbClr val="000000"/>
                </a:solidFill>
              </a:rPr>
              <a:t>Гарифуллиной</a:t>
            </a:r>
            <a:r>
              <a:rPr lang="ru-RU" sz="2400" dirty="0">
                <a:solidFill>
                  <a:srgbClr val="000000"/>
                </a:solidFill>
              </a:rPr>
              <a:t>. Пройдите по ссылке:</a:t>
            </a:r>
          </a:p>
          <a:p>
            <a:pPr lvl="0"/>
            <a:endParaRPr lang="ru-RU" sz="2400" dirty="0">
              <a:solidFill>
                <a:srgbClr val="000000"/>
              </a:solidFill>
            </a:endParaRPr>
          </a:p>
          <a:p>
            <a:pPr lvl="0"/>
            <a:r>
              <a:rPr lang="ru-RU" sz="2400" dirty="0">
                <a:solidFill>
                  <a:srgbClr val="000000"/>
                </a:solidFill>
                <a:latin typeface="-apple-system"/>
              </a:rPr>
              <a:t>Аида </a:t>
            </a:r>
            <a:r>
              <a:rPr lang="ru-RU" sz="2400" dirty="0" err="1">
                <a:solidFill>
                  <a:srgbClr val="000000"/>
                </a:solidFill>
                <a:latin typeface="-apple-system"/>
              </a:rPr>
              <a:t>Гарифуллина</a:t>
            </a:r>
            <a:r>
              <a:rPr lang="ru-RU" sz="2400" dirty="0">
                <a:solidFill>
                  <a:srgbClr val="000000"/>
                </a:solidFill>
                <a:latin typeface="-apple-system"/>
              </a:rPr>
              <a:t> - Вокализ С. Рахманинова</a:t>
            </a:r>
          </a:p>
          <a:p>
            <a:pPr lvl="0"/>
            <a:r>
              <a:rPr lang="en-US" sz="2400" dirty="0">
                <a:solidFill>
                  <a:srgbClr val="000000"/>
                </a:solidFill>
                <a:hlinkClick r:id="rId3"/>
              </a:rPr>
              <a:t>https://yandex.ru/video/preview/9964381499000683242</a:t>
            </a:r>
            <a:endParaRPr lang="ru-RU" sz="2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1567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2267744" y="447610"/>
            <a:ext cx="54726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</a:rPr>
              <a:t>Основные жанры песен </a:t>
            </a:r>
            <a:endParaRPr lang="ru-RU" sz="2800" b="1" dirty="0">
              <a:solidFill>
                <a:srgbClr val="002060"/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1267925"/>
            <a:ext cx="5040560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НАРОДНАЯ </a:t>
            </a:r>
            <a:r>
              <a:rPr lang="ru-RU" sz="2400" dirty="0" smtClean="0"/>
              <a:t>–  как правило, это русские народные песни.</a:t>
            </a:r>
          </a:p>
          <a:p>
            <a:pPr algn="just"/>
            <a:r>
              <a:rPr lang="ru-RU" sz="2400" dirty="0" smtClean="0"/>
              <a:t>Автор народных песен – сам народ.</a:t>
            </a:r>
          </a:p>
          <a:p>
            <a:pPr algn="just"/>
            <a:r>
              <a:rPr lang="ru-RU" sz="2400" dirty="0" smtClean="0"/>
              <a:t>Пелись и передавались такие песни из поколения в поколение. 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347864" y="3765622"/>
            <a:ext cx="5304655" cy="230832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just"/>
            <a:r>
              <a:rPr lang="ru-RU" sz="2400" b="1" dirty="0" smtClean="0"/>
              <a:t>КОМПОЗИТОРСКАЯ </a:t>
            </a:r>
            <a:r>
              <a:rPr lang="ru-RU" sz="2400" dirty="0" smtClean="0"/>
              <a:t>– имеет обязательно автора (композитора). </a:t>
            </a:r>
          </a:p>
          <a:p>
            <a:pPr algn="just"/>
            <a:r>
              <a:rPr lang="ru-RU" sz="2400" dirty="0" smtClean="0"/>
              <a:t>Композитор-песенник сочиняет песни сам или  берёт слова какого-нибудь поэта и кладёт (сочиняет) на них музыку.</a:t>
            </a:r>
            <a:endParaRPr lang="ru-RU" sz="2400" dirty="0"/>
          </a:p>
        </p:txBody>
      </p:sp>
      <p:pic>
        <p:nvPicPr>
          <p:cNvPr id="5126" name="Picture 6" descr="Picture background"/>
          <p:cNvPicPr>
            <a:picLocks noChangeAspect="1" noChangeArrowheads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539552" y="3635592"/>
            <a:ext cx="2568385" cy="25683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Picture background"/>
          <p:cNvPicPr>
            <a:picLocks noChangeAspect="1" noChangeArrowheads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228184" y="1214666"/>
            <a:ext cx="2235602" cy="2263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938301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Шаблон_2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Шаблон_2</Template>
  <TotalTime>575</TotalTime>
  <Words>629</Words>
  <Application>Microsoft Office PowerPoint</Application>
  <PresentationFormat>Экран (4:3)</PresentationFormat>
  <Paragraphs>93</Paragraphs>
  <Slides>11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7" baseType="lpstr">
      <vt:lpstr>-apple-system</vt:lpstr>
      <vt:lpstr>Arial</vt:lpstr>
      <vt:lpstr>Calibri</vt:lpstr>
      <vt:lpstr>Georgia</vt:lpstr>
      <vt:lpstr>Trebuchet MS</vt:lpstr>
      <vt:lpstr>Шаблон_2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Компас</dc:creator>
  <cp:lastModifiedBy>Евгений</cp:lastModifiedBy>
  <cp:revision>63</cp:revision>
  <dcterms:created xsi:type="dcterms:W3CDTF">2013-07-10T06:51:26Z</dcterms:created>
  <dcterms:modified xsi:type="dcterms:W3CDTF">2026-01-29T06:18:17Z</dcterms:modified>
</cp:coreProperties>
</file>